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1530" y="-50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00643"/>
            <a:ext cx="4318595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１．末梢静脈ラインの確保が困難である場合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２．末梢静脈ラインの確保による血管外漏出、静脈炎がある場合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３．中心静脈ラインでのみ投与可能な薬剤の使用が考慮される</a:t>
            </a:r>
            <a:r>
              <a:rPr lang="ja-JP" altLang="en-US" sz="1200" dirty="0" smtClean="0">
                <a:solidFill>
                  <a:prstClr val="black"/>
                </a:solidFill>
              </a:rPr>
              <a:t>場合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948264"/>
            <a:ext cx="4318595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1" y="8102133"/>
            <a:ext cx="431859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１．担当医師の携帯電話、</a:t>
            </a:r>
            <a:r>
              <a:rPr lang="en-US" altLang="ja-JP" sz="1200" dirty="0">
                <a:solidFill>
                  <a:prstClr val="black"/>
                </a:solidFill>
              </a:rPr>
              <a:t>PHS</a:t>
            </a:r>
            <a:r>
              <a:rPr lang="ja-JP" altLang="en-US" sz="1200" dirty="0">
                <a:solidFill>
                  <a:prstClr val="black"/>
                </a:solidFill>
              </a:rPr>
              <a:t>等に直接連絡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612379" y="153409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28145"/>
            <a:ext cx="431859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□意識状態の変化なし</a:t>
            </a:r>
          </a:p>
          <a:p>
            <a:r>
              <a:rPr lang="ja-JP" altLang="en-US" sz="1200" dirty="0"/>
              <a:t>□バイタルサインの変化なし</a:t>
            </a:r>
          </a:p>
          <a:p>
            <a:r>
              <a:rPr lang="ja-JP" altLang="en-US" sz="1200" dirty="0"/>
              <a:t>□出血傾向なし</a:t>
            </a:r>
          </a:p>
          <a:p>
            <a:r>
              <a:rPr lang="ja-JP" altLang="en-US" sz="1200" dirty="0"/>
              <a:t>□超音波にて安全に実施可能な穿刺静脈が確認</a:t>
            </a:r>
            <a:r>
              <a:rPr lang="ja-JP" altLang="en-US" sz="1200" dirty="0" smtClean="0"/>
              <a:t>される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67190" y="87759"/>
            <a:ext cx="43236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：末梢留置型中心静脈注射用カテーテルの</a:t>
            </a:r>
            <a:r>
              <a:rPr lang="ja-JP" altLang="en-US" sz="1400" dirty="0" smtClean="0"/>
              <a:t>挿入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896052"/>
            <a:ext cx="431859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 smtClean="0"/>
              <a:t>末梢</a:t>
            </a:r>
            <a:r>
              <a:rPr lang="ja-JP" altLang="en-US" sz="1200" dirty="0"/>
              <a:t>留置型中心静脈注射用カテーテルの挿入</a:t>
            </a:r>
          </a:p>
        </p:txBody>
      </p:sp>
      <p:sp>
        <p:nvSpPr>
          <p:cNvPr id="18" name="右矢印 17"/>
          <p:cNvSpPr/>
          <p:nvPr/>
        </p:nvSpPr>
        <p:spPr>
          <a:xfrm rot="5400000">
            <a:off x="2612379" y="445251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860032"/>
            <a:ext cx="4318595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□バイタルサインの変化</a:t>
            </a:r>
          </a:p>
          <a:p>
            <a:pPr lvl="0"/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どれか一項目でもあれば、下記の確認をして担当医に連絡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□出血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□不整脈出現の有無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ja-JP" altLang="en-US" sz="1200" dirty="0" smtClean="0">
                <a:solidFill>
                  <a:prstClr val="black"/>
                </a:solidFill>
              </a:rPr>
              <a:t>皮下気腫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612379" y="654074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626937" y="769287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5922843"/>
            <a:ext cx="720080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407148" y="5778827"/>
            <a:ext cx="1271867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</a:t>
            </a:r>
            <a:r>
              <a:rPr lang="ja-JP" altLang="en-US" sz="1200" dirty="0" smtClean="0">
                <a:solidFill>
                  <a:prstClr val="black"/>
                </a:solidFill>
              </a:rPr>
              <a:t>電話に</a:t>
            </a:r>
            <a:r>
              <a:rPr lang="ja-JP" altLang="en-US" sz="1200" dirty="0">
                <a:solidFill>
                  <a:prstClr val="black"/>
                </a:solidFill>
              </a:rPr>
              <a:t>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4941168" y="258701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48550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</a:t>
            </a:r>
            <a:r>
              <a:rPr lang="ja-JP" altLang="en-US" sz="1200" dirty="0" smtClean="0">
                <a:solidFill>
                  <a:prstClr val="black"/>
                </a:solidFill>
              </a:rPr>
              <a:t>電話に</a:t>
            </a:r>
            <a:r>
              <a:rPr lang="ja-JP" altLang="en-US" sz="1200" dirty="0">
                <a:solidFill>
                  <a:prstClr val="black"/>
                </a:solidFill>
              </a:rPr>
              <a:t>直接連絡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579914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2017518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3154185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3249035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3174231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262</Words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