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3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44885"/>
            <a:ext cx="4320480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既に交換を最低１回済ませている患者で、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・何らかの原因でカテーテルやバルーンが抜けてしまった時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・何らかの原因でカテーテルやバルーンが破損したと思われる時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・定期の交換の</a:t>
            </a:r>
            <a:r>
              <a:rPr lang="ja-JP" altLang="en-US" sz="1200" dirty="0" smtClean="0">
                <a:solidFill>
                  <a:prstClr val="black"/>
                </a:solidFill>
              </a:rPr>
              <a:t>時期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804248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7958117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74279" y="172993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2123728"/>
            <a:ext cx="43204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□意識，バイタルサイン，病状が平常時と変化がない．</a:t>
            </a:r>
          </a:p>
          <a:p>
            <a:r>
              <a:rPr lang="ja-JP" altLang="en-US" sz="1200" dirty="0"/>
              <a:t>□瘻孔から出血していない．</a:t>
            </a:r>
          </a:p>
          <a:p>
            <a:r>
              <a:rPr lang="ja-JP" altLang="en-US" sz="1200" dirty="0"/>
              <a:t>□交換前のカテーテルの可動性が良好である．</a:t>
            </a:r>
          </a:p>
          <a:p>
            <a:r>
              <a:rPr lang="ja-JP" altLang="en-US" sz="1200" dirty="0"/>
              <a:t>□血圧のコントロールが良好であること</a:t>
            </a:r>
          </a:p>
          <a:p>
            <a:r>
              <a:rPr lang="ja-JP" altLang="en-US" sz="1200" dirty="0"/>
              <a:t>□出血傾向がない</a:t>
            </a:r>
            <a:r>
              <a:rPr lang="ja-JP" altLang="en-US" sz="1200" dirty="0" smtClean="0"/>
              <a:t>こと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075104" y="107504"/>
            <a:ext cx="2707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：膀胱瘻カテーテルの</a:t>
            </a:r>
            <a:r>
              <a:rPr lang="ja-JP" altLang="en-US" sz="1400" dirty="0" smtClean="0"/>
              <a:t>交換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7255" y="4148435"/>
            <a:ext cx="432048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膀胱瘻カテーテルの</a:t>
            </a:r>
            <a:r>
              <a:rPr lang="ja-JP" altLang="en-US" sz="1200" dirty="0" smtClean="0"/>
              <a:t>交換</a:t>
            </a:r>
            <a:endParaRPr lang="en-US" altLang="ja-JP" sz="1200" dirty="0" smtClean="0"/>
          </a:p>
        </p:txBody>
      </p:sp>
      <p:sp>
        <p:nvSpPr>
          <p:cNvPr id="18" name="右矢印 17"/>
          <p:cNvSpPr/>
          <p:nvPr/>
        </p:nvSpPr>
        <p:spPr>
          <a:xfrm rot="5400000">
            <a:off x="2574279" y="473598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5143296"/>
            <a:ext cx="43204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□意識，バイタルサインに問題がない．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□交換後の下腹部痛がないか，あっても軽度である．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□交換後のカテーテルの可動性が良好である．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□交換後のカテーテルからの尿の流出が良好である．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□瘻孔から持続的な出血が認められない</a:t>
            </a:r>
            <a:r>
              <a:rPr lang="ja-JP" altLang="en-US" sz="1200" dirty="0" smtClean="0">
                <a:solidFill>
                  <a:prstClr val="black"/>
                </a:solidFill>
              </a:rPr>
              <a:t>．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74279" y="643979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74279" y="756220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09120" y="5572417"/>
            <a:ext cx="648072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5220072"/>
            <a:ext cx="1116123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当てはまらない項目が</a:t>
            </a:r>
            <a:r>
              <a:rPr lang="en-US" altLang="ja-JP" sz="1200" dirty="0">
                <a:solidFill>
                  <a:prstClr val="black"/>
                </a:solidFill>
              </a:rPr>
              <a:t>1</a:t>
            </a:r>
            <a:r>
              <a:rPr lang="ja-JP" altLang="en-US" sz="1200" dirty="0">
                <a:solidFill>
                  <a:prstClr val="black"/>
                </a:solidFill>
              </a:rPr>
              <a:t>つでもある場合</a:t>
            </a:r>
            <a:r>
              <a:rPr lang="ja-JP" altLang="en-US" sz="1200" dirty="0" smtClean="0">
                <a:solidFill>
                  <a:prstClr val="black"/>
                </a:solidFill>
              </a:rPr>
              <a:t>は、担当</a:t>
            </a:r>
            <a:r>
              <a:rPr lang="ja-JP" altLang="en-US" sz="1200" dirty="0">
                <a:solidFill>
                  <a:prstClr val="black"/>
                </a:solidFill>
              </a:rPr>
              <a:t>医師に直接連絡</a:t>
            </a:r>
            <a:r>
              <a:rPr lang="ja-JP" altLang="en-US" sz="1200" dirty="0" smtClean="0">
                <a:solidFill>
                  <a:prstClr val="black"/>
                </a:solidFill>
              </a:rPr>
              <a:t>し指示</a:t>
            </a:r>
            <a:r>
              <a:rPr lang="ja-JP" altLang="en-US" sz="1200" dirty="0">
                <a:solidFill>
                  <a:prstClr val="black"/>
                </a:solidFill>
              </a:rPr>
              <a:t>を</a:t>
            </a:r>
            <a:r>
              <a:rPr lang="ja-JP" altLang="en-US" sz="1200" dirty="0" smtClean="0">
                <a:solidFill>
                  <a:prstClr val="black"/>
                </a:solidFill>
              </a:rPr>
              <a:t>もらう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41168" y="2945318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843808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担当医師に直接連絡し指示をもらう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907704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2382143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3536811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3631661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3534271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306</Words>
  <PresentationFormat>画面に合わせる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