
<file path=[Content_Types].xml><?xml version="1.0" encoding="utf-8"?>
<Types xmlns="http://schemas.openxmlformats.org/package/2006/content-types">
  <Default ContentType="image/jpeg" Extension="jpeg"/>
  <Default ContentType="application/vnd.openxmlformats-package.relationships+xml" Extension="rels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</p:sldIdLst>
  <p:sldSz cx="6858000" cy="9144000" type="screen4x3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5610" autoAdjust="0"/>
    <p:restoredTop sz="93950" autoAdjust="0"/>
  </p:normalViewPr>
  <p:slideViewPr>
    <p:cSldViewPr>
      <p:cViewPr>
        <p:scale>
          <a:sx n="100" d="100"/>
          <a:sy n="100" d="100"/>
        </p:scale>
        <p:origin x="-2592" y="-72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2" Target="slides/slide1.xml" Type="http://schemas.openxmlformats.org/officeDocument/2006/relationships/slide"/><Relationship Id="rId3" Target="presProps.xml" Type="http://schemas.openxmlformats.org/officeDocument/2006/relationships/presProps"/><Relationship Id="rId4" Target="viewProps.xml" Type="http://schemas.openxmlformats.org/officeDocument/2006/relationships/viewProps"/><Relationship Id="rId5" Target="theme/theme1.xml" Type="http://schemas.openxmlformats.org/officeDocument/2006/relationships/theme"/><Relationship Id="rId6" Target="tableStyles.xml" Type="http://schemas.openxmlformats.org/officeDocument/2006/relationships/tableStyles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B438F-AE7A-48F8-97BE-593802B1DB83}" type="datetimeFigureOut">
              <a:rPr kumimoji="1" lang="ja-JP" altLang="en-US" smtClean="0"/>
              <a:t>2016/2/2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12C41-8E6D-457C-82BB-C0B5157D3B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749297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B438F-AE7A-48F8-97BE-593802B1DB83}" type="datetimeFigureOut">
              <a:rPr kumimoji="1" lang="ja-JP" altLang="en-US" smtClean="0"/>
              <a:t>2016/2/2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12C41-8E6D-457C-82BB-C0B5157D3B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995739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257175" y="488951"/>
            <a:ext cx="3357563" cy="10401300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B438F-AE7A-48F8-97BE-593802B1DB83}" type="datetimeFigureOut">
              <a:rPr kumimoji="1" lang="ja-JP" altLang="en-US" smtClean="0"/>
              <a:t>2016/2/2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12C41-8E6D-457C-82BB-C0B5157D3B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32898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B438F-AE7A-48F8-97BE-593802B1DB83}" type="datetimeFigureOut">
              <a:rPr kumimoji="1" lang="ja-JP" altLang="en-US" smtClean="0"/>
              <a:t>2016/2/2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12C41-8E6D-457C-82BB-C0B5157D3B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80405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B438F-AE7A-48F8-97BE-593802B1DB83}" type="datetimeFigureOut">
              <a:rPr kumimoji="1" lang="ja-JP" altLang="en-US" smtClean="0"/>
              <a:t>2016/2/2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12C41-8E6D-457C-82BB-C0B5157D3B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124703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257175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2628900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B438F-AE7A-48F8-97BE-593802B1DB83}" type="datetimeFigureOut">
              <a:rPr kumimoji="1" lang="ja-JP" altLang="en-US" smtClean="0"/>
              <a:t>2016/2/2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12C41-8E6D-457C-82BB-C0B5157D3B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726879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B438F-AE7A-48F8-97BE-593802B1DB83}" type="datetimeFigureOut">
              <a:rPr kumimoji="1" lang="ja-JP" altLang="en-US" smtClean="0"/>
              <a:t>2016/2/2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12C41-8E6D-457C-82BB-C0B5157D3B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67531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B438F-AE7A-48F8-97BE-593802B1DB83}" type="datetimeFigureOut">
              <a:rPr kumimoji="1" lang="ja-JP" altLang="en-US" smtClean="0"/>
              <a:t>2016/2/2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12C41-8E6D-457C-82BB-C0B5157D3B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97366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B438F-AE7A-48F8-97BE-593802B1DB83}" type="datetimeFigureOut">
              <a:rPr kumimoji="1" lang="ja-JP" altLang="en-US" smtClean="0"/>
              <a:t>2016/2/2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12C41-8E6D-457C-82BB-C0B5157D3B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581268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B438F-AE7A-48F8-97BE-593802B1DB83}" type="datetimeFigureOut">
              <a:rPr kumimoji="1" lang="ja-JP" altLang="en-US" smtClean="0"/>
              <a:t>2016/2/2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12C41-8E6D-457C-82BB-C0B5157D3B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052095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B438F-AE7A-48F8-97BE-593802B1DB83}" type="datetimeFigureOut">
              <a:rPr kumimoji="1" lang="ja-JP" altLang="en-US" smtClean="0"/>
              <a:t>2016/2/2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12C41-8E6D-457C-82BB-C0B5157D3B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28400822"/>
      </p:ext>
    </p:extLst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2B438F-AE7A-48F8-97BE-593802B1DB83}" type="datetimeFigureOut">
              <a:rPr kumimoji="1" lang="ja-JP" altLang="en-US" smtClean="0"/>
              <a:t>2016/2/2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812C41-8E6D-457C-82BB-C0B5157D3B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585910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/>
          <p:cNvSpPr/>
          <p:nvPr/>
        </p:nvSpPr>
        <p:spPr>
          <a:xfrm>
            <a:off x="548680" y="505644"/>
            <a:ext cx="4320479" cy="1015663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lvl="0"/>
            <a:r>
              <a:rPr lang="en-US" altLang="ja-JP" sz="1200" dirty="0" smtClean="0">
                <a:solidFill>
                  <a:prstClr val="black"/>
                </a:solidFill>
              </a:rPr>
              <a:t>【</a:t>
            </a:r>
            <a:r>
              <a:rPr lang="ja-JP" altLang="en-US" sz="1200" dirty="0" smtClean="0">
                <a:solidFill>
                  <a:prstClr val="black"/>
                </a:solidFill>
              </a:rPr>
              <a:t>当該手順書に係る特定行為の対象となる患者</a:t>
            </a:r>
            <a:r>
              <a:rPr lang="en-US" altLang="ja-JP" sz="1200" dirty="0" smtClean="0">
                <a:solidFill>
                  <a:prstClr val="black"/>
                </a:solidFill>
              </a:rPr>
              <a:t>】</a:t>
            </a:r>
          </a:p>
          <a:p>
            <a:pPr lvl="0"/>
            <a:r>
              <a:rPr lang="ja-JP" altLang="en-US" sz="1200" dirty="0">
                <a:solidFill>
                  <a:prstClr val="black"/>
                </a:solidFill>
              </a:rPr>
              <a:t>既に交換を最低１回済ませている患者で、</a:t>
            </a:r>
          </a:p>
          <a:p>
            <a:pPr lvl="0"/>
            <a:r>
              <a:rPr lang="ja-JP" altLang="en-US" sz="1200" dirty="0">
                <a:solidFill>
                  <a:prstClr val="black"/>
                </a:solidFill>
              </a:rPr>
              <a:t>・何らかの原因でカテーテルやボタンが抜けてしまった時</a:t>
            </a:r>
          </a:p>
          <a:p>
            <a:pPr lvl="0"/>
            <a:r>
              <a:rPr lang="ja-JP" altLang="en-US" sz="1200" dirty="0">
                <a:solidFill>
                  <a:prstClr val="black"/>
                </a:solidFill>
              </a:rPr>
              <a:t>・何らかの原因でカテーテルやボタンが破損したと思われる時</a:t>
            </a:r>
          </a:p>
          <a:p>
            <a:pPr lvl="0"/>
            <a:r>
              <a:rPr lang="ja-JP" altLang="en-US" sz="1200" dirty="0">
                <a:solidFill>
                  <a:prstClr val="black"/>
                </a:solidFill>
              </a:rPr>
              <a:t>・定期の交換の</a:t>
            </a:r>
            <a:r>
              <a:rPr lang="ja-JP" altLang="en-US" sz="1200" dirty="0" smtClean="0">
                <a:solidFill>
                  <a:prstClr val="black"/>
                </a:solidFill>
              </a:rPr>
              <a:t>時期</a:t>
            </a:r>
            <a:endParaRPr lang="ja-JP" altLang="en-US" sz="1200" dirty="0">
              <a:solidFill>
                <a:prstClr val="black"/>
              </a:solidFill>
            </a:endParaRPr>
          </a:p>
        </p:txBody>
      </p:sp>
      <p:sp>
        <p:nvSpPr>
          <p:cNvPr id="7" name="正方形/長方形 6"/>
          <p:cNvSpPr/>
          <p:nvPr/>
        </p:nvSpPr>
        <p:spPr>
          <a:xfrm>
            <a:off x="548681" y="6589965"/>
            <a:ext cx="4320479" cy="646331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lvl="0"/>
            <a:r>
              <a:rPr lang="en-US" altLang="ja-JP" sz="1200" dirty="0" smtClean="0">
                <a:solidFill>
                  <a:prstClr val="black"/>
                </a:solidFill>
              </a:rPr>
              <a:t>【</a:t>
            </a:r>
            <a:r>
              <a:rPr lang="ja-JP" altLang="en-US" sz="1200" dirty="0" smtClean="0">
                <a:solidFill>
                  <a:prstClr val="black"/>
                </a:solidFill>
              </a:rPr>
              <a:t>医療の安全を確保するために医師・歯科医師との連絡が必要となった場合の連絡体制</a:t>
            </a:r>
            <a:r>
              <a:rPr lang="en-US" altLang="ja-JP" sz="1200" dirty="0" smtClean="0">
                <a:solidFill>
                  <a:prstClr val="black"/>
                </a:solidFill>
              </a:rPr>
              <a:t>】</a:t>
            </a:r>
          </a:p>
          <a:p>
            <a:pPr lvl="0"/>
            <a:r>
              <a:rPr lang="ja-JP" altLang="en-US" sz="1200" dirty="0">
                <a:solidFill>
                  <a:prstClr val="black"/>
                </a:solidFill>
              </a:rPr>
              <a:t>担当</a:t>
            </a:r>
            <a:r>
              <a:rPr lang="ja-JP" altLang="en-US" sz="1200" dirty="0" smtClean="0">
                <a:solidFill>
                  <a:prstClr val="black"/>
                </a:solidFill>
              </a:rPr>
              <a:t>医師</a:t>
            </a:r>
            <a:endParaRPr lang="ja-JP" altLang="en-US" sz="1200" dirty="0">
              <a:solidFill>
                <a:prstClr val="black"/>
              </a:solidFill>
            </a:endParaRPr>
          </a:p>
        </p:txBody>
      </p:sp>
      <p:sp>
        <p:nvSpPr>
          <p:cNvPr id="8" name="正方形/長方形 7"/>
          <p:cNvSpPr/>
          <p:nvPr/>
        </p:nvSpPr>
        <p:spPr>
          <a:xfrm>
            <a:off x="548681" y="7526069"/>
            <a:ext cx="4320478" cy="646331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lvl="0"/>
            <a:r>
              <a:rPr lang="en-US" altLang="ja-JP" sz="1200" dirty="0" smtClean="0">
                <a:solidFill>
                  <a:prstClr val="black"/>
                </a:solidFill>
              </a:rPr>
              <a:t>【</a:t>
            </a:r>
            <a:r>
              <a:rPr lang="ja-JP" altLang="en-US" sz="1200" dirty="0" smtClean="0">
                <a:solidFill>
                  <a:prstClr val="black"/>
                </a:solidFill>
              </a:rPr>
              <a:t>特定行為を行った後の医師・歯科医師に対する報告</a:t>
            </a:r>
            <a:r>
              <a:rPr lang="ja-JP" altLang="en-US" sz="1200" dirty="0">
                <a:solidFill>
                  <a:prstClr val="black"/>
                </a:solidFill>
              </a:rPr>
              <a:t>の</a:t>
            </a:r>
            <a:r>
              <a:rPr lang="ja-JP" altLang="en-US" sz="1200" dirty="0" smtClean="0">
                <a:solidFill>
                  <a:prstClr val="black"/>
                </a:solidFill>
              </a:rPr>
              <a:t>方法</a:t>
            </a:r>
            <a:r>
              <a:rPr lang="en-US" altLang="ja-JP" sz="1200" dirty="0" smtClean="0">
                <a:solidFill>
                  <a:prstClr val="black"/>
                </a:solidFill>
              </a:rPr>
              <a:t>】</a:t>
            </a:r>
          </a:p>
          <a:p>
            <a:r>
              <a:rPr lang="ja-JP" altLang="en-US" sz="1200" dirty="0">
                <a:solidFill>
                  <a:prstClr val="black"/>
                </a:solidFill>
              </a:rPr>
              <a:t>１．担当医師の携帯電話に直接連絡</a:t>
            </a:r>
          </a:p>
          <a:p>
            <a:r>
              <a:rPr lang="ja-JP" altLang="en-US" sz="1200" dirty="0">
                <a:solidFill>
                  <a:prstClr val="black"/>
                </a:solidFill>
              </a:rPr>
              <a:t>２．診療記録への</a:t>
            </a:r>
            <a:r>
              <a:rPr lang="ja-JP" altLang="en-US" sz="1200" dirty="0" smtClean="0">
                <a:solidFill>
                  <a:prstClr val="black"/>
                </a:solidFill>
              </a:rPr>
              <a:t>記載</a:t>
            </a:r>
            <a:endParaRPr lang="ja-JP" altLang="en-US" sz="1200" dirty="0">
              <a:solidFill>
                <a:prstClr val="black"/>
              </a:solidFill>
            </a:endParaRPr>
          </a:p>
        </p:txBody>
      </p:sp>
      <p:sp>
        <p:nvSpPr>
          <p:cNvPr id="10" name="右矢印 9"/>
          <p:cNvSpPr/>
          <p:nvPr/>
        </p:nvSpPr>
        <p:spPr>
          <a:xfrm rot="5400000">
            <a:off x="2593329" y="1534097"/>
            <a:ext cx="216024" cy="310974"/>
          </a:xfrm>
          <a:prstGeom prst="rightArrow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sz="1200"/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548680" y="1846020"/>
            <a:ext cx="4320479" cy="156966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ja-JP" sz="1200" dirty="0" smtClean="0"/>
              <a:t>【</a:t>
            </a:r>
            <a:r>
              <a:rPr lang="ja-JP" altLang="en-US" sz="1200" smtClean="0"/>
              <a:t>看護師に診療</a:t>
            </a:r>
            <a:r>
              <a:rPr lang="ja-JP" altLang="en-US" sz="1200" dirty="0" smtClean="0"/>
              <a:t>の補助を行わせる患者の病状の範囲</a:t>
            </a:r>
            <a:r>
              <a:rPr lang="en-US" altLang="ja-JP" sz="1200" dirty="0" smtClean="0"/>
              <a:t>】</a:t>
            </a:r>
          </a:p>
          <a:p>
            <a:r>
              <a:rPr lang="ja-JP" altLang="en-US" sz="1200" dirty="0"/>
              <a:t>□意識，バイタルサイン，病状が平常時と変化がない．</a:t>
            </a:r>
          </a:p>
          <a:p>
            <a:r>
              <a:rPr lang="ja-JP" altLang="en-US" sz="1200" dirty="0"/>
              <a:t>□瘻孔から出血していない．</a:t>
            </a:r>
          </a:p>
          <a:p>
            <a:r>
              <a:rPr lang="ja-JP" altLang="en-US" sz="1200" dirty="0"/>
              <a:t>□胃瘻である（経食道瘻，経小腸瘻でない）．</a:t>
            </a:r>
          </a:p>
          <a:p>
            <a:r>
              <a:rPr lang="ja-JP" altLang="en-US" sz="1200" dirty="0"/>
              <a:t>□内部ストッパーがバルーン型である．</a:t>
            </a:r>
          </a:p>
          <a:p>
            <a:r>
              <a:rPr lang="ja-JP" altLang="en-US" sz="1200" dirty="0"/>
              <a:t>□交換前のカテーテル</a:t>
            </a:r>
            <a:r>
              <a:rPr lang="en-US" altLang="ja-JP" sz="1200" dirty="0"/>
              <a:t>/</a:t>
            </a:r>
            <a:r>
              <a:rPr lang="ja-JP" altLang="en-US" sz="1200" dirty="0"/>
              <a:t>ボタンの可動性が良好である．</a:t>
            </a:r>
          </a:p>
          <a:p>
            <a:r>
              <a:rPr lang="ja-JP" altLang="en-US" sz="1200" dirty="0"/>
              <a:t>□血圧のコントロールが良好であること</a:t>
            </a:r>
          </a:p>
          <a:p>
            <a:r>
              <a:rPr lang="ja-JP" altLang="en-US" sz="1200" dirty="0"/>
              <a:t>□出血傾向がない</a:t>
            </a:r>
            <a:r>
              <a:rPr lang="ja-JP" altLang="en-US" sz="1200" dirty="0" smtClean="0"/>
              <a:t>こと</a:t>
            </a:r>
            <a:endParaRPr lang="ja-JP" altLang="en-US" sz="1200" dirty="0"/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1150171" y="87759"/>
            <a:ext cx="455765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sz="1400" dirty="0" smtClean="0"/>
              <a:t>手順書</a:t>
            </a:r>
            <a:r>
              <a:rPr lang="ja-JP" altLang="en-US" sz="1400" dirty="0"/>
              <a:t>：胃</a:t>
            </a:r>
            <a:r>
              <a:rPr lang="ja-JP" altLang="en-US" sz="1400" dirty="0" err="1"/>
              <a:t>ろう</a:t>
            </a:r>
            <a:r>
              <a:rPr lang="ja-JP" altLang="en-US" sz="1400" dirty="0"/>
              <a:t>カテーテル又は胃ろうボタンの</a:t>
            </a:r>
            <a:r>
              <a:rPr lang="ja-JP" altLang="en-US" sz="1400" dirty="0" smtClean="0"/>
              <a:t>交換（その１）</a:t>
            </a:r>
            <a:endParaRPr kumimoji="1" lang="ja-JP" altLang="en-US" sz="1400" dirty="0"/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548681" y="4141693"/>
            <a:ext cx="4320479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ja-JP" sz="1200" dirty="0" smtClean="0"/>
              <a:t>【</a:t>
            </a:r>
            <a:r>
              <a:rPr lang="ja-JP" altLang="en-US" sz="1200" dirty="0" smtClean="0"/>
              <a:t>診療の補助の内容</a:t>
            </a:r>
            <a:r>
              <a:rPr lang="en-US" altLang="ja-JP" sz="1200" dirty="0" smtClean="0"/>
              <a:t>】</a:t>
            </a:r>
          </a:p>
          <a:p>
            <a:r>
              <a:rPr lang="ja-JP" altLang="en-US" sz="1200" dirty="0"/>
              <a:t>胃</a:t>
            </a:r>
            <a:r>
              <a:rPr lang="ja-JP" altLang="en-US" sz="1200" dirty="0" err="1"/>
              <a:t>ろう</a:t>
            </a:r>
            <a:r>
              <a:rPr lang="ja-JP" altLang="en-US" sz="1200" dirty="0"/>
              <a:t>カテーテル（バルーン型）又は胃ろうボタン（バルーン型）の交換</a:t>
            </a:r>
            <a:endParaRPr lang="en-US" altLang="ja-JP" sz="1200" dirty="0" smtClean="0"/>
          </a:p>
        </p:txBody>
      </p:sp>
      <p:sp>
        <p:nvSpPr>
          <p:cNvPr id="18" name="右矢印 17"/>
          <p:cNvSpPr/>
          <p:nvPr/>
        </p:nvSpPr>
        <p:spPr>
          <a:xfrm rot="5400000">
            <a:off x="2593329" y="4781700"/>
            <a:ext cx="216024" cy="310974"/>
          </a:xfrm>
          <a:prstGeom prst="rightArrow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sz="1200"/>
          </a:p>
        </p:txBody>
      </p:sp>
      <p:sp>
        <p:nvSpPr>
          <p:cNvPr id="20" name="テキスト ボックス 19"/>
          <p:cNvSpPr txBox="1"/>
          <p:nvPr/>
        </p:nvSpPr>
        <p:spPr>
          <a:xfrm>
            <a:off x="548681" y="5099863"/>
            <a:ext cx="4320479" cy="120032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lvl="0"/>
            <a:r>
              <a:rPr lang="en-US" altLang="ja-JP" sz="1200" dirty="0" smtClean="0">
                <a:solidFill>
                  <a:prstClr val="black"/>
                </a:solidFill>
              </a:rPr>
              <a:t>【</a:t>
            </a:r>
            <a:r>
              <a:rPr lang="ja-JP" altLang="en-US" sz="1200" dirty="0" smtClean="0">
                <a:solidFill>
                  <a:prstClr val="black"/>
                </a:solidFill>
              </a:rPr>
              <a:t>特定</a:t>
            </a:r>
            <a:r>
              <a:rPr lang="ja-JP" altLang="en-US" sz="1200" dirty="0">
                <a:solidFill>
                  <a:prstClr val="black"/>
                </a:solidFill>
              </a:rPr>
              <a:t>行為を行うときに確認すべき</a:t>
            </a:r>
            <a:r>
              <a:rPr lang="ja-JP" altLang="en-US" sz="1200" dirty="0" smtClean="0">
                <a:solidFill>
                  <a:prstClr val="black"/>
                </a:solidFill>
              </a:rPr>
              <a:t>事項</a:t>
            </a:r>
            <a:r>
              <a:rPr lang="en-US" altLang="ja-JP" sz="1200" dirty="0" smtClean="0">
                <a:solidFill>
                  <a:prstClr val="black"/>
                </a:solidFill>
              </a:rPr>
              <a:t>】</a:t>
            </a:r>
          </a:p>
          <a:p>
            <a:pPr lvl="0"/>
            <a:r>
              <a:rPr lang="ja-JP" altLang="en-US" sz="1200" dirty="0">
                <a:solidFill>
                  <a:prstClr val="black"/>
                </a:solidFill>
              </a:rPr>
              <a:t>□意識，バイタルサインに問題がない</a:t>
            </a:r>
          </a:p>
          <a:p>
            <a:pPr lvl="0"/>
            <a:r>
              <a:rPr lang="ja-JP" altLang="en-US" sz="1200" dirty="0">
                <a:solidFill>
                  <a:prstClr val="black"/>
                </a:solidFill>
              </a:rPr>
              <a:t>□交換後の腹痛がないか，あっても軽度である</a:t>
            </a:r>
          </a:p>
          <a:p>
            <a:pPr lvl="0"/>
            <a:r>
              <a:rPr lang="ja-JP" altLang="en-US" sz="1200" dirty="0">
                <a:solidFill>
                  <a:prstClr val="black"/>
                </a:solidFill>
              </a:rPr>
              <a:t>□交換後のカテーテル／ボタンの可動性が良好である</a:t>
            </a:r>
          </a:p>
          <a:p>
            <a:pPr lvl="0"/>
            <a:r>
              <a:rPr lang="ja-JP" altLang="en-US" sz="1200" dirty="0">
                <a:solidFill>
                  <a:prstClr val="black"/>
                </a:solidFill>
              </a:rPr>
              <a:t>□胃内容物の逆流が確認できる</a:t>
            </a:r>
          </a:p>
          <a:p>
            <a:pPr lvl="0"/>
            <a:r>
              <a:rPr lang="ja-JP" altLang="en-US" sz="1200" dirty="0">
                <a:solidFill>
                  <a:prstClr val="black"/>
                </a:solidFill>
              </a:rPr>
              <a:t>□胃瘻部から持続的な出血が</a:t>
            </a:r>
            <a:r>
              <a:rPr lang="ja-JP" altLang="en-US" sz="1200" dirty="0" smtClean="0">
                <a:solidFill>
                  <a:prstClr val="black"/>
                </a:solidFill>
              </a:rPr>
              <a:t>認められない</a:t>
            </a:r>
            <a:endParaRPr lang="ja-JP" altLang="en-US" sz="1200" dirty="0">
              <a:solidFill>
                <a:prstClr val="black"/>
              </a:solidFill>
            </a:endParaRPr>
          </a:p>
        </p:txBody>
      </p:sp>
      <p:sp>
        <p:nvSpPr>
          <p:cNvPr id="23" name="右矢印 22"/>
          <p:cNvSpPr/>
          <p:nvPr/>
        </p:nvSpPr>
        <p:spPr>
          <a:xfrm rot="5400000">
            <a:off x="2593329" y="6289676"/>
            <a:ext cx="216024" cy="310974"/>
          </a:xfrm>
          <a:prstGeom prst="rightArrow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sz="1200"/>
          </a:p>
        </p:txBody>
      </p:sp>
      <p:sp>
        <p:nvSpPr>
          <p:cNvPr id="24" name="右矢印 23"/>
          <p:cNvSpPr/>
          <p:nvPr/>
        </p:nvSpPr>
        <p:spPr>
          <a:xfrm rot="5400000">
            <a:off x="2593329" y="7231113"/>
            <a:ext cx="216024" cy="310974"/>
          </a:xfrm>
          <a:prstGeom prst="rightArrow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sz="1200"/>
          </a:p>
        </p:txBody>
      </p:sp>
      <p:sp>
        <p:nvSpPr>
          <p:cNvPr id="27" name="右矢印 26"/>
          <p:cNvSpPr/>
          <p:nvPr/>
        </p:nvSpPr>
        <p:spPr>
          <a:xfrm>
            <a:off x="4581128" y="5327332"/>
            <a:ext cx="576064" cy="310974"/>
          </a:xfrm>
          <a:prstGeom prst="rightArrow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sz="1200"/>
          </a:p>
        </p:txBody>
      </p:sp>
      <p:sp>
        <p:nvSpPr>
          <p:cNvPr id="28" name="正方形/長方形 27"/>
          <p:cNvSpPr/>
          <p:nvPr/>
        </p:nvSpPr>
        <p:spPr>
          <a:xfrm>
            <a:off x="5193198" y="4860032"/>
            <a:ext cx="1116124" cy="1200329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lvl="0"/>
            <a:r>
              <a:rPr lang="ja-JP" altLang="en-US" sz="1200" dirty="0">
                <a:solidFill>
                  <a:prstClr val="black"/>
                </a:solidFill>
              </a:rPr>
              <a:t>当てはまらない項目が</a:t>
            </a:r>
            <a:r>
              <a:rPr lang="en-US" altLang="ja-JP" sz="1200" dirty="0">
                <a:solidFill>
                  <a:prstClr val="black"/>
                </a:solidFill>
              </a:rPr>
              <a:t>1</a:t>
            </a:r>
            <a:r>
              <a:rPr lang="ja-JP" altLang="en-US" sz="1200" dirty="0">
                <a:solidFill>
                  <a:prstClr val="black"/>
                </a:solidFill>
              </a:rPr>
              <a:t>つでもある場合</a:t>
            </a:r>
            <a:r>
              <a:rPr lang="ja-JP" altLang="en-US" sz="1200" dirty="0" smtClean="0">
                <a:solidFill>
                  <a:prstClr val="black"/>
                </a:solidFill>
              </a:rPr>
              <a:t>は、担当</a:t>
            </a:r>
            <a:r>
              <a:rPr lang="ja-JP" altLang="en-US" sz="1200" dirty="0">
                <a:solidFill>
                  <a:prstClr val="black"/>
                </a:solidFill>
              </a:rPr>
              <a:t>医師に直接連絡</a:t>
            </a:r>
            <a:r>
              <a:rPr lang="ja-JP" altLang="en-US" sz="1200" dirty="0" smtClean="0">
                <a:solidFill>
                  <a:prstClr val="black"/>
                </a:solidFill>
              </a:rPr>
              <a:t>し指示</a:t>
            </a:r>
            <a:r>
              <a:rPr lang="ja-JP" altLang="en-US" sz="1200" dirty="0">
                <a:solidFill>
                  <a:prstClr val="black"/>
                </a:solidFill>
              </a:rPr>
              <a:t>を</a:t>
            </a:r>
            <a:r>
              <a:rPr lang="ja-JP" altLang="en-US" sz="1200" dirty="0" smtClean="0">
                <a:solidFill>
                  <a:prstClr val="black"/>
                </a:solidFill>
              </a:rPr>
              <a:t>もらう</a:t>
            </a:r>
            <a:endParaRPr lang="en-US" altLang="ja-JP" sz="1200" dirty="0" smtClean="0">
              <a:solidFill>
                <a:prstClr val="black"/>
              </a:solidFill>
            </a:endParaRPr>
          </a:p>
        </p:txBody>
      </p:sp>
      <p:sp>
        <p:nvSpPr>
          <p:cNvPr id="4" name="正方形/長方形 3"/>
          <p:cNvSpPr/>
          <p:nvPr/>
        </p:nvSpPr>
        <p:spPr>
          <a:xfrm>
            <a:off x="548680" y="8205499"/>
            <a:ext cx="4645741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1200" dirty="0"/>
              <a:t>【</a:t>
            </a:r>
            <a:r>
              <a:rPr lang="ja-JP" altLang="en-US" sz="1200" dirty="0"/>
              <a:t>特定行為を行うときに確認すべき事項</a:t>
            </a:r>
            <a:r>
              <a:rPr lang="en-US" altLang="ja-JP" sz="1200" dirty="0"/>
              <a:t>】</a:t>
            </a:r>
            <a:r>
              <a:rPr lang="ja-JP" altLang="en-US" sz="1200" dirty="0"/>
              <a:t>（補足）</a:t>
            </a:r>
          </a:p>
          <a:p>
            <a:r>
              <a:rPr lang="ja-JP" altLang="en-US" sz="1200" dirty="0"/>
              <a:t>胃内容物の逆流の確認に際しては、交換前に</a:t>
            </a:r>
            <a:r>
              <a:rPr lang="en-US" altLang="ja-JP" sz="1200" dirty="0"/>
              <a:t>100mL</a:t>
            </a:r>
            <a:r>
              <a:rPr lang="ja-JP" altLang="en-US" sz="1200" dirty="0"/>
              <a:t>の水に</a:t>
            </a:r>
            <a:r>
              <a:rPr lang="en-US" altLang="ja-JP" sz="1200" dirty="0"/>
              <a:t>1mL</a:t>
            </a:r>
            <a:r>
              <a:rPr lang="ja-JP" altLang="en-US" sz="1200" dirty="0"/>
              <a:t>のインジゴカルミンを混合した色素液を注入しておくと、より確実である（スカイブルー法）</a:t>
            </a:r>
          </a:p>
        </p:txBody>
      </p:sp>
      <p:sp>
        <p:nvSpPr>
          <p:cNvPr id="26" name="右矢印 25"/>
          <p:cNvSpPr/>
          <p:nvPr/>
        </p:nvSpPr>
        <p:spPr>
          <a:xfrm>
            <a:off x="4941168" y="2766390"/>
            <a:ext cx="216024" cy="310974"/>
          </a:xfrm>
          <a:prstGeom prst="rightArrow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sz="2400"/>
          </a:p>
        </p:txBody>
      </p:sp>
      <p:sp>
        <p:nvSpPr>
          <p:cNvPr id="33" name="正方形/長方形 32"/>
          <p:cNvSpPr/>
          <p:nvPr/>
        </p:nvSpPr>
        <p:spPr>
          <a:xfrm>
            <a:off x="5193197" y="2664880"/>
            <a:ext cx="1116124" cy="646331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lvl="0"/>
            <a:r>
              <a:rPr lang="ja-JP" altLang="en-US" sz="1200" dirty="0">
                <a:solidFill>
                  <a:prstClr val="black"/>
                </a:solidFill>
              </a:rPr>
              <a:t>担当医師に直接連絡し指示をもらう</a:t>
            </a:r>
            <a:endParaRPr lang="en-US" altLang="ja-JP" sz="1200" dirty="0">
              <a:solidFill>
                <a:prstClr val="black"/>
              </a:solidFill>
            </a:endParaRPr>
          </a:p>
        </p:txBody>
      </p:sp>
      <p:sp>
        <p:nvSpPr>
          <p:cNvPr id="34" name="円/楕円 33"/>
          <p:cNvSpPr/>
          <p:nvPr/>
        </p:nvSpPr>
        <p:spPr>
          <a:xfrm>
            <a:off x="4906390" y="1691680"/>
            <a:ext cx="970882" cy="471806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sz="1200" dirty="0"/>
              <a:t>病状</a:t>
            </a:r>
            <a:r>
              <a:rPr lang="ja-JP" altLang="en-US" sz="1200" dirty="0" smtClean="0"/>
              <a:t>の</a:t>
            </a:r>
            <a:endParaRPr lang="en-US" altLang="ja-JP" sz="1200" dirty="0"/>
          </a:p>
          <a:p>
            <a:pPr algn="ctr"/>
            <a:r>
              <a:rPr lang="ja-JP" altLang="en-US" sz="1200" dirty="0" smtClean="0"/>
              <a:t>範囲外</a:t>
            </a:r>
            <a:endParaRPr lang="ja-JP" altLang="en-US" sz="1200" dirty="0"/>
          </a:p>
        </p:txBody>
      </p:sp>
      <p:sp>
        <p:nvSpPr>
          <p:cNvPr id="35" name="テキスト ボックス 34"/>
          <p:cNvSpPr txBox="1"/>
          <p:nvPr/>
        </p:nvSpPr>
        <p:spPr>
          <a:xfrm>
            <a:off x="5517232" y="2195736"/>
            <a:ext cx="90601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200" dirty="0" smtClean="0"/>
              <a:t>不安定</a:t>
            </a:r>
            <a:endParaRPr lang="en-US" altLang="ja-JP" sz="1200" dirty="0" smtClean="0"/>
          </a:p>
          <a:p>
            <a:r>
              <a:rPr kumimoji="1" lang="ja-JP" altLang="en-US" sz="1200" dirty="0" smtClean="0"/>
              <a:t>緊急性あり</a:t>
            </a:r>
            <a:endParaRPr kumimoji="1" lang="ja-JP" altLang="en-US" sz="1200" dirty="0"/>
          </a:p>
        </p:txBody>
      </p:sp>
      <p:sp>
        <p:nvSpPr>
          <p:cNvPr id="36" name="円/楕円 35"/>
          <p:cNvSpPr/>
          <p:nvPr/>
        </p:nvSpPr>
        <p:spPr>
          <a:xfrm>
            <a:off x="1463410" y="3538608"/>
            <a:ext cx="975374" cy="459125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1200" dirty="0" smtClean="0">
                <a:solidFill>
                  <a:schemeClr val="tx1"/>
                </a:solidFill>
              </a:rPr>
              <a:t>病状の</a:t>
            </a:r>
            <a:endParaRPr kumimoji="1" lang="en-US" altLang="ja-JP" sz="1200" dirty="0" smtClean="0">
              <a:solidFill>
                <a:schemeClr val="tx1"/>
              </a:solidFill>
            </a:endParaRPr>
          </a:p>
          <a:p>
            <a:pPr algn="ctr"/>
            <a:r>
              <a:rPr kumimoji="1" lang="ja-JP" altLang="en-US" sz="1200" dirty="0" smtClean="0">
                <a:solidFill>
                  <a:schemeClr val="tx1"/>
                </a:solidFill>
              </a:rPr>
              <a:t>範囲内</a:t>
            </a:r>
            <a:endParaRPr kumimoji="1" lang="en-US" altLang="ja-JP" sz="1200" dirty="0" smtClean="0">
              <a:solidFill>
                <a:schemeClr val="tx1"/>
              </a:solidFill>
            </a:endParaRPr>
          </a:p>
        </p:txBody>
      </p:sp>
      <p:sp>
        <p:nvSpPr>
          <p:cNvPr id="37" name="右矢印 36"/>
          <p:cNvSpPr/>
          <p:nvPr/>
        </p:nvSpPr>
        <p:spPr>
          <a:xfrm rot="5400000">
            <a:off x="2515449" y="3633458"/>
            <a:ext cx="360251" cy="310974"/>
          </a:xfrm>
          <a:prstGeom prst="rightArrow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sz="1600">
              <a:solidFill>
                <a:srgbClr val="FF0000"/>
              </a:solidFill>
            </a:endParaRPr>
          </a:p>
        </p:txBody>
      </p:sp>
      <p:sp>
        <p:nvSpPr>
          <p:cNvPr id="38" name="テキスト ボックス 37"/>
          <p:cNvSpPr txBox="1"/>
          <p:nvPr/>
        </p:nvSpPr>
        <p:spPr>
          <a:xfrm>
            <a:off x="2976792" y="3558654"/>
            <a:ext cx="90441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200" dirty="0" smtClean="0"/>
              <a:t>安定</a:t>
            </a:r>
            <a:endParaRPr lang="en-US" altLang="ja-JP" sz="1200" dirty="0" smtClean="0"/>
          </a:p>
          <a:p>
            <a:r>
              <a:rPr kumimoji="1" lang="ja-JP" altLang="en-US" sz="1200" dirty="0" smtClean="0"/>
              <a:t>緊急性</a:t>
            </a:r>
            <a:r>
              <a:rPr lang="ja-JP" altLang="en-US" sz="1200" dirty="0"/>
              <a:t>なし</a:t>
            </a:r>
            <a:endParaRPr kumimoji="1" lang="ja-JP" altLang="en-US" sz="1200" dirty="0"/>
          </a:p>
        </p:txBody>
      </p:sp>
    </p:spTree>
    <p:extLst>
      <p:ext uri="{BB962C8B-B14F-4D97-AF65-F5344CB8AC3E}">
        <p14:creationId xmlns:p14="http://schemas.microsoft.com/office/powerpoint/2010/main" val="19859305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Words>394</Words>
  <PresentationFormat>画面に合わせる (4:3)</PresentationFormat>
  <Paragraphs>39</Paragraphs>
  <Slides>1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2" baseType="lpstr">
      <vt:lpstr>Office ​​テーマ</vt:lpstr>
      <vt:lpstr>PowerPoint プレゼンテーション</vt:lpstr>
    </vt:vector>
  </TitlesOfParts>
  <LinksUpToDate>false</LinksUpToDate>
  <SharedDoc>false</SharedDoc>
  <HyperlinksChanged>false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