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50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39552"/>
            <a:ext cx="4320480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/>
              <a:t>１</a:t>
            </a:r>
            <a:r>
              <a:rPr lang="ja-JP" altLang="en-US" sz="1200" dirty="0" smtClean="0"/>
              <a:t>．一時的</a:t>
            </a:r>
            <a:r>
              <a:rPr lang="ja-JP" altLang="en-US" sz="1200" dirty="0"/>
              <a:t>な腹腔穿刺を目的として留置したドレーンで</a:t>
            </a:r>
            <a:r>
              <a:rPr lang="ja-JP" altLang="en-US" sz="1200" dirty="0" smtClean="0"/>
              <a:t>ある</a:t>
            </a:r>
            <a:endParaRPr lang="ja-JP" altLang="en-US" sz="1200" dirty="0"/>
          </a:p>
          <a:p>
            <a:pPr lvl="0"/>
            <a:r>
              <a:rPr lang="ja-JP" altLang="en-US" sz="1200" dirty="0"/>
              <a:t>２</a:t>
            </a:r>
            <a:r>
              <a:rPr lang="ja-JP" altLang="en-US" sz="1200" dirty="0" smtClean="0"/>
              <a:t>．バイタル</a:t>
            </a:r>
            <a:r>
              <a:rPr lang="ja-JP" altLang="en-US" sz="1200" dirty="0"/>
              <a:t>が安定して</a:t>
            </a:r>
            <a:r>
              <a:rPr lang="ja-JP" altLang="en-US" sz="1200" dirty="0" smtClean="0"/>
              <a:t>いる</a:t>
            </a:r>
            <a:endParaRPr lang="ja-JP" altLang="en-US" sz="1200" dirty="0"/>
          </a:p>
          <a:p>
            <a:pPr lvl="0"/>
            <a:r>
              <a:rPr lang="ja-JP" altLang="en-US" sz="1200" dirty="0"/>
              <a:t>３</a:t>
            </a:r>
            <a:r>
              <a:rPr lang="ja-JP" altLang="en-US" sz="1200" dirty="0" smtClean="0"/>
              <a:t>．目標排</a:t>
            </a:r>
            <a:r>
              <a:rPr lang="ja-JP" altLang="en-US" sz="1200" dirty="0"/>
              <a:t>液量が設定されて</a:t>
            </a:r>
            <a:r>
              <a:rPr lang="ja-JP" altLang="en-US" sz="1200" dirty="0" smtClean="0"/>
              <a:t>いる</a:t>
            </a:r>
            <a:endParaRPr lang="ja-JP" altLang="en-US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548680" y="7020272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8174141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83804" y="1478088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835696"/>
            <a:ext cx="43204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□排液の性状が漿液性で</a:t>
            </a:r>
            <a:r>
              <a:rPr lang="ja-JP" altLang="en-US" sz="1200" dirty="0" smtClean="0"/>
              <a:t>ある</a:t>
            </a:r>
            <a:endParaRPr lang="ja-JP" altLang="en-US" sz="1200" dirty="0"/>
          </a:p>
          <a:p>
            <a:r>
              <a:rPr lang="ja-JP" altLang="en-US" sz="1200" dirty="0"/>
              <a:t>□排液の量が目標量を</a:t>
            </a:r>
            <a:r>
              <a:rPr lang="ja-JP" altLang="en-US" sz="1200" dirty="0" smtClean="0"/>
              <a:t>超えた</a:t>
            </a:r>
            <a:endParaRPr lang="ja-JP" altLang="en-US" sz="1200" dirty="0"/>
          </a:p>
          <a:p>
            <a:r>
              <a:rPr lang="ja-JP" altLang="en-US" sz="1200" dirty="0"/>
              <a:t>□刺入部に出血，変色を</a:t>
            </a:r>
            <a:r>
              <a:rPr lang="ja-JP" altLang="en-US" sz="1200" dirty="0" smtClean="0"/>
              <a:t>認めない</a:t>
            </a:r>
            <a:endParaRPr lang="ja-JP" altLang="en-US" sz="1200" dirty="0"/>
          </a:p>
          <a:p>
            <a:r>
              <a:rPr lang="ja-JP" altLang="en-US" sz="1200" dirty="0"/>
              <a:t>□腹痛が増悪して</a:t>
            </a:r>
            <a:r>
              <a:rPr lang="ja-JP" altLang="en-US" sz="1200" dirty="0" smtClean="0"/>
              <a:t>いない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39377" y="107504"/>
            <a:ext cx="4979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：腹腔ドレーンの抜去</a:t>
            </a:r>
            <a:r>
              <a:rPr lang="ja-JP" altLang="en-US" sz="1400" dirty="0" smtClean="0"/>
              <a:t>（腹腔穿</a:t>
            </a:r>
            <a:r>
              <a:rPr lang="ja-JP" altLang="en-US" sz="1400" dirty="0"/>
              <a:t>刺目的のドレーンに限定</a:t>
            </a:r>
            <a:r>
              <a:rPr lang="ja-JP" altLang="en-US" sz="1400" dirty="0" smtClean="0"/>
              <a:t>）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779912"/>
            <a:ext cx="432048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腹腔ドレーンの</a:t>
            </a:r>
            <a:r>
              <a:rPr lang="ja-JP" altLang="en-US" sz="1200" dirty="0" smtClean="0"/>
              <a:t>抜去</a:t>
            </a:r>
            <a:endParaRPr lang="en-US" altLang="ja-JP" sz="1200" dirty="0" smtClean="0"/>
          </a:p>
        </p:txBody>
      </p:sp>
      <p:sp>
        <p:nvSpPr>
          <p:cNvPr id="18" name="右矢印 17"/>
          <p:cNvSpPr/>
          <p:nvPr/>
        </p:nvSpPr>
        <p:spPr>
          <a:xfrm rot="5400000">
            <a:off x="2583804" y="437212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761890"/>
            <a:ext cx="432048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□排液の性状の変化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□排液量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□刺入部の出血・変色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□腹痛の増悪</a:t>
            </a:r>
          </a:p>
          <a:p>
            <a:pPr lvl="0"/>
            <a:endParaRPr lang="ja-JP" altLang="en-US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どれか一項目でもあれば、下記の確認をして担当医に連絡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□排液の性状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□ドレーンの位置（深さ</a:t>
            </a:r>
            <a:r>
              <a:rPr lang="ja-JP" altLang="en-US" sz="1200" dirty="0" smtClean="0">
                <a:solidFill>
                  <a:prstClr val="black"/>
                </a:solidFill>
              </a:rPr>
              <a:t>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83804" y="6618090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83804" y="776069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6071294"/>
            <a:ext cx="57606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93198" y="5868144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41168" y="258701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485509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547664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2017518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3082177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3177027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3102223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266</Words>
  <PresentationFormat>画面に合わせる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