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-2592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477069"/>
            <a:ext cx="4320480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１．胸腔ドレナージの必要がなくなった</a:t>
            </a:r>
            <a:r>
              <a:rPr lang="ja-JP" altLang="en-US" sz="1200" dirty="0" smtClean="0">
                <a:solidFill>
                  <a:prstClr val="black"/>
                </a:solidFill>
              </a:rPr>
              <a:t>とき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8680" y="7292136"/>
            <a:ext cx="432048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</a:t>
            </a:r>
            <a:r>
              <a:rPr lang="ja-JP" altLang="en-US" sz="1200" dirty="0" smtClean="0">
                <a:solidFill>
                  <a:prstClr val="black"/>
                </a:solidFill>
              </a:rPr>
              <a:t>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0" y="8229550"/>
            <a:ext cx="4320479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１．担当医師に連絡、時間外は当直医へ連絡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574279" y="99613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288207"/>
            <a:ext cx="432048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看護師に診療の補助を行わせる患者の病状の範囲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 smtClean="0"/>
              <a:t>□</a:t>
            </a:r>
            <a:r>
              <a:rPr lang="ja-JP" altLang="en-US" sz="1200" dirty="0"/>
              <a:t>意識状態の変化なし</a:t>
            </a:r>
          </a:p>
          <a:p>
            <a:r>
              <a:rPr lang="ja-JP" altLang="en-US" sz="1200" dirty="0"/>
              <a:t>□バイタルサインの変化なし</a:t>
            </a:r>
          </a:p>
          <a:p>
            <a:r>
              <a:rPr lang="ja-JP" altLang="en-US" sz="1200" dirty="0"/>
              <a:t>□</a:t>
            </a:r>
            <a:r>
              <a:rPr lang="en-US" altLang="ja-JP" sz="1200" dirty="0"/>
              <a:t>SpO2≧92%</a:t>
            </a:r>
          </a:p>
          <a:p>
            <a:r>
              <a:rPr lang="en-US" altLang="ja-JP" sz="1200" dirty="0"/>
              <a:t>□</a:t>
            </a:r>
            <a:r>
              <a:rPr lang="ja-JP" altLang="en-US" sz="1200" dirty="0"/>
              <a:t>胸腔ドレーンに呼吸性動揺が認められる</a:t>
            </a:r>
          </a:p>
          <a:p>
            <a:r>
              <a:rPr lang="ja-JP" altLang="en-US" sz="1200" dirty="0"/>
              <a:t>□胸腔ドレーンの</a:t>
            </a:r>
            <a:r>
              <a:rPr lang="en-US" altLang="ja-JP" sz="1200" dirty="0"/>
              <a:t>1</a:t>
            </a:r>
            <a:r>
              <a:rPr lang="ja-JP" altLang="en-US" sz="1200" dirty="0"/>
              <a:t>日排液量が</a:t>
            </a:r>
            <a:r>
              <a:rPr lang="en-US" altLang="ja-JP" sz="1200" dirty="0"/>
              <a:t>200ml</a:t>
            </a:r>
            <a:r>
              <a:rPr lang="ja-JP" altLang="en-US" sz="1200" dirty="0"/>
              <a:t>未満かつ性状が漿液性</a:t>
            </a:r>
          </a:p>
          <a:p>
            <a:r>
              <a:rPr lang="ja-JP" altLang="en-US" sz="1200" dirty="0"/>
              <a:t>□胸腔ドレーンからの気洩を</a:t>
            </a:r>
            <a:r>
              <a:rPr lang="ja-JP" altLang="en-US" sz="1200" dirty="0" smtClean="0"/>
              <a:t>認めない</a:t>
            </a:r>
            <a:endParaRPr lang="ja-JP" altLang="en-US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946062" y="87759"/>
            <a:ext cx="29658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：胸腔ドレーンの</a:t>
            </a:r>
            <a:r>
              <a:rPr lang="ja-JP" altLang="en-US" sz="1400" dirty="0" smtClean="0"/>
              <a:t>抜去（その２）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3314288"/>
            <a:ext cx="432048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胸腔ドレーンの</a:t>
            </a:r>
            <a:r>
              <a:rPr lang="ja-JP" altLang="en-US" sz="1200" dirty="0" smtClean="0"/>
              <a:t>抜去</a:t>
            </a:r>
            <a:endParaRPr lang="en-US" altLang="ja-JP" sz="1200" dirty="0" smtClean="0"/>
          </a:p>
          <a:p>
            <a:endParaRPr lang="en-US" altLang="ja-JP" sz="1200" dirty="0" smtClean="0"/>
          </a:p>
          <a:p>
            <a:r>
              <a:rPr lang="ja-JP" altLang="en-US" sz="1200" dirty="0"/>
              <a:t>胸腔ドレーンの抜去及び抜去創の縫合閉鎖</a:t>
            </a:r>
            <a:endParaRPr lang="en-US" altLang="ja-JP" sz="1200" dirty="0" smtClean="0"/>
          </a:p>
        </p:txBody>
      </p:sp>
      <p:sp>
        <p:nvSpPr>
          <p:cNvPr id="18" name="右矢印 17"/>
          <p:cNvSpPr/>
          <p:nvPr/>
        </p:nvSpPr>
        <p:spPr>
          <a:xfrm rot="5400000">
            <a:off x="2574279" y="4150768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4475465"/>
            <a:ext cx="4320480" cy="24929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/>
              <a:t>□意識状態の変化</a:t>
            </a:r>
          </a:p>
          <a:p>
            <a:pPr lvl="0"/>
            <a:r>
              <a:rPr lang="ja-JP" altLang="en-US" sz="1200" dirty="0"/>
              <a:t>□バイタルサインの変化</a:t>
            </a:r>
          </a:p>
          <a:p>
            <a:pPr lvl="0"/>
            <a:r>
              <a:rPr lang="ja-JP" altLang="en-US" sz="1200" dirty="0"/>
              <a:t>□</a:t>
            </a:r>
            <a:r>
              <a:rPr lang="en-US" altLang="ja-JP" sz="1200" dirty="0"/>
              <a:t>SpO2≦91%</a:t>
            </a:r>
          </a:p>
          <a:p>
            <a:pPr lvl="0"/>
            <a:r>
              <a:rPr lang="en-US" altLang="ja-JP" sz="1200" dirty="0"/>
              <a:t>□</a:t>
            </a:r>
            <a:r>
              <a:rPr lang="ja-JP" altLang="en-US" sz="1200" dirty="0"/>
              <a:t>胸腔ドレーンに呼吸性動揺がない</a:t>
            </a:r>
          </a:p>
          <a:p>
            <a:pPr lvl="0"/>
            <a:r>
              <a:rPr lang="ja-JP" altLang="en-US" sz="1200" dirty="0"/>
              <a:t>□胸腔ドレーンの</a:t>
            </a:r>
            <a:r>
              <a:rPr lang="en-US" altLang="ja-JP" sz="1200" dirty="0"/>
              <a:t>1</a:t>
            </a:r>
            <a:r>
              <a:rPr lang="ja-JP" altLang="en-US" sz="1200" dirty="0"/>
              <a:t>日排液量が</a:t>
            </a:r>
            <a:r>
              <a:rPr lang="en-US" altLang="ja-JP" sz="1200" dirty="0"/>
              <a:t>200ml</a:t>
            </a:r>
            <a:r>
              <a:rPr lang="ja-JP" altLang="en-US" sz="1200" dirty="0"/>
              <a:t>以上または性状が漿液性でない</a:t>
            </a:r>
          </a:p>
          <a:p>
            <a:pPr lvl="0"/>
            <a:r>
              <a:rPr lang="ja-JP" altLang="en-US" sz="1200" dirty="0"/>
              <a:t>□胸腔ドレーンからの気洩を認める</a:t>
            </a:r>
          </a:p>
          <a:p>
            <a:pPr lvl="0"/>
            <a:endParaRPr lang="ja-JP" altLang="en-US" sz="1200" dirty="0"/>
          </a:p>
          <a:p>
            <a:pPr lvl="0"/>
            <a:r>
              <a:rPr lang="ja-JP" altLang="en-US" sz="1200" dirty="0"/>
              <a:t>どれか一項目でもあれば、下記の確認をして担当医に連絡</a:t>
            </a:r>
          </a:p>
          <a:p>
            <a:pPr lvl="0"/>
            <a:r>
              <a:rPr lang="ja-JP" altLang="en-US" sz="1200" dirty="0"/>
              <a:t>□呼吸性動揺なし</a:t>
            </a:r>
          </a:p>
          <a:p>
            <a:pPr lvl="0"/>
            <a:r>
              <a:rPr lang="ja-JP" altLang="en-US" sz="1200" dirty="0"/>
              <a:t>□出血、排液の白濁</a:t>
            </a:r>
          </a:p>
          <a:p>
            <a:pPr lvl="0"/>
            <a:r>
              <a:rPr lang="ja-JP" altLang="en-US" sz="1200" dirty="0"/>
              <a:t>□</a:t>
            </a:r>
            <a:r>
              <a:rPr lang="ja-JP" altLang="en-US" sz="1200" dirty="0" smtClean="0"/>
              <a:t>気洩</a:t>
            </a:r>
            <a:endParaRPr lang="ja-JP" altLang="en-US" sz="1200" dirty="0"/>
          </a:p>
        </p:txBody>
      </p:sp>
      <p:sp>
        <p:nvSpPr>
          <p:cNvPr id="23" name="右矢印 22"/>
          <p:cNvSpPr/>
          <p:nvPr/>
        </p:nvSpPr>
        <p:spPr>
          <a:xfrm rot="5400000">
            <a:off x="2574279" y="697927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574279" y="791956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581128" y="6636268"/>
            <a:ext cx="57606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193198" y="6558607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</a:t>
            </a:r>
            <a:r>
              <a:rPr lang="ja-JP" altLang="en-US" sz="1200" dirty="0">
                <a:solidFill>
                  <a:prstClr val="black"/>
                </a:solidFill>
              </a:rPr>
              <a:t>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3" name="右矢印 32"/>
          <p:cNvSpPr/>
          <p:nvPr/>
        </p:nvSpPr>
        <p:spPr>
          <a:xfrm>
            <a:off x="4941168" y="215497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4" name="正方形/長方形 33"/>
          <p:cNvSpPr/>
          <p:nvPr/>
        </p:nvSpPr>
        <p:spPr>
          <a:xfrm>
            <a:off x="5193197" y="2053461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5" name="円/楕円 34"/>
          <p:cNvSpPr/>
          <p:nvPr/>
        </p:nvSpPr>
        <p:spPr>
          <a:xfrm>
            <a:off x="4906390" y="1043608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517232" y="1590055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7" name="円/楕円 36"/>
          <p:cNvSpPr/>
          <p:nvPr/>
        </p:nvSpPr>
        <p:spPr>
          <a:xfrm>
            <a:off x="1463410" y="2765813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8" name="右矢印 37"/>
          <p:cNvSpPr/>
          <p:nvPr/>
        </p:nvSpPr>
        <p:spPr>
          <a:xfrm rot="5400000">
            <a:off x="2515449" y="2860663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976792" y="2785859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293</Words>
  <PresentationFormat>画面に合わせる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