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10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665565"/>
            <a:ext cx="4318595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１．気胸： 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持続</a:t>
            </a:r>
            <a:r>
              <a:rPr lang="ja-JP" altLang="en-US" sz="1200" dirty="0">
                <a:solidFill>
                  <a:prstClr val="black"/>
                </a:solidFill>
              </a:rPr>
              <a:t>吸引で</a:t>
            </a:r>
            <a:r>
              <a:rPr lang="ja-JP" altLang="en-US" sz="1200" dirty="0" smtClean="0">
                <a:solidFill>
                  <a:prstClr val="black"/>
                </a:solidFill>
              </a:rPr>
              <a:t>エアリーク</a:t>
            </a:r>
            <a:r>
              <a:rPr lang="ja-JP" altLang="en-US" sz="1200" dirty="0">
                <a:solidFill>
                  <a:prstClr val="black"/>
                </a:solidFill>
              </a:rPr>
              <a:t>が消失し、</a:t>
            </a:r>
            <a:r>
              <a:rPr lang="en-US" altLang="ja-JP" sz="1200" dirty="0">
                <a:solidFill>
                  <a:prstClr val="black"/>
                </a:solidFill>
              </a:rPr>
              <a:t>12</a:t>
            </a:r>
            <a:r>
              <a:rPr lang="ja-JP" altLang="en-US" sz="1200" dirty="0">
                <a:solidFill>
                  <a:prstClr val="black"/>
                </a:solidFill>
              </a:rPr>
              <a:t>時間以上経過した後の胸部</a:t>
            </a:r>
            <a:r>
              <a:rPr lang="en-US" altLang="ja-JP" sz="1200" dirty="0">
                <a:solidFill>
                  <a:prstClr val="black"/>
                </a:solidFill>
              </a:rPr>
              <a:t>X</a:t>
            </a:r>
            <a:r>
              <a:rPr lang="ja-JP" altLang="en-US" sz="1200" dirty="0">
                <a:solidFill>
                  <a:prstClr val="black"/>
                </a:solidFill>
              </a:rPr>
              <a:t>線写真で肺虚脱を認めない患者。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２．胸水</a:t>
            </a:r>
            <a:r>
              <a:rPr lang="ja-JP" altLang="en-US" sz="1200" dirty="0" smtClean="0">
                <a:solidFill>
                  <a:prstClr val="black"/>
                </a:solidFill>
              </a:rPr>
              <a:t>：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持続</a:t>
            </a:r>
            <a:r>
              <a:rPr lang="ja-JP" altLang="en-US" sz="1200" dirty="0">
                <a:solidFill>
                  <a:prstClr val="black"/>
                </a:solidFill>
              </a:rPr>
              <a:t>吸引により排液量が</a:t>
            </a:r>
            <a:r>
              <a:rPr lang="en-US" altLang="ja-JP" sz="1200" dirty="0">
                <a:solidFill>
                  <a:prstClr val="black"/>
                </a:solidFill>
              </a:rPr>
              <a:t>150 ml/</a:t>
            </a:r>
            <a:r>
              <a:rPr lang="ja-JP" altLang="en-US" sz="1200" dirty="0">
                <a:solidFill>
                  <a:prstClr val="black"/>
                </a:solidFill>
              </a:rPr>
              <a:t>日以下で外観は漿液性であり、胸部</a:t>
            </a:r>
            <a:r>
              <a:rPr lang="en-US" altLang="ja-JP" sz="1200" dirty="0">
                <a:solidFill>
                  <a:prstClr val="black"/>
                </a:solidFill>
              </a:rPr>
              <a:t>X</a:t>
            </a:r>
            <a:r>
              <a:rPr lang="ja-JP" altLang="en-US" sz="1200" dirty="0">
                <a:solidFill>
                  <a:prstClr val="black"/>
                </a:solidFill>
              </a:rPr>
              <a:t>線写真で肺虚脱を認めない患者。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50565" y="7166029"/>
            <a:ext cx="431859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50565" y="8217574"/>
            <a:ext cx="431859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209611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2450669"/>
            <a:ext cx="431859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□ルームエアーにて呼吸苦なし</a:t>
            </a:r>
          </a:p>
          <a:p>
            <a:r>
              <a:rPr lang="ja-JP" altLang="en-US" sz="1200" dirty="0"/>
              <a:t>□抗凝固剤を使用して</a:t>
            </a:r>
            <a:r>
              <a:rPr lang="ja-JP" altLang="en-US" sz="1200" dirty="0" smtClean="0"/>
              <a:t>いない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22987" y="107504"/>
            <a:ext cx="29658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：胸腔ドレーンの</a:t>
            </a:r>
            <a:r>
              <a:rPr lang="ja-JP" altLang="en-US" sz="1400" dirty="0" smtClean="0"/>
              <a:t>抜去（その１）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4157955"/>
            <a:ext cx="431859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胸腔ドレーンの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467806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5004048"/>
            <a:ext cx="431859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SpO2≦95 %</a:t>
            </a:r>
          </a:p>
          <a:p>
            <a:pPr lvl="0"/>
            <a:endParaRPr lang="en-US" altLang="ja-JP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□呼吸回数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□出血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ja-JP" altLang="en-US" sz="1200" dirty="0" smtClean="0">
                <a:solidFill>
                  <a:prstClr val="black"/>
                </a:solidFill>
              </a:rPr>
              <a:t>皮下気腫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81925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86546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372200"/>
            <a:ext cx="585589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301209" y="6300192"/>
            <a:ext cx="1017637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4950693" y="316134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9" name="正方形/長方形 28"/>
          <p:cNvSpPr/>
          <p:nvPr/>
        </p:nvSpPr>
        <p:spPr>
          <a:xfrm>
            <a:off x="5202722" y="3059832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4915915" y="205172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26757" y="2593582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2" name="円/楕円 31"/>
          <p:cNvSpPr/>
          <p:nvPr/>
        </p:nvSpPr>
        <p:spPr>
          <a:xfrm>
            <a:off x="1472935" y="3567426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 rot="5400000">
            <a:off x="2524974" y="3662276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86317" y="3587472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274</Words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