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</a:t>
            </a:r>
            <a:r>
              <a:rPr lang="en-US" altLang="ja-JP" sz="1200" dirty="0">
                <a:solidFill>
                  <a:prstClr val="black"/>
                </a:solidFill>
              </a:rPr>
              <a:t>Ⅱ°</a:t>
            </a:r>
            <a:r>
              <a:rPr lang="ja-JP" altLang="en-US" sz="1200" dirty="0">
                <a:solidFill>
                  <a:prstClr val="black"/>
                </a:solidFill>
              </a:rPr>
              <a:t>以上の気胸で胸腔ドレーンが留置されている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２．胸部術後で胸腔ドレーンが留置されている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３．慢性胸水で胸腔ドレーンが留置されて</a:t>
            </a:r>
            <a:r>
              <a:rPr lang="ja-JP" altLang="en-US" sz="1200" dirty="0" smtClean="0">
                <a:solidFill>
                  <a:prstClr val="black"/>
                </a:solidFill>
              </a:rPr>
              <a:t>いる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022013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174141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１．担当医師に連絡、時間外は当直医へ連絡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02854" y="148533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74605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□意識状態の変化なし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□バイタルサインの変化なし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SpO2≧92%</a:t>
            </a:r>
          </a:p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□</a:t>
            </a:r>
            <a:r>
              <a:rPr lang="ja-JP" altLang="en-US" sz="1200" dirty="0">
                <a:solidFill>
                  <a:prstClr val="black"/>
                </a:solidFill>
              </a:rPr>
              <a:t>ドレーンの状態に変化</a:t>
            </a:r>
            <a:r>
              <a:rPr lang="ja-JP" altLang="en-US" sz="1200" dirty="0" smtClean="0">
                <a:solidFill>
                  <a:prstClr val="black"/>
                </a:solidFill>
              </a:rPr>
              <a:t>なし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71249" y="107504"/>
            <a:ext cx="5115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：低圧胸腔内持続吸引器の吸引圧の設定及び設定の</a:t>
            </a:r>
            <a:r>
              <a:rPr lang="ja-JP" altLang="en-US" sz="1400" dirty="0" smtClean="0"/>
              <a:t>変更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581891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低圧胸腔内持続吸引器の吸引圧の設定及び設定の</a:t>
            </a:r>
            <a:r>
              <a:rPr lang="ja-JP" altLang="en-US" sz="1200" dirty="0" smtClean="0"/>
              <a:t>変更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602854" y="416448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572000"/>
            <a:ext cx="432048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□意識状態の変化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SpO2≦91%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ドレーンの状態の変化</a:t>
            </a:r>
          </a:p>
          <a:p>
            <a:endParaRPr lang="ja-JP" altLang="en-US" sz="1200" dirty="0"/>
          </a:p>
          <a:p>
            <a:r>
              <a:rPr lang="ja-JP" altLang="en-US" sz="1200" dirty="0"/>
              <a:t>どれか一項目でもあれば、下記の確認をして担当医に連絡</a:t>
            </a:r>
          </a:p>
          <a:p>
            <a:r>
              <a:rPr lang="ja-JP" altLang="en-US" sz="1200" dirty="0"/>
              <a:t>□出血</a:t>
            </a:r>
          </a:p>
          <a:p>
            <a:r>
              <a:rPr lang="ja-JP" altLang="en-US" sz="1200" dirty="0"/>
              <a:t>□皮下気腫の増大</a:t>
            </a:r>
          </a:p>
          <a:p>
            <a:r>
              <a:rPr lang="ja-JP" altLang="en-US" sz="1200" dirty="0"/>
              <a:t>□性状の</a:t>
            </a:r>
            <a:r>
              <a:rPr lang="ja-JP" altLang="en-US" sz="1200" dirty="0" smtClean="0"/>
              <a:t>変化（膿</a:t>
            </a:r>
            <a:r>
              <a:rPr lang="ja-JP" altLang="en-US" sz="1200" dirty="0"/>
              <a:t>様，白濁</a:t>
            </a:r>
            <a:r>
              <a:rPr lang="ja-JP" altLang="en-US" sz="1200" dirty="0" smtClean="0"/>
              <a:t>など</a:t>
            </a:r>
            <a:r>
              <a:rPr lang="ja-JP" altLang="en-US" sz="1200" dirty="0"/>
              <a:t>）</a:t>
            </a:r>
          </a:p>
        </p:txBody>
      </p:sp>
      <p:sp>
        <p:nvSpPr>
          <p:cNvPr id="23" name="右矢印 22"/>
          <p:cNvSpPr/>
          <p:nvPr/>
        </p:nvSpPr>
        <p:spPr>
          <a:xfrm rot="5400000">
            <a:off x="2602854" y="665085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602854" y="776488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71474" y="6118396"/>
            <a:ext cx="578575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86055" y="6040735"/>
            <a:ext cx="111612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34025" y="25870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86054" y="24855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899247" y="1507906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475311" y="202210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9984" y="2953262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22023" y="3048112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83366" y="2973308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274</Words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