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6858000" cy="9144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10" autoAdjust="0"/>
    <p:restoredTop sz="93950" autoAdjust="0"/>
  </p:normalViewPr>
  <p:slideViewPr>
    <p:cSldViewPr>
      <p:cViewPr>
        <p:scale>
          <a:sx n="100" d="100"/>
          <a:sy n="100" d="100"/>
        </p:scale>
        <p:origin x="-2592" y="-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4929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9573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289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040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2470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2687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675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736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8126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5209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8400822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8591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548680" y="539552"/>
            <a:ext cx="4320480" cy="4616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当該手順書に係る特定行為の対象となる患者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心嚢ドレーン留置中かつ抜去可能である</a:t>
            </a:r>
            <a:r>
              <a:rPr lang="ja-JP" altLang="en-US" sz="1200" dirty="0" smtClean="0">
                <a:solidFill>
                  <a:prstClr val="black"/>
                </a:solidFill>
              </a:rPr>
              <a:t>患者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48680" y="6661973"/>
            <a:ext cx="432048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医療の安全を確保するために医師・歯科医師との連絡が必要となった場合の連絡体制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担当</a:t>
            </a:r>
            <a:r>
              <a:rPr lang="ja-JP" altLang="en-US" sz="1200" dirty="0" smtClean="0">
                <a:solidFill>
                  <a:prstClr val="black"/>
                </a:solidFill>
              </a:rPr>
              <a:t>医師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548680" y="7814101"/>
            <a:ext cx="4320479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特定行為を行った後の医師・歯科医師に対する報告</a:t>
            </a:r>
            <a:r>
              <a:rPr lang="ja-JP" altLang="en-US" sz="1200" dirty="0">
                <a:solidFill>
                  <a:prstClr val="black"/>
                </a:solidFill>
              </a:rPr>
              <a:t>の</a:t>
            </a:r>
            <a:r>
              <a:rPr lang="ja-JP" altLang="en-US" sz="1200" dirty="0" smtClean="0">
                <a:solidFill>
                  <a:prstClr val="black"/>
                </a:solidFill>
              </a:rPr>
              <a:t>方法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r>
              <a:rPr lang="ja-JP" altLang="en-US" sz="1200" dirty="0">
                <a:solidFill>
                  <a:prstClr val="black"/>
                </a:solidFill>
              </a:rPr>
              <a:t>１．担当医師の携帯電話に直接連絡</a:t>
            </a:r>
          </a:p>
          <a:p>
            <a:r>
              <a:rPr lang="ja-JP" altLang="en-US" sz="1200" dirty="0">
                <a:solidFill>
                  <a:prstClr val="black"/>
                </a:solidFill>
              </a:rPr>
              <a:t>２．診療記録への</a:t>
            </a:r>
            <a:r>
              <a:rPr lang="ja-JP" altLang="en-US" sz="1200" dirty="0" smtClean="0">
                <a:solidFill>
                  <a:prstClr val="black"/>
                </a:solidFill>
              </a:rPr>
              <a:t>記載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0" name="右矢印 9"/>
          <p:cNvSpPr/>
          <p:nvPr/>
        </p:nvSpPr>
        <p:spPr>
          <a:xfrm rot="5400000">
            <a:off x="2583804" y="1140149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48680" y="1547664"/>
            <a:ext cx="4320480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【</a:t>
            </a:r>
            <a:r>
              <a:rPr lang="ja-JP" altLang="en-US" sz="1200" dirty="0" smtClean="0"/>
              <a:t>看護師に診療の補助を行わせる患者の病状の範囲</a:t>
            </a:r>
            <a:r>
              <a:rPr lang="en-US" altLang="ja-JP" sz="1200" dirty="0" smtClean="0"/>
              <a:t>】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□バイタルサインが安定（特に心タンポナーデがない）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□心嚢ドレーンからの排液量が少量</a:t>
            </a:r>
            <a:r>
              <a:rPr lang="ja-JP" altLang="en-US" sz="1200" dirty="0"/>
              <a:t>（</a:t>
            </a:r>
            <a:r>
              <a:rPr lang="en-US" altLang="ja-JP" sz="1200" dirty="0" smtClean="0"/>
              <a:t>100</a:t>
            </a:r>
            <a:r>
              <a:rPr lang="ja-JP" altLang="en-US" sz="1200" dirty="0"/>
              <a:t>～</a:t>
            </a:r>
            <a:r>
              <a:rPr lang="en-US" altLang="ja-JP" sz="1200" smtClean="0"/>
              <a:t>150 mL/</a:t>
            </a:r>
            <a:r>
              <a:rPr lang="ja-JP" altLang="en-US" sz="1200" smtClean="0"/>
              <a:t>日以下</a:t>
            </a:r>
            <a:r>
              <a:rPr lang="ja-JP" altLang="en-US" sz="1200" dirty="0"/>
              <a:t>）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□心嚢ドレーンからの性状が淡血性～漿</a:t>
            </a:r>
            <a:r>
              <a:rPr lang="ja-JP" altLang="en-US" sz="1200" dirty="0" smtClean="0">
                <a:solidFill>
                  <a:prstClr val="black"/>
                </a:solidFill>
              </a:rPr>
              <a:t>液性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246792" y="87759"/>
            <a:ext cx="23182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400" dirty="0" smtClean="0"/>
              <a:t>手順書</a:t>
            </a:r>
            <a:r>
              <a:rPr lang="ja-JP" altLang="en-US" sz="1400" dirty="0"/>
              <a:t>：心嚢ドレーンの</a:t>
            </a:r>
            <a:r>
              <a:rPr lang="ja-JP" altLang="en-US" sz="1400" dirty="0" smtClean="0"/>
              <a:t>抜去</a:t>
            </a:r>
            <a:endParaRPr kumimoji="1" lang="ja-JP" altLang="en-US" sz="14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48680" y="3412321"/>
            <a:ext cx="43204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【</a:t>
            </a:r>
            <a:r>
              <a:rPr lang="ja-JP" altLang="en-US" sz="1200" dirty="0" smtClean="0"/>
              <a:t>診療の補助の内容</a:t>
            </a:r>
            <a:r>
              <a:rPr lang="en-US" altLang="ja-JP" sz="1200" dirty="0" smtClean="0"/>
              <a:t>】</a:t>
            </a:r>
          </a:p>
          <a:p>
            <a:r>
              <a:rPr lang="ja-JP" altLang="en-US" sz="1200" dirty="0"/>
              <a:t>心嚢ドレーンの抜去</a:t>
            </a:r>
          </a:p>
          <a:p>
            <a:endParaRPr lang="en-US" altLang="ja-JP" sz="1200" dirty="0" smtClean="0"/>
          </a:p>
          <a:p>
            <a:r>
              <a:rPr lang="ja-JP" altLang="en-US" sz="1200" dirty="0"/>
              <a:t>１．心嚢ドレーンの抜去</a:t>
            </a:r>
          </a:p>
          <a:p>
            <a:r>
              <a:rPr lang="ja-JP" altLang="en-US" sz="1200" dirty="0"/>
              <a:t>２．心嚢ドレーンの抜去部の</a:t>
            </a:r>
            <a:r>
              <a:rPr lang="ja-JP" altLang="en-US" sz="1200" dirty="0" smtClean="0"/>
              <a:t>処置</a:t>
            </a:r>
            <a:endParaRPr lang="ja-JP" altLang="en-US" sz="1200" dirty="0"/>
          </a:p>
        </p:txBody>
      </p:sp>
      <p:sp>
        <p:nvSpPr>
          <p:cNvPr id="18" name="右矢印 17"/>
          <p:cNvSpPr/>
          <p:nvPr/>
        </p:nvSpPr>
        <p:spPr>
          <a:xfrm rot="5400000">
            <a:off x="2583804" y="4543575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48680" y="4932040"/>
            <a:ext cx="432048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特定</a:t>
            </a:r>
            <a:r>
              <a:rPr lang="ja-JP" altLang="en-US" sz="1200" dirty="0">
                <a:solidFill>
                  <a:prstClr val="black"/>
                </a:solidFill>
              </a:rPr>
              <a:t>行為を行うときに確認すべき</a:t>
            </a:r>
            <a:r>
              <a:rPr lang="ja-JP" altLang="en-US" sz="1200" dirty="0" smtClean="0">
                <a:solidFill>
                  <a:prstClr val="black"/>
                </a:solidFill>
              </a:rPr>
              <a:t>事項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  <a:endParaRPr lang="ja-JP" altLang="en-US" sz="1200" dirty="0" smtClean="0"/>
          </a:p>
          <a:p>
            <a:r>
              <a:rPr lang="ja-JP" altLang="en-US" sz="1200" dirty="0"/>
              <a:t>□バイタルサインの変化</a:t>
            </a:r>
          </a:p>
          <a:p>
            <a:r>
              <a:rPr lang="ja-JP" altLang="en-US" sz="1200" dirty="0"/>
              <a:t>□心タンポナーデ症状の有無（血圧低下、頻脈、頚静脈怒張の有無）</a:t>
            </a:r>
          </a:p>
          <a:p>
            <a:endParaRPr lang="ja-JP" altLang="en-US" sz="1200" dirty="0"/>
          </a:p>
          <a:p>
            <a:r>
              <a:rPr lang="ja-JP" altLang="en-US" sz="1200" dirty="0"/>
              <a:t>どれか一項目でも異常があれば、担当医に</a:t>
            </a:r>
            <a:r>
              <a:rPr lang="ja-JP" altLang="en-US" sz="1200" dirty="0" smtClean="0"/>
              <a:t>連絡</a:t>
            </a:r>
            <a:endParaRPr lang="ja-JP" altLang="en-US" sz="1200" dirty="0"/>
          </a:p>
        </p:txBody>
      </p:sp>
      <p:sp>
        <p:nvSpPr>
          <p:cNvPr id="23" name="右矢印 22"/>
          <p:cNvSpPr/>
          <p:nvPr/>
        </p:nvSpPr>
        <p:spPr>
          <a:xfrm rot="5400000">
            <a:off x="2583804" y="6252717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4" name="右矢印 23"/>
          <p:cNvSpPr/>
          <p:nvPr/>
        </p:nvSpPr>
        <p:spPr>
          <a:xfrm rot="5400000">
            <a:off x="2583804" y="7433420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7" name="右矢印 26"/>
          <p:cNvSpPr/>
          <p:nvPr/>
        </p:nvSpPr>
        <p:spPr>
          <a:xfrm>
            <a:off x="4581128" y="5747789"/>
            <a:ext cx="57606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8" name="正方形/長方形 27"/>
          <p:cNvSpPr/>
          <p:nvPr/>
        </p:nvSpPr>
        <p:spPr>
          <a:xfrm>
            <a:off x="5193198" y="5670128"/>
            <a:ext cx="1116124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200" dirty="0" smtClean="0">
                <a:solidFill>
                  <a:prstClr val="black"/>
                </a:solidFill>
              </a:rPr>
              <a:t>担当</a:t>
            </a:r>
            <a:r>
              <a:rPr lang="ja-JP" altLang="en-US" sz="1200" dirty="0">
                <a:solidFill>
                  <a:prstClr val="black"/>
                </a:solidFill>
              </a:rPr>
              <a:t>医師の携帯電話に直接</a:t>
            </a:r>
            <a:r>
              <a:rPr lang="ja-JP" altLang="en-US" sz="1200" dirty="0" smtClean="0">
                <a:solidFill>
                  <a:prstClr val="black"/>
                </a:solidFill>
              </a:rPr>
              <a:t>連絡</a:t>
            </a:r>
            <a:endParaRPr lang="en-US" altLang="ja-JP" sz="1200" dirty="0" smtClean="0">
              <a:solidFill>
                <a:prstClr val="black"/>
              </a:solidFill>
            </a:endParaRPr>
          </a:p>
        </p:txBody>
      </p:sp>
      <p:sp>
        <p:nvSpPr>
          <p:cNvPr id="33" name="右矢印 32"/>
          <p:cNvSpPr/>
          <p:nvPr/>
        </p:nvSpPr>
        <p:spPr>
          <a:xfrm>
            <a:off x="4941168" y="2082963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34" name="正方形/長方形 33"/>
          <p:cNvSpPr/>
          <p:nvPr/>
        </p:nvSpPr>
        <p:spPr>
          <a:xfrm>
            <a:off x="5193197" y="2053461"/>
            <a:ext cx="1116124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担当医師の携帯電話に直接</a:t>
            </a:r>
            <a:r>
              <a:rPr lang="ja-JP" altLang="en-US" sz="1200" dirty="0" smtClean="0">
                <a:solidFill>
                  <a:prstClr val="black"/>
                </a:solidFill>
              </a:rPr>
              <a:t>連絡</a:t>
            </a:r>
            <a:endParaRPr lang="en-US" altLang="ja-JP" sz="1200" dirty="0" smtClean="0">
              <a:solidFill>
                <a:prstClr val="black"/>
              </a:solidFill>
            </a:endParaRPr>
          </a:p>
        </p:txBody>
      </p:sp>
      <p:sp>
        <p:nvSpPr>
          <p:cNvPr id="35" name="円/楕円 34"/>
          <p:cNvSpPr/>
          <p:nvPr/>
        </p:nvSpPr>
        <p:spPr>
          <a:xfrm>
            <a:off x="4906390" y="1115616"/>
            <a:ext cx="970882" cy="471806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00" dirty="0"/>
              <a:t>病状</a:t>
            </a:r>
            <a:r>
              <a:rPr lang="ja-JP" altLang="en-US" sz="1200" dirty="0" smtClean="0"/>
              <a:t>の</a:t>
            </a:r>
            <a:endParaRPr lang="en-US" altLang="ja-JP" sz="1200" dirty="0"/>
          </a:p>
          <a:p>
            <a:pPr algn="ctr"/>
            <a:r>
              <a:rPr lang="ja-JP" altLang="en-US" sz="1200" dirty="0" smtClean="0"/>
              <a:t>範囲外</a:t>
            </a:r>
            <a:endParaRPr lang="ja-JP" altLang="en-US" sz="1200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5517232" y="1585470"/>
            <a:ext cx="9060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不安定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緊急性あり</a:t>
            </a:r>
            <a:endParaRPr kumimoji="1" lang="ja-JP" altLang="en-US" sz="1200" dirty="0"/>
          </a:p>
        </p:txBody>
      </p:sp>
      <p:sp>
        <p:nvSpPr>
          <p:cNvPr id="37" name="円/楕円 36"/>
          <p:cNvSpPr/>
          <p:nvPr/>
        </p:nvSpPr>
        <p:spPr>
          <a:xfrm>
            <a:off x="1463410" y="2665230"/>
            <a:ext cx="975374" cy="45912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病状の</a:t>
            </a:r>
            <a:endParaRPr kumimoji="1" lang="en-US" altLang="ja-JP" sz="12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範囲内</a:t>
            </a:r>
            <a:endParaRPr kumimoji="1" lang="en-US" altLang="ja-JP" sz="1200" dirty="0" smtClean="0">
              <a:solidFill>
                <a:schemeClr val="tx1"/>
              </a:solidFill>
            </a:endParaRPr>
          </a:p>
        </p:txBody>
      </p:sp>
      <p:sp>
        <p:nvSpPr>
          <p:cNvPr id="38" name="右矢印 37"/>
          <p:cNvSpPr/>
          <p:nvPr/>
        </p:nvSpPr>
        <p:spPr>
          <a:xfrm rot="5400000">
            <a:off x="2515449" y="2760080"/>
            <a:ext cx="360251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2976792" y="2685276"/>
            <a:ext cx="9044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安定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緊急性</a:t>
            </a:r>
            <a:r>
              <a:rPr lang="ja-JP" altLang="en-US" sz="1200" dirty="0"/>
              <a:t>なし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9859305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250</Words>
  <PresentationFormat>画面に合わせる (4:3)</PresentationFormat>
  <Paragraphs>32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