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1859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</a:t>
            </a:r>
            <a:r>
              <a:rPr lang="en-US" altLang="ja-JP" sz="1200" dirty="0">
                <a:solidFill>
                  <a:prstClr val="black"/>
                </a:solidFill>
              </a:rPr>
              <a:t>PCPS</a:t>
            </a:r>
            <a:r>
              <a:rPr lang="ja-JP" altLang="en-US" sz="1200" dirty="0">
                <a:solidFill>
                  <a:prstClr val="black"/>
                </a:solidFill>
              </a:rPr>
              <a:t>装着中の患者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</a:t>
            </a:r>
            <a:r>
              <a:rPr lang="en-US" altLang="ja-JP" sz="1200" dirty="0">
                <a:solidFill>
                  <a:prstClr val="black"/>
                </a:solidFill>
              </a:rPr>
              <a:t>PCPS</a:t>
            </a:r>
            <a:r>
              <a:rPr lang="ja-JP" altLang="en-US" sz="1200" dirty="0">
                <a:solidFill>
                  <a:prstClr val="black"/>
                </a:solidFill>
              </a:rPr>
              <a:t>離脱中の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978580"/>
            <a:ext cx="431859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1" y="8024792"/>
            <a:ext cx="431859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128416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691680"/>
            <a:ext cx="431859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□意識状態が</a:t>
            </a:r>
            <a:r>
              <a:rPr lang="ja-JP" altLang="en-US" sz="1200">
                <a:solidFill>
                  <a:prstClr val="black"/>
                </a:solidFill>
              </a:rPr>
              <a:t>安定</a:t>
            </a:r>
            <a:r>
              <a:rPr lang="ja-JP" altLang="en-US" sz="1200" smtClean="0">
                <a:solidFill>
                  <a:prstClr val="black"/>
                </a:solidFill>
              </a:rPr>
              <a:t>（</a:t>
            </a:r>
            <a:r>
              <a:rPr lang="ja-JP" altLang="en-US" sz="1200">
                <a:solidFill>
                  <a:prstClr val="black"/>
                </a:solidFill>
              </a:rPr>
              <a:t>鎮静</a:t>
            </a:r>
            <a:r>
              <a:rPr lang="ja-JP" altLang="en-US" sz="1200" smtClean="0">
                <a:solidFill>
                  <a:prstClr val="black"/>
                </a:solidFill>
              </a:rPr>
              <a:t>中</a:t>
            </a:r>
            <a:r>
              <a:rPr lang="ja-JP" altLang="en-US" sz="1200" dirty="0">
                <a:solidFill>
                  <a:prstClr val="black"/>
                </a:solidFill>
              </a:rPr>
              <a:t>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□バイタルサインが安定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PCPS</a:t>
            </a:r>
            <a:r>
              <a:rPr lang="ja-JP" altLang="en-US" sz="1200" dirty="0">
                <a:solidFill>
                  <a:prstClr val="black"/>
                </a:solidFill>
              </a:rPr>
              <a:t>の駆動状況が</a:t>
            </a:r>
            <a:r>
              <a:rPr lang="ja-JP" altLang="en-US" sz="1200" dirty="0" smtClean="0">
                <a:solidFill>
                  <a:prstClr val="black"/>
                </a:solidFill>
              </a:rPr>
              <a:t>安定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17685" y="107504"/>
            <a:ext cx="42226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：経皮的心肺補助装置（</a:t>
            </a:r>
            <a:r>
              <a:rPr lang="en-US" altLang="ja-JP" sz="1400" dirty="0"/>
              <a:t>PCPS</a:t>
            </a:r>
            <a:r>
              <a:rPr lang="ja-JP" altLang="en-US" sz="1400" dirty="0"/>
              <a:t>）の操作及び</a:t>
            </a:r>
            <a:r>
              <a:rPr lang="ja-JP" altLang="en-US" sz="1400" dirty="0" smtClean="0"/>
              <a:t>管理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0565" y="3379554"/>
            <a:ext cx="431859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経皮的心肺補助装置（</a:t>
            </a:r>
            <a:r>
              <a:rPr lang="en-US" altLang="ja-JP" sz="1200" dirty="0"/>
              <a:t>PCPS</a:t>
            </a:r>
            <a:r>
              <a:rPr lang="ja-JP" altLang="en-US" sz="1200" dirty="0"/>
              <a:t>）の操作及び</a:t>
            </a:r>
            <a:r>
              <a:rPr lang="ja-JP" altLang="en-US" sz="1200" dirty="0" smtClean="0"/>
              <a:t>管理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en-US" altLang="ja-JP" sz="1200" dirty="0"/>
              <a:t>PCPS</a:t>
            </a:r>
            <a:r>
              <a:rPr lang="ja-JP" altLang="en-US" sz="1200" dirty="0"/>
              <a:t>装着</a:t>
            </a:r>
            <a:r>
              <a:rPr lang="ja-JP" altLang="en-US" sz="1200" dirty="0" smtClean="0"/>
              <a:t>時および</a:t>
            </a:r>
            <a:r>
              <a:rPr lang="ja-JP" altLang="en-US" sz="1200" dirty="0"/>
              <a:t>離脱時</a:t>
            </a:r>
            <a:r>
              <a:rPr lang="ja-JP" altLang="en-US" sz="1200" dirty="0" smtClean="0"/>
              <a:t>の</a:t>
            </a:r>
            <a:r>
              <a:rPr lang="en-US" altLang="ja-JP" sz="1200" dirty="0"/>
              <a:t>PCPS</a:t>
            </a:r>
            <a:r>
              <a:rPr lang="ja-JP" altLang="en-US" sz="1200" dirty="0"/>
              <a:t>駆動状況の確認および患者の病状</a:t>
            </a:r>
            <a:r>
              <a:rPr lang="ja-JP" altLang="en-US" sz="1200" dirty="0" smtClean="0"/>
              <a:t>把握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449061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840982"/>
            <a:ext cx="431859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PCPS</a:t>
            </a:r>
            <a:r>
              <a:rPr lang="ja-JP" altLang="en-US" sz="1200" dirty="0"/>
              <a:t>の流量、遠心ポンプ駆動状況、人工肺内の血栓の有無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□送血管挿入箇所の出血・腫脹・発赤の有無</a:t>
            </a:r>
          </a:p>
          <a:p>
            <a:r>
              <a:rPr lang="ja-JP" altLang="en-US" sz="1200" dirty="0"/>
              <a:t>□送血管挿入側の下肢虚血の有無</a:t>
            </a:r>
          </a:p>
          <a:p>
            <a:r>
              <a:rPr lang="ja-JP" altLang="en-US" sz="1200" dirty="0"/>
              <a:t>□送脱血管挿入箇所の出血・腫脹・発赤の有無</a:t>
            </a:r>
          </a:p>
          <a:p>
            <a:r>
              <a:rPr lang="ja-JP" altLang="en-US" sz="1200" dirty="0"/>
              <a:t>□脱血管挿入側下肢の腫脹の有無</a:t>
            </a:r>
          </a:p>
          <a:p>
            <a:endParaRPr lang="ja-JP" altLang="en-US" sz="1200" dirty="0"/>
          </a:p>
          <a:p>
            <a:r>
              <a:rPr lang="ja-JP" altLang="en-US" sz="1200" dirty="0"/>
              <a:t>どれか一項目でも異常があれば、担当医に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62228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6547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496926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301208" y="5436096"/>
            <a:ext cx="100811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26774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12546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187624"/>
            <a:ext cx="970882" cy="47180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657478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722137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81698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742183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283</Words>
  <PresentationFormat>画面に合わせる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