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530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09935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一時的</a:t>
            </a:r>
            <a:r>
              <a:rPr lang="ja-JP" altLang="en-US" sz="1200" dirty="0" smtClean="0">
                <a:solidFill>
                  <a:prstClr val="black"/>
                </a:solidFill>
              </a:rPr>
              <a:t>ペースメーカを</a:t>
            </a:r>
            <a:r>
              <a:rPr lang="ja-JP" altLang="en-US" sz="1200" dirty="0">
                <a:solidFill>
                  <a:prstClr val="black"/>
                </a:solidFill>
              </a:rPr>
              <a:t>挿入した患者で徐脈や頻脈が改善した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228184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担当医師のＰＨＳに連絡。担当医がすぐにＰＨＳに応答できない場合は病棟医長のＰＨＳに連絡</a:t>
            </a:r>
            <a:r>
              <a:rPr lang="ja-JP" altLang="en-US" sz="1200" dirty="0" smtClean="0">
                <a:solidFill>
                  <a:prstClr val="black"/>
                </a:solidFill>
              </a:rPr>
              <a:t>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452320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１．担当医師のＰＨＳに直接連絡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２．診療記録に実施内容と上記確認すべき事項についての観察結果を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562180"/>
            <a:ext cx="432048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（体外式</a:t>
            </a:r>
            <a:r>
              <a:rPr lang="ja-JP" altLang="en-US" sz="1200" dirty="0" smtClean="0">
                <a:solidFill>
                  <a:prstClr val="black"/>
                </a:solidFill>
              </a:rPr>
              <a:t>ペースメーカを</a:t>
            </a:r>
            <a:r>
              <a:rPr lang="en-US" altLang="ja-JP" sz="1200" dirty="0">
                <a:solidFill>
                  <a:prstClr val="black"/>
                </a:solidFill>
              </a:rPr>
              <a:t>Off</a:t>
            </a:r>
            <a:r>
              <a:rPr lang="ja-JP" altLang="en-US" sz="1200" dirty="0">
                <a:solidFill>
                  <a:prstClr val="black"/>
                </a:solidFill>
              </a:rPr>
              <a:t>として</a:t>
            </a:r>
            <a:r>
              <a:rPr lang="en-US" altLang="ja-JP" sz="1200" dirty="0">
                <a:solidFill>
                  <a:prstClr val="black"/>
                </a:solidFill>
              </a:rPr>
              <a:t>1</a:t>
            </a:r>
            <a:r>
              <a:rPr lang="ja-JP" altLang="en-US" sz="1200" dirty="0">
                <a:solidFill>
                  <a:prstClr val="black"/>
                </a:solidFill>
              </a:rPr>
              <a:t>時間観察した状態で）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□意識障害やめまい感、胸痛や呼吸困難がない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□心拍数が</a:t>
            </a:r>
            <a:r>
              <a:rPr lang="en-US" altLang="ja-JP" sz="1200" dirty="0">
                <a:solidFill>
                  <a:prstClr val="black"/>
                </a:solidFill>
              </a:rPr>
              <a:t>60</a:t>
            </a:r>
            <a:r>
              <a:rPr lang="ja-JP" altLang="en-US" sz="1200" dirty="0">
                <a:solidFill>
                  <a:prstClr val="black"/>
                </a:solidFill>
              </a:rPr>
              <a:t>～</a:t>
            </a:r>
            <a:r>
              <a:rPr lang="en-US" altLang="ja-JP" sz="1200" dirty="0">
                <a:solidFill>
                  <a:prstClr val="black"/>
                </a:solidFill>
              </a:rPr>
              <a:t>100</a:t>
            </a:r>
            <a:r>
              <a:rPr lang="ja-JP" altLang="en-US" sz="1200" dirty="0">
                <a:solidFill>
                  <a:prstClr val="black"/>
                </a:solidFill>
              </a:rPr>
              <a:t>回／分の範囲内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□収縮期血圧≧</a:t>
            </a:r>
            <a:r>
              <a:rPr lang="en-US" altLang="ja-JP" sz="1200" dirty="0">
                <a:solidFill>
                  <a:prstClr val="black"/>
                </a:solidFill>
              </a:rPr>
              <a:t>100</a:t>
            </a:r>
            <a:r>
              <a:rPr lang="ja-JP" altLang="en-US" sz="1200" dirty="0">
                <a:solidFill>
                  <a:prstClr val="black"/>
                </a:solidFill>
              </a:rPr>
              <a:t>ｍｍＨｇ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SpO2≧95</a:t>
            </a:r>
            <a:r>
              <a:rPr lang="ja-JP" altLang="en-US" sz="1200" dirty="0">
                <a:solidFill>
                  <a:prstClr val="black"/>
                </a:solidFill>
              </a:rPr>
              <a:t>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□心房細動や心房粗動、上室性頻拍、心室頻拍などの一過性の頻拍性不整脈の出現中では</a:t>
            </a:r>
            <a:r>
              <a:rPr lang="ja-JP" altLang="en-US" sz="1200" dirty="0" smtClean="0">
                <a:solidFill>
                  <a:prstClr val="black"/>
                </a:solidFill>
              </a:rPr>
              <a:t>ない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88968" y="87759"/>
            <a:ext cx="3280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：一時的</a:t>
            </a:r>
            <a:r>
              <a:rPr lang="ja-JP" altLang="en-US" sz="1400" dirty="0" smtClean="0"/>
              <a:t>ペースメーカリード</a:t>
            </a:r>
            <a:r>
              <a:rPr lang="ja-JP" altLang="en-US" sz="1400" dirty="0" smtClean="0"/>
              <a:t>の抜去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822303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一時的</a:t>
            </a:r>
            <a:r>
              <a:rPr lang="ja-JP" altLang="en-US" sz="1200" dirty="0" smtClean="0"/>
              <a:t>ペースメーカリード</a:t>
            </a:r>
            <a:r>
              <a:rPr lang="ja-JP" altLang="en-US" sz="1200" dirty="0" smtClean="0"/>
              <a:t>の抜去</a:t>
            </a:r>
          </a:p>
        </p:txBody>
      </p:sp>
      <p:sp>
        <p:nvSpPr>
          <p:cNvPr id="18" name="右矢印 17"/>
          <p:cNvSpPr/>
          <p:nvPr/>
        </p:nvSpPr>
        <p:spPr>
          <a:xfrm rot="5400000">
            <a:off x="2612379" y="430850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667815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□リード抜去時の抵抗の有無</a:t>
            </a:r>
          </a:p>
          <a:p>
            <a:r>
              <a:rPr lang="ja-JP" altLang="en-US" sz="1200" dirty="0"/>
              <a:t>□意識状態の変化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□モニター上の心電図リズムの変化</a:t>
            </a:r>
          </a:p>
          <a:p>
            <a:r>
              <a:rPr lang="ja-JP" altLang="en-US" sz="1200" dirty="0"/>
              <a:t>□出血の</a:t>
            </a:r>
            <a:r>
              <a:rPr lang="ja-JP" altLang="en-US" sz="1200" dirty="0" smtClean="0"/>
              <a:t>有無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612379" y="589267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626937" y="711681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107269"/>
            <a:ext cx="574467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4860032"/>
            <a:ext cx="1116124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抵抗があれば抜去を中止し、担当医師に至急連絡を行う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76672" y="8493362"/>
            <a:ext cx="4645741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診療の補助の内容（補足）</a:t>
            </a:r>
          </a:p>
          <a:p>
            <a:r>
              <a:rPr lang="ja-JP" altLang="en-US" sz="1050" dirty="0" smtClean="0"/>
              <a:t>・ペーシングリードの抜去の際は、マニュアル等を利用する</a:t>
            </a:r>
            <a:endParaRPr lang="ja-JP" altLang="en-US" sz="1050" dirty="0"/>
          </a:p>
        </p:txBody>
      </p:sp>
      <p:sp>
        <p:nvSpPr>
          <p:cNvPr id="26" name="右矢印 25"/>
          <p:cNvSpPr/>
          <p:nvPr/>
        </p:nvSpPr>
        <p:spPr>
          <a:xfrm rot="5400000">
            <a:off x="2593329" y="121215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>
            <a:off x="4941168" y="246907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6" name="正方形/長方形 35"/>
          <p:cNvSpPr/>
          <p:nvPr/>
        </p:nvSpPr>
        <p:spPr>
          <a:xfrm>
            <a:off x="5193197" y="2367566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</a:t>
            </a:r>
            <a:endParaRPr lang="en-US" altLang="ja-JP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携帯電話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4906390" y="1403648"/>
            <a:ext cx="970882" cy="47180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517232" y="1907704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9" name="円/楕円 38"/>
          <p:cNvSpPr/>
          <p:nvPr/>
        </p:nvSpPr>
        <p:spPr>
          <a:xfrm>
            <a:off x="1463410" y="3241294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0" name="右矢印 39"/>
          <p:cNvSpPr/>
          <p:nvPr/>
        </p:nvSpPr>
        <p:spPr>
          <a:xfrm rot="5400000">
            <a:off x="2515449" y="3336144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976792" y="326134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320</Words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