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48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39442" y="509935"/>
            <a:ext cx="4316153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一時的</a:t>
            </a:r>
            <a:r>
              <a:rPr lang="ja-JP" altLang="en-US" sz="1200" dirty="0" smtClean="0">
                <a:solidFill>
                  <a:prstClr val="black"/>
                </a:solidFill>
              </a:rPr>
              <a:t>ペースメーカを</a:t>
            </a:r>
            <a:r>
              <a:rPr lang="ja-JP" altLang="en-US" sz="1200" dirty="0">
                <a:solidFill>
                  <a:prstClr val="black"/>
                </a:solidFill>
              </a:rPr>
              <a:t>挿入</a:t>
            </a:r>
            <a:r>
              <a:rPr lang="ja-JP" altLang="en-US" sz="1200" dirty="0" smtClean="0">
                <a:solidFill>
                  <a:prstClr val="black"/>
                </a:solidFill>
              </a:rPr>
              <a:t>し、</a:t>
            </a:r>
            <a:r>
              <a:rPr lang="en-US" altLang="ja-JP" sz="1200" dirty="0" smtClean="0">
                <a:solidFill>
                  <a:prstClr val="black"/>
                </a:solidFill>
              </a:rPr>
              <a:t>VVI</a:t>
            </a:r>
            <a:r>
              <a:rPr lang="ja-JP" altLang="en-US" sz="1200" dirty="0">
                <a:solidFill>
                  <a:prstClr val="black"/>
                </a:solidFill>
              </a:rPr>
              <a:t>モードで</a:t>
            </a:r>
            <a:r>
              <a:rPr lang="ja-JP" altLang="en-US" sz="1200" dirty="0" smtClean="0">
                <a:solidFill>
                  <a:prstClr val="black"/>
                </a:solidFill>
              </a:rPr>
              <a:t>ペーシング中の患者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9442" y="6967314"/>
            <a:ext cx="431830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</a:t>
            </a:r>
            <a:r>
              <a:rPr lang="ja-JP" altLang="en-US" sz="1200" dirty="0" smtClean="0">
                <a:solidFill>
                  <a:prstClr val="black"/>
                </a:solidFill>
              </a:rPr>
              <a:t>の</a:t>
            </a:r>
            <a:r>
              <a:rPr lang="en-US" altLang="ja-JP" sz="1200" dirty="0" smtClean="0">
                <a:solidFill>
                  <a:prstClr val="black"/>
                </a:solidFill>
              </a:rPr>
              <a:t>PHS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連絡。夜間・休日は当直医の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に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39442" y="7862986"/>
            <a:ext cx="4309070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</a:t>
            </a:r>
            <a:r>
              <a:rPr lang="ja-JP" altLang="en-US" sz="1200" dirty="0" smtClean="0">
                <a:solidFill>
                  <a:prstClr val="black"/>
                </a:solidFill>
              </a:rPr>
              <a:t>の</a:t>
            </a:r>
            <a:r>
              <a:rPr lang="en-US" altLang="ja-JP" sz="1200" dirty="0" smtClean="0">
                <a:solidFill>
                  <a:prstClr val="black"/>
                </a:solidFill>
              </a:rPr>
              <a:t>PHS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２．診療記録に実施内容と確認すべき事項についての観察結果を記載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３．特定行為前後のモニター波形を診療録上に</a:t>
            </a:r>
            <a:r>
              <a:rPr lang="ja-JP" altLang="en-US" sz="1200" dirty="0" smtClean="0">
                <a:solidFill>
                  <a:prstClr val="black"/>
                </a:solidFill>
              </a:rPr>
              <a:t>残す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96108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9442" y="1253158"/>
            <a:ext cx="432048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ペーシング不全もしくはセンシング不全が出現</a:t>
            </a:r>
            <a:r>
              <a:rPr lang="ja-JP" altLang="en-US" sz="1200" dirty="0" smtClean="0">
                <a:solidFill>
                  <a:prstClr val="black"/>
                </a:solidFill>
              </a:rPr>
              <a:t>しており、</a:t>
            </a:r>
            <a:r>
              <a:rPr lang="ja-JP" altLang="en-US" sz="1200" dirty="0" smtClean="0"/>
              <a:t>以下のいずれにもあてはまる場合</a:t>
            </a:r>
          </a:p>
          <a:p>
            <a:r>
              <a:rPr lang="ja-JP" altLang="en-US" sz="1200" dirty="0"/>
              <a:t>□意識消失やめまい感、胸痛や呼吸困難がない</a:t>
            </a:r>
          </a:p>
          <a:p>
            <a:r>
              <a:rPr lang="ja-JP" altLang="en-US" sz="1200" dirty="0"/>
              <a:t>□バイタルサインが安定している</a:t>
            </a:r>
          </a:p>
          <a:p>
            <a:r>
              <a:rPr lang="ja-JP" altLang="en-US" sz="1200" dirty="0"/>
              <a:t>□心房細動や心房粗動、上室性頻拍、心室頻拍などの一過性の頻拍性不整脈の出現中ではない</a:t>
            </a:r>
          </a:p>
          <a:p>
            <a:r>
              <a:rPr lang="ja-JP" altLang="en-US" sz="1200" dirty="0" smtClean="0"/>
              <a:t>□</a:t>
            </a:r>
            <a:r>
              <a:rPr lang="en-US" altLang="ja-JP" sz="1200" dirty="0" smtClean="0"/>
              <a:t>Long </a:t>
            </a:r>
            <a:r>
              <a:rPr lang="en-US" altLang="ja-JP" sz="1200" dirty="0"/>
              <a:t>Pause</a:t>
            </a:r>
            <a:r>
              <a:rPr lang="ja-JP" altLang="en-US" sz="1200" dirty="0"/>
              <a:t>の出現が</a:t>
            </a:r>
            <a:r>
              <a:rPr lang="ja-JP" altLang="en-US" sz="1200" dirty="0" smtClean="0"/>
              <a:t>ない</a:t>
            </a:r>
            <a:endParaRPr lang="en-US" altLang="ja-JP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50308" y="87759"/>
            <a:ext cx="3557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：一時的</a:t>
            </a:r>
            <a:r>
              <a:rPr lang="ja-JP" altLang="en-US" sz="1400" dirty="0" smtClean="0"/>
              <a:t>ペースメーカの</a:t>
            </a:r>
            <a:r>
              <a:rPr lang="ja-JP" altLang="en-US" sz="1400" dirty="0"/>
              <a:t>操作及び</a:t>
            </a:r>
            <a:r>
              <a:rPr lang="ja-JP" altLang="en-US" sz="1400" dirty="0" smtClean="0"/>
              <a:t>管理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39442" y="3430836"/>
            <a:ext cx="432170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一時的</a:t>
            </a:r>
            <a:r>
              <a:rPr lang="ja-JP" altLang="en-US" sz="1200" dirty="0" smtClean="0"/>
              <a:t>ペースメーカの</a:t>
            </a:r>
            <a:r>
              <a:rPr lang="ja-JP" altLang="en-US" sz="1200" dirty="0"/>
              <a:t>操作及び</a:t>
            </a:r>
            <a:r>
              <a:rPr lang="ja-JP" altLang="en-US" sz="1200" dirty="0" smtClean="0"/>
              <a:t>管理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387950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9442" y="4187577"/>
            <a:ext cx="4329718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□モニター心電図波形（</a:t>
            </a:r>
            <a:r>
              <a:rPr lang="en-US" altLang="ja-JP" sz="1200" dirty="0"/>
              <a:t>Spike</a:t>
            </a:r>
            <a:r>
              <a:rPr lang="ja-JP" altLang="en-US" sz="1200" dirty="0"/>
              <a:t>とそれに続く</a:t>
            </a:r>
            <a:r>
              <a:rPr lang="en-US" altLang="ja-JP" sz="1200" dirty="0"/>
              <a:t>QRS</a:t>
            </a:r>
            <a:r>
              <a:rPr lang="ja-JP" altLang="en-US" sz="1200" dirty="0"/>
              <a:t>波形。自己心拍</a:t>
            </a:r>
            <a:r>
              <a:rPr lang="ja-JP" altLang="en-US" sz="1200" dirty="0" smtClean="0"/>
              <a:t>波形、新たな不整脈の出現）</a:t>
            </a:r>
            <a:endParaRPr lang="ja-JP" altLang="en-US" sz="1200" dirty="0"/>
          </a:p>
          <a:p>
            <a:r>
              <a:rPr lang="ja-JP" altLang="en-US" sz="1200" dirty="0" smtClean="0"/>
              <a:t>□</a:t>
            </a:r>
            <a:r>
              <a:rPr lang="ja-JP" altLang="en-US" sz="1200" dirty="0"/>
              <a:t>自覚症状の変化（動悸</a:t>
            </a:r>
            <a:r>
              <a:rPr lang="ja-JP" altLang="en-US" sz="1200" dirty="0" smtClean="0"/>
              <a:t>や</a:t>
            </a:r>
            <a:r>
              <a:rPr lang="ja-JP" altLang="en-US" sz="1200" dirty="0"/>
              <a:t>筋攣縮</a:t>
            </a:r>
            <a:r>
              <a:rPr lang="ja-JP" altLang="en-US" sz="1200" dirty="0" smtClean="0"/>
              <a:t>の</a:t>
            </a:r>
            <a:r>
              <a:rPr lang="ja-JP" altLang="en-US" sz="1200" dirty="0"/>
              <a:t>出現の有無）</a:t>
            </a:r>
          </a:p>
          <a:p>
            <a:r>
              <a:rPr lang="ja-JP" altLang="en-US" sz="1200" dirty="0"/>
              <a:t>□バイタルサインの</a:t>
            </a:r>
            <a:r>
              <a:rPr lang="ja-JP" altLang="en-US" sz="1200" dirty="0" smtClean="0"/>
              <a:t>変化</a:t>
            </a:r>
            <a:endParaRPr lang="en-US" altLang="ja-JP" sz="1200" dirty="0" smtClean="0"/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12</a:t>
            </a:r>
            <a:r>
              <a:rPr lang="ja-JP" altLang="en-US" sz="1200" dirty="0"/>
              <a:t>誘導心電図</a:t>
            </a:r>
            <a:r>
              <a:rPr lang="ja-JP" altLang="en-US" sz="1200" dirty="0" smtClean="0"/>
              <a:t>記録（操作終了時）</a:t>
            </a:r>
            <a:endParaRPr lang="ja-JP" altLang="en-US" sz="1200" dirty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操作中に上記の項目に</a:t>
            </a:r>
            <a:r>
              <a:rPr lang="en-US" altLang="ja-JP" sz="1200" dirty="0" smtClean="0"/>
              <a:t>1</a:t>
            </a:r>
            <a:r>
              <a:rPr lang="ja-JP" altLang="en-US" sz="1200" dirty="0" smtClean="0"/>
              <a:t>項目でも変化が生じた場合は操作を中止し直ちに医師に連絡。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一次的</a:t>
            </a:r>
            <a:r>
              <a:rPr lang="ja-JP" altLang="en-US" sz="1200" dirty="0" smtClean="0">
                <a:solidFill>
                  <a:prstClr val="black"/>
                </a:solidFill>
              </a:rPr>
              <a:t>ペースメーカの</a:t>
            </a:r>
            <a:r>
              <a:rPr lang="ja-JP" altLang="en-US" sz="1200" dirty="0">
                <a:solidFill>
                  <a:prstClr val="black"/>
                </a:solidFill>
              </a:rPr>
              <a:t>調節が必要な患者の場合、背景としてリードの位置異常などが生じている可能性が高いので、</a:t>
            </a:r>
            <a:r>
              <a:rPr lang="ja-JP" altLang="en-US" sz="1200" dirty="0" smtClean="0">
                <a:solidFill>
                  <a:prstClr val="black"/>
                </a:solidFill>
              </a:rPr>
              <a:t>全例、</a:t>
            </a:r>
            <a:r>
              <a:rPr lang="ja-JP" altLang="en-US" sz="1200" spc="-80" dirty="0" smtClean="0">
                <a:solidFill>
                  <a:prstClr val="black"/>
                </a:solidFill>
              </a:rPr>
              <a:t>行為</a:t>
            </a:r>
            <a:r>
              <a:rPr lang="ja-JP" altLang="en-US" sz="1200" spc="-80" dirty="0">
                <a:solidFill>
                  <a:prstClr val="black"/>
                </a:solidFill>
              </a:rPr>
              <a:t>実施後すぐに担当医師もしくは当直医の</a:t>
            </a:r>
            <a:r>
              <a:rPr lang="en-US" altLang="ja-JP" sz="1200" spc="-80" dirty="0">
                <a:solidFill>
                  <a:prstClr val="black"/>
                </a:solidFill>
              </a:rPr>
              <a:t>PHS</a:t>
            </a:r>
            <a:r>
              <a:rPr lang="ja-JP" altLang="en-US" sz="1200" spc="-80" dirty="0" smtClean="0">
                <a:solidFill>
                  <a:prstClr val="black"/>
                </a:solidFill>
              </a:rPr>
              <a:t>に行為実施を報告。</a:t>
            </a:r>
            <a:endParaRPr lang="en-US" altLang="ja-JP" sz="1200" spc="-8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66149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58696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4525396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7" y="4357717"/>
            <a:ext cx="1112353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担当医もしくは当直医の</a:t>
            </a:r>
            <a:r>
              <a:rPr lang="en-US" altLang="ja-JP" sz="1200" dirty="0" smtClean="0">
                <a:solidFill>
                  <a:prstClr val="black"/>
                </a:solidFill>
              </a:rPr>
              <a:t>PHS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直接連絡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10903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007526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</a:t>
            </a:r>
            <a:endParaRPr lang="en-US" altLang="ja-JP" sz="1200" dirty="0">
              <a:solidFill>
                <a:prstClr val="black"/>
              </a:solidFill>
            </a:endParaRPr>
          </a:p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に直接連絡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043608"/>
            <a:ext cx="970882" cy="47180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547664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881254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976104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90130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32656" y="323528"/>
            <a:ext cx="6264696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/>
              <a:t>看護師の診療の補助を行わせる患者の病状の</a:t>
            </a:r>
            <a:r>
              <a:rPr lang="ja-JP" altLang="en-US" sz="1200" dirty="0" smtClean="0"/>
              <a:t>範囲の確認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（補足）</a:t>
            </a:r>
            <a:endParaRPr lang="en-US" altLang="ja-JP" sz="1200" dirty="0" smtClean="0"/>
          </a:p>
          <a:p>
            <a:r>
              <a:rPr lang="ja-JP" altLang="en-US" sz="1200" dirty="0" smtClean="0"/>
              <a:t>・</a:t>
            </a:r>
            <a:r>
              <a:rPr lang="en-US" altLang="ja-JP" sz="1200" dirty="0" smtClean="0"/>
              <a:t>Long Pause</a:t>
            </a:r>
            <a:r>
              <a:rPr lang="ja-JP" altLang="en-US" sz="1200" dirty="0"/>
              <a:t>を</a:t>
            </a:r>
            <a:r>
              <a:rPr lang="ja-JP" altLang="en-US" sz="1200" dirty="0" smtClean="0"/>
              <a:t>何秒</a:t>
            </a:r>
            <a:r>
              <a:rPr lang="ja-JP" altLang="en-US" sz="1200" dirty="0"/>
              <a:t>以上</a:t>
            </a:r>
            <a:r>
              <a:rPr lang="ja-JP" altLang="en-US" sz="1200" dirty="0" smtClean="0"/>
              <a:t>と設定するかは各施設</a:t>
            </a:r>
            <a:r>
              <a:rPr lang="ja-JP" altLang="en-US" sz="1200" dirty="0"/>
              <a:t>の判断に</a:t>
            </a:r>
            <a:r>
              <a:rPr lang="ja-JP" altLang="en-US" sz="1200" dirty="0" smtClean="0"/>
              <a:t>よる</a:t>
            </a:r>
            <a:endParaRPr lang="en-US" altLang="ja-JP" sz="1200" dirty="0"/>
          </a:p>
          <a:p>
            <a:endParaRPr lang="en-US" altLang="ja-JP" sz="1200" dirty="0" smtClean="0"/>
          </a:p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（補足）</a:t>
            </a:r>
          </a:p>
          <a:p>
            <a:r>
              <a:rPr lang="ja-JP" altLang="en-US" sz="1200" dirty="0" smtClean="0"/>
              <a:t>・</a:t>
            </a:r>
            <a:r>
              <a:rPr lang="ja-JP" altLang="en-US" sz="1200" smtClean="0"/>
              <a:t>一時的</a:t>
            </a:r>
            <a:r>
              <a:rPr lang="ja-JP" altLang="en-US" sz="1200" smtClean="0"/>
              <a:t>ペースメーカの</a:t>
            </a:r>
            <a:r>
              <a:rPr lang="ja-JP" altLang="en-US" sz="1200" dirty="0" smtClean="0"/>
              <a:t>管理として、ペーシングリード</a:t>
            </a:r>
            <a:r>
              <a:rPr lang="ja-JP" altLang="en-US" sz="1200" dirty="0"/>
              <a:t>の挿入長、モード、出力、感度の設定の</a:t>
            </a:r>
            <a:r>
              <a:rPr lang="ja-JP" altLang="en-US" sz="1200" dirty="0" smtClean="0"/>
              <a:t>確認を行う。</a:t>
            </a:r>
            <a:endParaRPr lang="ja-JP" altLang="en-US" sz="1200" dirty="0"/>
          </a:p>
          <a:p>
            <a:r>
              <a:rPr lang="ja-JP" altLang="en-US" sz="1200" dirty="0" smtClean="0"/>
              <a:t>・ペーシング</a:t>
            </a:r>
            <a:r>
              <a:rPr lang="ja-JP" altLang="en-US" sz="1200" dirty="0"/>
              <a:t>不全出現時（</a:t>
            </a:r>
            <a:r>
              <a:rPr lang="en-US" altLang="ja-JP" sz="1200" dirty="0"/>
              <a:t>Spike</a:t>
            </a:r>
            <a:r>
              <a:rPr lang="ja-JP" altLang="en-US" sz="1200" dirty="0"/>
              <a:t>はあるがそれに続く波形がない）　→　ペーシング出力</a:t>
            </a:r>
            <a:r>
              <a:rPr lang="ja-JP" altLang="en-US" sz="1200" dirty="0" smtClean="0"/>
              <a:t>を上げる（どの程度上げるか</a:t>
            </a:r>
            <a:r>
              <a:rPr lang="ja-JP" altLang="en-US" sz="1200" dirty="0"/>
              <a:t>は機種に</a:t>
            </a:r>
            <a:r>
              <a:rPr lang="ja-JP" altLang="en-US" sz="1200" dirty="0" smtClean="0"/>
              <a:t>よる設定の違い</a:t>
            </a:r>
            <a:r>
              <a:rPr lang="ja-JP" altLang="en-US" sz="1200" dirty="0"/>
              <a:t>もあり各施設に</a:t>
            </a:r>
            <a:r>
              <a:rPr lang="ja-JP" altLang="en-US" sz="1200" dirty="0" smtClean="0"/>
              <a:t>より事前に設定しておく）</a:t>
            </a:r>
            <a:endParaRPr lang="en-US" altLang="ja-JP" sz="1200" dirty="0" smtClean="0"/>
          </a:p>
          <a:p>
            <a:r>
              <a:rPr lang="ja-JP" altLang="en-US" sz="1200" dirty="0" smtClean="0"/>
              <a:t>・センシング</a:t>
            </a:r>
            <a:r>
              <a:rPr lang="ja-JP" altLang="en-US" sz="1200" dirty="0"/>
              <a:t>不全出現時　</a:t>
            </a:r>
          </a:p>
          <a:p>
            <a:r>
              <a:rPr lang="ja-JP" altLang="en-US" sz="1200" dirty="0"/>
              <a:t>・アンダーセンシング（自己波形が出ているのに</a:t>
            </a:r>
            <a:r>
              <a:rPr lang="en-US" altLang="ja-JP" sz="1200" dirty="0"/>
              <a:t>Spike</a:t>
            </a:r>
            <a:r>
              <a:rPr lang="ja-JP" altLang="en-US" sz="1200" dirty="0"/>
              <a:t>が出る</a:t>
            </a:r>
            <a:r>
              <a:rPr lang="ja-JP" altLang="en-US" sz="1200" dirty="0" smtClean="0"/>
              <a:t>）→</a:t>
            </a:r>
            <a:r>
              <a:rPr lang="ja-JP" altLang="en-US" sz="1200" dirty="0"/>
              <a:t>　センシング感度を下げる（どの</a:t>
            </a:r>
            <a:r>
              <a:rPr lang="ja-JP" altLang="en-US" sz="1200" dirty="0" smtClean="0"/>
              <a:t>程度下げるかは、機種による設定の違いもあり各施設により事前に設定しておく）</a:t>
            </a:r>
            <a:endParaRPr lang="ja-JP" altLang="en-US" sz="1200" dirty="0"/>
          </a:p>
          <a:p>
            <a:r>
              <a:rPr lang="ja-JP" altLang="en-US" sz="1200" dirty="0"/>
              <a:t>・オーバーセンシング（筋電図などを自己心拍と誤判断し、</a:t>
            </a:r>
            <a:r>
              <a:rPr lang="en-US" altLang="ja-JP" sz="1200" dirty="0"/>
              <a:t>Spike</a:t>
            </a:r>
            <a:r>
              <a:rPr lang="ja-JP" altLang="en-US" sz="1200" dirty="0"/>
              <a:t>がでない</a:t>
            </a:r>
            <a:r>
              <a:rPr lang="ja-JP" altLang="en-US" sz="1200" dirty="0" smtClean="0"/>
              <a:t>）→</a:t>
            </a:r>
            <a:r>
              <a:rPr lang="ja-JP" altLang="en-US" sz="1200" dirty="0"/>
              <a:t>センシング感度を上げるどの程度上げるかは機種に</a:t>
            </a:r>
            <a:r>
              <a:rPr lang="ja-JP" altLang="en-US" sz="1200" dirty="0" smtClean="0"/>
              <a:t>よる設定</a:t>
            </a:r>
            <a:r>
              <a:rPr lang="ja-JP" altLang="en-US" sz="1200" dirty="0"/>
              <a:t>の違いもあり各施設により事前に設定しておく）</a:t>
            </a:r>
          </a:p>
          <a:p>
            <a:r>
              <a:rPr lang="ja-JP" altLang="en-US" sz="1200" dirty="0" smtClean="0"/>
              <a:t>・いずれ</a:t>
            </a:r>
            <a:r>
              <a:rPr lang="ja-JP" altLang="en-US" sz="1200" dirty="0"/>
              <a:t>の場合も行為実施前の不全時モニター波形を記録して</a:t>
            </a:r>
            <a:r>
              <a:rPr lang="ja-JP" altLang="en-US" sz="1200" dirty="0" smtClean="0"/>
              <a:t>おく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93750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472</Words>
  <PresentationFormat>画面に合わせる (4:3)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