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10" autoAdjust="0"/>
    <p:restoredTop sz="93950" autoAdjust="0"/>
  </p:normalViewPr>
  <p:slideViewPr>
    <p:cSldViewPr>
      <p:cViewPr>
        <p:scale>
          <a:sx n="100" d="100"/>
          <a:sy n="100" d="100"/>
        </p:scale>
        <p:origin x="1482" y="-168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4929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573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89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04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2470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2687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675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736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812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209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400822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B438F-AE7A-48F8-97BE-593802B1DB83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8591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548680" y="491351"/>
            <a:ext cx="4320480" cy="12003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当該手順書に係る特定行為の対象となる患者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１．全身麻酔後の、術後覚醒が確認できた患者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２．抜管に向け、鎮静薬投与を中止している患者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３．原疾患の病状が安定し、医師が人工呼吸器からの離脱を指示した患者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４</a:t>
            </a:r>
            <a:r>
              <a:rPr lang="en-US" altLang="ja-JP" sz="1200" dirty="0">
                <a:solidFill>
                  <a:prstClr val="black"/>
                </a:solidFill>
              </a:rPr>
              <a:t>.</a:t>
            </a:r>
            <a:r>
              <a:rPr lang="ja-JP" altLang="en-US" sz="1200" dirty="0">
                <a:solidFill>
                  <a:prstClr val="black"/>
                </a:solidFill>
              </a:rPr>
              <a:t>　</a:t>
            </a:r>
            <a:r>
              <a:rPr lang="en-US" altLang="ja-JP" sz="1200" dirty="0">
                <a:solidFill>
                  <a:prstClr val="black"/>
                </a:solidFill>
              </a:rPr>
              <a:t>SAT</a:t>
            </a:r>
            <a:r>
              <a:rPr lang="ja-JP" altLang="en-US" sz="1200" dirty="0">
                <a:solidFill>
                  <a:prstClr val="black"/>
                </a:solidFill>
              </a:rPr>
              <a:t>が成功した</a:t>
            </a:r>
            <a:r>
              <a:rPr lang="ja-JP" altLang="en-US" sz="1200" dirty="0" smtClean="0">
                <a:solidFill>
                  <a:prstClr val="black"/>
                </a:solidFill>
              </a:rPr>
              <a:t>患者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48680" y="2464598"/>
            <a:ext cx="4320479" cy="52629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smtClean="0"/>
              <a:t>看護師に診療</a:t>
            </a:r>
            <a:r>
              <a:rPr lang="ja-JP" altLang="en-US" sz="1200" dirty="0" smtClean="0"/>
              <a:t>の補助を行わせる患者の病状の範囲</a:t>
            </a:r>
            <a:r>
              <a:rPr lang="en-US" altLang="ja-JP" sz="1200" dirty="0" smtClean="0"/>
              <a:t>】</a:t>
            </a:r>
          </a:p>
          <a:p>
            <a:endParaRPr lang="en-US" altLang="ja-JP" sz="1200" dirty="0" smtClean="0"/>
          </a:p>
          <a:p>
            <a:r>
              <a:rPr lang="ja-JP" altLang="en-US" sz="1200" dirty="0" smtClean="0"/>
              <a:t>①</a:t>
            </a:r>
            <a:r>
              <a:rPr lang="ja-JP" altLang="en-US" sz="1200" dirty="0"/>
              <a:t>酸素化が十分である</a:t>
            </a:r>
          </a:p>
          <a:p>
            <a:r>
              <a:rPr lang="ja-JP" altLang="en-US" sz="1200" dirty="0"/>
              <a:t>□</a:t>
            </a:r>
            <a:r>
              <a:rPr lang="en-US" altLang="ja-JP" sz="1200" dirty="0"/>
              <a:t>FiO2≦0.5</a:t>
            </a:r>
            <a:r>
              <a:rPr lang="ja-JP" altLang="en-US" sz="1200" dirty="0"/>
              <a:t>かつ</a:t>
            </a:r>
            <a:r>
              <a:rPr lang="en-US" altLang="ja-JP" sz="1200" dirty="0"/>
              <a:t>PEEP≦8cmH2O</a:t>
            </a:r>
            <a:r>
              <a:rPr lang="ja-JP" altLang="en-US" sz="1200" dirty="0"/>
              <a:t>のもとで</a:t>
            </a:r>
            <a:r>
              <a:rPr lang="en-US" altLang="ja-JP" sz="1200" dirty="0"/>
              <a:t>SpO2</a:t>
            </a:r>
            <a:r>
              <a:rPr lang="ja-JP" altLang="en-US" sz="1200" dirty="0"/>
              <a:t>＞</a:t>
            </a:r>
            <a:r>
              <a:rPr lang="en-US" altLang="ja-JP" sz="1200" dirty="0"/>
              <a:t>90%</a:t>
            </a:r>
          </a:p>
          <a:p>
            <a:endParaRPr lang="en-US" altLang="ja-JP" sz="1200" dirty="0" smtClean="0"/>
          </a:p>
          <a:p>
            <a:r>
              <a:rPr lang="en-US" altLang="ja-JP" sz="1200" dirty="0" smtClean="0"/>
              <a:t>②</a:t>
            </a:r>
            <a:r>
              <a:rPr lang="ja-JP" altLang="en-US" sz="1200" dirty="0"/>
              <a:t>血行動態が安定している</a:t>
            </a:r>
          </a:p>
          <a:p>
            <a:r>
              <a:rPr lang="ja-JP" altLang="en-US" sz="1200" dirty="0"/>
              <a:t>□急性の心筋虚血、重篤な不整脈がない</a:t>
            </a:r>
          </a:p>
          <a:p>
            <a:r>
              <a:rPr lang="ja-JP" altLang="en-US" sz="1200" dirty="0"/>
              <a:t>□心拍数≦</a:t>
            </a:r>
            <a:r>
              <a:rPr lang="en-US" altLang="ja-JP" sz="1200" dirty="0"/>
              <a:t>140bpm</a:t>
            </a:r>
          </a:p>
          <a:p>
            <a:r>
              <a:rPr lang="en-US" altLang="ja-JP" sz="1200" dirty="0"/>
              <a:t>□</a:t>
            </a:r>
            <a:r>
              <a:rPr lang="ja-JP" altLang="en-US" sz="1200" dirty="0"/>
              <a:t>昇圧薬に依存していない（</a:t>
            </a:r>
            <a:r>
              <a:rPr lang="en-US" altLang="ja-JP" sz="1200" dirty="0"/>
              <a:t>DOA≦5μg/kg/min</a:t>
            </a:r>
            <a:r>
              <a:rPr lang="ja-JP" altLang="en-US" sz="1200" dirty="0" err="1"/>
              <a:t>、</a:t>
            </a:r>
            <a:r>
              <a:rPr lang="en-US" altLang="ja-JP" sz="1200" dirty="0"/>
              <a:t>DOB≦5μg/kg/min</a:t>
            </a:r>
            <a:r>
              <a:rPr lang="ja-JP" altLang="en-US" sz="1200" dirty="0" err="1"/>
              <a:t>、</a:t>
            </a:r>
            <a:r>
              <a:rPr lang="en-US" altLang="ja-JP" sz="1200" dirty="0"/>
              <a:t>NAD≦0.05μg/kg/min</a:t>
            </a:r>
            <a:r>
              <a:rPr lang="ja-JP" altLang="en-US" sz="1200" dirty="0"/>
              <a:t>）</a:t>
            </a:r>
          </a:p>
          <a:p>
            <a:endParaRPr lang="en-US" altLang="ja-JP" sz="1200" dirty="0" smtClean="0"/>
          </a:p>
          <a:p>
            <a:r>
              <a:rPr lang="ja-JP" altLang="en-US" sz="1200" dirty="0" smtClean="0"/>
              <a:t>③</a:t>
            </a:r>
            <a:r>
              <a:rPr lang="ja-JP" altLang="en-US" sz="1200" dirty="0"/>
              <a:t>十分な吸気努力がある</a:t>
            </a:r>
          </a:p>
          <a:p>
            <a:r>
              <a:rPr lang="ja-JP" altLang="en-US" sz="1200" dirty="0"/>
              <a:t>□１回換気量＞</a:t>
            </a:r>
            <a:r>
              <a:rPr lang="en-US" altLang="ja-JP" sz="1200" dirty="0"/>
              <a:t>5ml/kg</a:t>
            </a:r>
          </a:p>
          <a:p>
            <a:r>
              <a:rPr lang="en-US" altLang="ja-JP" sz="1200" dirty="0"/>
              <a:t>□</a:t>
            </a:r>
            <a:r>
              <a:rPr lang="ja-JP" altLang="en-US" sz="1200" dirty="0"/>
              <a:t>分時換気量＜</a:t>
            </a:r>
            <a:r>
              <a:rPr lang="en-US" altLang="ja-JP" sz="1200" dirty="0"/>
              <a:t>15L/min</a:t>
            </a:r>
          </a:p>
          <a:p>
            <a:r>
              <a:rPr lang="en-US" altLang="ja-JP" sz="1200" dirty="0"/>
              <a:t>□Rapid shallow breathing index</a:t>
            </a:r>
            <a:r>
              <a:rPr lang="ja-JP" altLang="en-US" sz="1200" dirty="0"/>
              <a:t>（１分間の呼吸回数</a:t>
            </a:r>
            <a:r>
              <a:rPr lang="en-US" altLang="ja-JP" sz="1200" dirty="0"/>
              <a:t>/</a:t>
            </a:r>
            <a:r>
              <a:rPr lang="ja-JP" altLang="en-US" sz="1200" dirty="0"/>
              <a:t>１回換気量）＜</a:t>
            </a:r>
            <a:r>
              <a:rPr lang="en-US" altLang="ja-JP" sz="1200" dirty="0"/>
              <a:t>105/min/L</a:t>
            </a:r>
          </a:p>
          <a:p>
            <a:r>
              <a:rPr lang="en-US" altLang="ja-JP" sz="1200" dirty="0"/>
              <a:t>□</a:t>
            </a:r>
            <a:r>
              <a:rPr lang="ja-JP" altLang="en-US" sz="1200" dirty="0"/>
              <a:t>呼吸性アシドーシスがない（</a:t>
            </a:r>
            <a:r>
              <a:rPr lang="en-US" altLang="ja-JP" sz="1200" dirty="0"/>
              <a:t>pH</a:t>
            </a:r>
            <a:r>
              <a:rPr lang="ja-JP" altLang="en-US" sz="1200" dirty="0"/>
              <a:t>＞</a:t>
            </a:r>
            <a:r>
              <a:rPr lang="en-US" altLang="ja-JP" sz="1200" dirty="0"/>
              <a:t>7.25</a:t>
            </a:r>
            <a:r>
              <a:rPr lang="ja-JP" altLang="en-US" sz="1200" dirty="0"/>
              <a:t>）</a:t>
            </a:r>
          </a:p>
          <a:p>
            <a:endParaRPr lang="en-US" altLang="ja-JP" sz="1200" dirty="0" smtClean="0"/>
          </a:p>
          <a:p>
            <a:r>
              <a:rPr lang="ja-JP" altLang="en-US" sz="1200" dirty="0" smtClean="0"/>
              <a:t>④</a:t>
            </a:r>
            <a:r>
              <a:rPr lang="ja-JP" altLang="en-US" sz="1200" dirty="0"/>
              <a:t>異常呼吸パターンを認めない</a:t>
            </a:r>
          </a:p>
          <a:p>
            <a:r>
              <a:rPr lang="ja-JP" altLang="en-US" sz="1200" dirty="0"/>
              <a:t>□呼吸補助筋の過剰な使用がない</a:t>
            </a:r>
          </a:p>
          <a:p>
            <a:r>
              <a:rPr lang="ja-JP" altLang="en-US" sz="1200" dirty="0"/>
              <a:t>□シーソー呼吸（奇異性呼吸）がない</a:t>
            </a:r>
          </a:p>
          <a:p>
            <a:endParaRPr lang="en-US" altLang="ja-JP" sz="1200" dirty="0" smtClean="0"/>
          </a:p>
          <a:p>
            <a:r>
              <a:rPr lang="ja-JP" altLang="en-US" sz="1200" dirty="0" smtClean="0"/>
              <a:t>⑤</a:t>
            </a:r>
            <a:r>
              <a:rPr lang="ja-JP" altLang="en-US" sz="1200" dirty="0"/>
              <a:t>全身状態が安定している</a:t>
            </a:r>
          </a:p>
          <a:p>
            <a:r>
              <a:rPr lang="ja-JP" altLang="en-US" sz="1200" dirty="0"/>
              <a:t>□発熱がない</a:t>
            </a:r>
          </a:p>
          <a:p>
            <a:r>
              <a:rPr lang="ja-JP" altLang="en-US" sz="1200" dirty="0"/>
              <a:t>□重篤な電解質異常が認めない</a:t>
            </a:r>
          </a:p>
          <a:p>
            <a:r>
              <a:rPr lang="ja-JP" altLang="en-US" sz="1200" dirty="0"/>
              <a:t>□重篤な貧血を認めない</a:t>
            </a:r>
          </a:p>
          <a:p>
            <a:r>
              <a:rPr lang="ja-JP" altLang="en-US" sz="1200" dirty="0"/>
              <a:t>□重篤な体液過剰を認めない</a:t>
            </a:r>
          </a:p>
          <a:p>
            <a:endParaRPr lang="en-US" altLang="ja-JP" sz="1200" dirty="0" smtClean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62177" y="87759"/>
            <a:ext cx="65336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400" dirty="0" smtClean="0"/>
              <a:t>手順書</a:t>
            </a:r>
            <a:r>
              <a:rPr lang="ja-JP" altLang="en-US" sz="1400" dirty="0"/>
              <a:t>：人工呼吸器からの離脱（２）自発呼吸トライアル</a:t>
            </a:r>
            <a:r>
              <a:rPr lang="ja-JP" altLang="en-US" sz="1400" spc="-80" dirty="0"/>
              <a:t>（</a:t>
            </a:r>
            <a:r>
              <a:rPr lang="en-US" altLang="ja-JP" sz="1400" spc="-80" dirty="0"/>
              <a:t>Spontaneous Breathing Trial, SBT</a:t>
            </a:r>
            <a:r>
              <a:rPr lang="ja-JP" altLang="en-US" sz="1400" spc="-80" dirty="0" smtClean="0"/>
              <a:t>）</a:t>
            </a:r>
            <a:endParaRPr kumimoji="1" lang="ja-JP" altLang="en-US" sz="1400" spc="-80" dirty="0"/>
          </a:p>
        </p:txBody>
      </p:sp>
      <p:sp>
        <p:nvSpPr>
          <p:cNvPr id="13" name="右矢印 12"/>
          <p:cNvSpPr/>
          <p:nvPr/>
        </p:nvSpPr>
        <p:spPr>
          <a:xfrm rot="5400000">
            <a:off x="2597155" y="1932237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29" name="右矢印 28"/>
          <p:cNvSpPr/>
          <p:nvPr/>
        </p:nvSpPr>
        <p:spPr>
          <a:xfrm>
            <a:off x="4941168" y="4917348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30" name="正方形/長方形 29"/>
          <p:cNvSpPr/>
          <p:nvPr/>
        </p:nvSpPr>
        <p:spPr>
          <a:xfrm>
            <a:off x="5193197" y="4815838"/>
            <a:ext cx="111612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担当医師に直接連絡し、指示を仰ぐ。</a:t>
            </a:r>
            <a:endParaRPr lang="en-US" altLang="ja-JP" sz="1200" dirty="0">
              <a:solidFill>
                <a:prstClr val="black"/>
              </a:solidFill>
            </a:endParaRPr>
          </a:p>
        </p:txBody>
      </p:sp>
      <p:sp>
        <p:nvSpPr>
          <p:cNvPr id="31" name="円/楕円 30"/>
          <p:cNvSpPr/>
          <p:nvPr/>
        </p:nvSpPr>
        <p:spPr>
          <a:xfrm>
            <a:off x="4906390" y="3851920"/>
            <a:ext cx="970882" cy="471806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病状</a:t>
            </a:r>
            <a:r>
              <a:rPr lang="ja-JP" altLang="en-US" sz="1200" dirty="0" smtClean="0"/>
              <a:t>の</a:t>
            </a:r>
            <a:endParaRPr lang="en-US" altLang="ja-JP" sz="1200" dirty="0"/>
          </a:p>
          <a:p>
            <a:pPr algn="ctr"/>
            <a:r>
              <a:rPr lang="ja-JP" altLang="en-US" sz="1200" dirty="0" smtClean="0"/>
              <a:t>範囲外</a:t>
            </a:r>
            <a:endParaRPr lang="ja-JP" altLang="en-US" sz="1200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5517232" y="4355976"/>
            <a:ext cx="9060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不安定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緊急性あり</a:t>
            </a:r>
            <a:endParaRPr kumimoji="1" lang="ja-JP" altLang="en-US" sz="1200" dirty="0"/>
          </a:p>
        </p:txBody>
      </p:sp>
      <p:sp>
        <p:nvSpPr>
          <p:cNvPr id="33" name="円/楕円 32"/>
          <p:cNvSpPr/>
          <p:nvPr/>
        </p:nvSpPr>
        <p:spPr>
          <a:xfrm>
            <a:off x="1463410" y="7921814"/>
            <a:ext cx="975374" cy="4591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病状の</a:t>
            </a:r>
            <a:endParaRPr kumimoji="1"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範囲内</a:t>
            </a:r>
            <a:endParaRPr kumimoji="1"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34" name="右矢印 33"/>
          <p:cNvSpPr/>
          <p:nvPr/>
        </p:nvSpPr>
        <p:spPr>
          <a:xfrm rot="5400000">
            <a:off x="2515449" y="8016664"/>
            <a:ext cx="360251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2976792" y="7941860"/>
            <a:ext cx="9044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</a:t>
            </a:r>
            <a:r>
              <a:rPr lang="ja-JP" altLang="en-US" sz="1200" dirty="0"/>
              <a:t>なし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985930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541176" y="6804248"/>
            <a:ext cx="4309322" cy="83099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医療の安全を確保するために医師・歯科医師との連絡が必要となった場合の連絡体制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平日日中：担当医師に直接連絡する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休日夜間：当直医師に直接連絡</a:t>
            </a:r>
            <a:r>
              <a:rPr lang="ja-JP" altLang="en-US" sz="1200" dirty="0" smtClean="0">
                <a:solidFill>
                  <a:prstClr val="black"/>
                </a:solidFill>
              </a:rPr>
              <a:t>する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41176" y="8080067"/>
            <a:ext cx="4327981" cy="83099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特定行為を行った後の医師・歯科医師に対する報告</a:t>
            </a:r>
            <a:r>
              <a:rPr lang="ja-JP" altLang="en-US" sz="1200" dirty="0">
                <a:solidFill>
                  <a:prstClr val="black"/>
                </a:solidFill>
              </a:rPr>
              <a:t>の</a:t>
            </a:r>
            <a:r>
              <a:rPr lang="ja-JP" altLang="en-US" sz="1200" dirty="0" smtClean="0">
                <a:solidFill>
                  <a:prstClr val="black"/>
                </a:solidFill>
              </a:rPr>
              <a:t>方法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１．手順書に指示を行った医師（担当医師）に、患者の状態と</a:t>
            </a:r>
            <a:r>
              <a:rPr lang="ja-JP" altLang="en-US" sz="1200" dirty="0" smtClean="0">
                <a:solidFill>
                  <a:prstClr val="black"/>
                </a:solidFill>
              </a:rPr>
              <a:t>行った内容</a:t>
            </a:r>
            <a:r>
              <a:rPr lang="ja-JP" altLang="en-US" sz="1200" dirty="0">
                <a:solidFill>
                  <a:prstClr val="black"/>
                </a:solidFill>
              </a:rPr>
              <a:t>、その後の状態を直接報告する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２．診療記録へ記載</a:t>
            </a:r>
            <a:r>
              <a:rPr lang="ja-JP" altLang="en-US" sz="1200" dirty="0" smtClean="0">
                <a:solidFill>
                  <a:prstClr val="black"/>
                </a:solidFill>
              </a:rPr>
              <a:t>する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41176" y="1115616"/>
            <a:ext cx="4320479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dirty="0" smtClean="0"/>
              <a:t>診療の補助の内容</a:t>
            </a:r>
            <a:r>
              <a:rPr lang="en-US" altLang="ja-JP" sz="1200" dirty="0" smtClean="0"/>
              <a:t>】</a:t>
            </a:r>
          </a:p>
          <a:p>
            <a:r>
              <a:rPr lang="ja-JP" altLang="en-US" sz="1200" dirty="0" smtClean="0"/>
              <a:t>人工</a:t>
            </a:r>
            <a:r>
              <a:rPr lang="ja-JP" altLang="en-US" sz="1200" dirty="0"/>
              <a:t>呼吸器からの離脱</a:t>
            </a:r>
            <a:r>
              <a:rPr lang="ja-JP" altLang="en-US" sz="1200" dirty="0" smtClean="0"/>
              <a:t>（２）自発</a:t>
            </a:r>
            <a:r>
              <a:rPr lang="ja-JP" altLang="en-US" sz="1200" dirty="0"/>
              <a:t>呼吸</a:t>
            </a:r>
            <a:r>
              <a:rPr lang="ja-JP" altLang="en-US" sz="1200" dirty="0" smtClean="0"/>
              <a:t>トライアル</a:t>
            </a:r>
            <a:endParaRPr lang="ja-JP" altLang="en-US" sz="1200" dirty="0"/>
          </a:p>
          <a:p>
            <a:endParaRPr lang="ja-JP" altLang="en-US" sz="1200" dirty="0"/>
          </a:p>
          <a:p>
            <a:r>
              <a:rPr lang="ja-JP" altLang="en-US" sz="1200" dirty="0"/>
              <a:t>吸入酸素濃度</a:t>
            </a:r>
            <a:r>
              <a:rPr lang="en-US" altLang="ja-JP" sz="1200" dirty="0"/>
              <a:t>50%</a:t>
            </a:r>
            <a:r>
              <a:rPr lang="ja-JP" altLang="en-US" sz="1200" dirty="0"/>
              <a:t>以下の設定で</a:t>
            </a:r>
            <a:r>
              <a:rPr lang="en-US" altLang="ja-JP" sz="1200" dirty="0"/>
              <a:t>T</a:t>
            </a:r>
            <a:r>
              <a:rPr lang="ja-JP" altLang="en-US" sz="1200" dirty="0"/>
              <a:t>ピースまたは</a:t>
            </a:r>
            <a:r>
              <a:rPr lang="en-US" altLang="ja-JP" sz="1200" dirty="0"/>
              <a:t>CPAP≦5cmH2O</a:t>
            </a:r>
            <a:r>
              <a:rPr lang="ja-JP" altLang="en-US" sz="1200" dirty="0"/>
              <a:t>（</a:t>
            </a:r>
            <a:r>
              <a:rPr lang="en-US" altLang="ja-JP" sz="1200" dirty="0"/>
              <a:t>PS≦5cmH2O</a:t>
            </a:r>
            <a:r>
              <a:rPr lang="ja-JP" altLang="en-US" sz="1200" dirty="0"/>
              <a:t>）</a:t>
            </a:r>
            <a:r>
              <a:rPr lang="en-US" altLang="ja-JP" sz="1200" dirty="0"/>
              <a:t>30</a:t>
            </a:r>
            <a:r>
              <a:rPr lang="ja-JP" altLang="en-US" sz="1200" dirty="0"/>
              <a:t>分間継続し、以下の基準で評価する（</a:t>
            </a:r>
            <a:r>
              <a:rPr lang="en-US" altLang="ja-JP" sz="1200" dirty="0"/>
              <a:t>120</a:t>
            </a:r>
            <a:r>
              <a:rPr lang="ja-JP" altLang="en-US" sz="1200" dirty="0"/>
              <a:t>分以上は継続しない）</a:t>
            </a:r>
            <a:r>
              <a:rPr lang="ja-JP" altLang="en-US" sz="1200" dirty="0" smtClean="0"/>
              <a:t>。</a:t>
            </a:r>
            <a:endParaRPr lang="ja-JP" altLang="en-US" sz="12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41176" y="2987824"/>
            <a:ext cx="4327984" cy="32316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</a:t>
            </a:r>
            <a:r>
              <a:rPr lang="ja-JP" altLang="en-US" sz="1200" dirty="0">
                <a:solidFill>
                  <a:prstClr val="black"/>
                </a:solidFill>
              </a:rPr>
              <a:t>行為を行うときに確認すべき</a:t>
            </a:r>
            <a:r>
              <a:rPr lang="ja-JP" altLang="en-US" sz="1200" dirty="0" smtClean="0">
                <a:solidFill>
                  <a:prstClr val="black"/>
                </a:solidFill>
              </a:rPr>
              <a:t>事項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  <a:endParaRPr lang="ja-JP" altLang="en-US" sz="1200" dirty="0" smtClean="0"/>
          </a:p>
          <a:p>
            <a:r>
              <a:rPr lang="ja-JP" altLang="en-US" sz="1200" dirty="0"/>
              <a:t>（自発呼吸トライアル成功の基準）</a:t>
            </a:r>
          </a:p>
          <a:p>
            <a:endParaRPr lang="ja-JP" altLang="en-US" sz="1200" dirty="0"/>
          </a:p>
          <a:p>
            <a:r>
              <a:rPr lang="ja-JP" altLang="en-US" sz="1200" dirty="0"/>
              <a:t>□呼吸数＜</a:t>
            </a:r>
            <a:r>
              <a:rPr lang="en-US" altLang="ja-JP" sz="1200" dirty="0"/>
              <a:t>30</a:t>
            </a:r>
            <a:r>
              <a:rPr lang="ja-JP" altLang="en-US" sz="1200" dirty="0"/>
              <a:t>回／分</a:t>
            </a:r>
          </a:p>
          <a:p>
            <a:r>
              <a:rPr lang="ja-JP" altLang="en-US" sz="1200" dirty="0"/>
              <a:t>□</a:t>
            </a:r>
            <a:r>
              <a:rPr lang="en-US" altLang="ja-JP" sz="1200" dirty="0"/>
              <a:t>SpO2≧94%</a:t>
            </a:r>
            <a:r>
              <a:rPr lang="ja-JP" altLang="en-US" sz="1200" dirty="0" err="1"/>
              <a:t>、</a:t>
            </a:r>
            <a:r>
              <a:rPr lang="en-US" altLang="ja-JP" sz="1200" dirty="0"/>
              <a:t>PaO2≧70mmHg</a:t>
            </a:r>
          </a:p>
          <a:p>
            <a:r>
              <a:rPr lang="en-US" altLang="ja-JP" sz="1200" dirty="0"/>
              <a:t>□</a:t>
            </a:r>
            <a:r>
              <a:rPr lang="ja-JP" altLang="en-US" sz="1200" dirty="0"/>
              <a:t>心拍数＜</a:t>
            </a:r>
            <a:r>
              <a:rPr lang="en-US" altLang="ja-JP" sz="1200" dirty="0"/>
              <a:t>140bpm</a:t>
            </a:r>
            <a:r>
              <a:rPr lang="ja-JP" altLang="en-US" sz="1200" dirty="0" err="1"/>
              <a:t>、</a:t>
            </a:r>
            <a:r>
              <a:rPr lang="ja-JP" altLang="en-US" sz="1200" dirty="0"/>
              <a:t>新たな不整脈や心筋虚血の徴候を認めない</a:t>
            </a:r>
          </a:p>
          <a:p>
            <a:r>
              <a:rPr lang="ja-JP" altLang="en-US" sz="1200" dirty="0"/>
              <a:t>□過度の血圧上昇を認めない</a:t>
            </a:r>
          </a:p>
          <a:p>
            <a:r>
              <a:rPr lang="ja-JP" altLang="en-US" sz="1200" dirty="0"/>
              <a:t>□以下の呼吸促迫の徴候を認めない（</a:t>
            </a:r>
            <a:r>
              <a:rPr lang="en-US" altLang="ja-JP" sz="1200" dirty="0"/>
              <a:t>SBT</a:t>
            </a:r>
            <a:r>
              <a:rPr lang="ja-JP" altLang="en-US" sz="1200" dirty="0"/>
              <a:t>前の状態と比較する）</a:t>
            </a:r>
          </a:p>
          <a:p>
            <a:r>
              <a:rPr lang="ja-JP" altLang="en-US" sz="1200" dirty="0"/>
              <a:t>１．高度な呼吸補助筋の使用</a:t>
            </a:r>
          </a:p>
          <a:p>
            <a:r>
              <a:rPr lang="ja-JP" altLang="en-US" sz="1200" dirty="0"/>
              <a:t>２．シーソー呼吸（奇異性呼吸）</a:t>
            </a:r>
          </a:p>
          <a:p>
            <a:r>
              <a:rPr lang="ja-JP" altLang="en-US" sz="1200" dirty="0"/>
              <a:t>３．冷汗</a:t>
            </a:r>
          </a:p>
          <a:p>
            <a:r>
              <a:rPr lang="ja-JP" altLang="en-US" sz="1200" smtClean="0"/>
              <a:t>４．重度</a:t>
            </a:r>
            <a:r>
              <a:rPr lang="ja-JP" altLang="en-US" sz="1200" dirty="0"/>
              <a:t>の呼吸困難感、不安感、不穏状態</a:t>
            </a:r>
          </a:p>
          <a:p>
            <a:endParaRPr lang="en-US" altLang="ja-JP" sz="1200" dirty="0" smtClean="0"/>
          </a:p>
          <a:p>
            <a:r>
              <a:rPr lang="ja-JP" altLang="en-US" sz="1200" dirty="0"/>
              <a:t>　　　　　　　　　　　↓</a:t>
            </a:r>
          </a:p>
          <a:p>
            <a:r>
              <a:rPr lang="en-US" altLang="ja-JP" sz="1200" dirty="0"/>
              <a:t>SBT</a:t>
            </a:r>
            <a:r>
              <a:rPr lang="ja-JP" altLang="en-US" sz="1200" dirty="0"/>
              <a:t>成功の場合、担当医師に患者の状態を報告し、抜管を検討する</a:t>
            </a:r>
            <a:r>
              <a:rPr lang="ja-JP" altLang="en-US" sz="1200" dirty="0" smtClean="0"/>
              <a:t>。</a:t>
            </a:r>
            <a:endParaRPr lang="ja-JP" altLang="en-US" sz="1200" dirty="0"/>
          </a:p>
        </p:txBody>
      </p:sp>
      <p:sp>
        <p:nvSpPr>
          <p:cNvPr id="27" name="右矢印 26"/>
          <p:cNvSpPr/>
          <p:nvPr/>
        </p:nvSpPr>
        <p:spPr>
          <a:xfrm>
            <a:off x="4653136" y="4139952"/>
            <a:ext cx="504056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28" name="正方形/長方形 27"/>
          <p:cNvSpPr/>
          <p:nvPr/>
        </p:nvSpPr>
        <p:spPr>
          <a:xfrm>
            <a:off x="5193196" y="3275856"/>
            <a:ext cx="1548172" cy="212365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SBT</a:t>
            </a:r>
            <a:r>
              <a:rPr lang="ja-JP" altLang="en-US" sz="1200" dirty="0">
                <a:solidFill>
                  <a:prstClr val="black"/>
                </a:solidFill>
              </a:rPr>
              <a:t>成功基準不適合の場合、</a:t>
            </a:r>
            <a:r>
              <a:rPr lang="en-US" altLang="ja-JP" sz="1200" dirty="0">
                <a:solidFill>
                  <a:prstClr val="black"/>
                </a:solidFill>
              </a:rPr>
              <a:t>SBT</a:t>
            </a:r>
            <a:r>
              <a:rPr lang="ja-JP" altLang="en-US" sz="1200" dirty="0">
                <a:solidFill>
                  <a:prstClr val="black"/>
                </a:solidFill>
              </a:rPr>
              <a:t>を中止して人工呼吸を再開、または</a:t>
            </a:r>
            <a:r>
              <a:rPr lang="en-US" altLang="ja-JP" sz="1200" dirty="0">
                <a:solidFill>
                  <a:prstClr val="black"/>
                </a:solidFill>
              </a:rPr>
              <a:t>SBT</a:t>
            </a:r>
            <a:r>
              <a:rPr lang="ja-JP" altLang="en-US" sz="1200" dirty="0">
                <a:solidFill>
                  <a:prstClr val="black"/>
                </a:solidFill>
              </a:rPr>
              <a:t>前の条件設定に戻す</a:t>
            </a:r>
            <a:r>
              <a:rPr lang="ja-JP" altLang="en-US" sz="1200" dirty="0" smtClean="0">
                <a:solidFill>
                  <a:prstClr val="black"/>
                </a:solidFill>
              </a:rPr>
              <a:t>。</a:t>
            </a:r>
            <a:endParaRPr lang="en-US" altLang="ja-JP" sz="1200" dirty="0" smtClean="0">
              <a:solidFill>
                <a:prstClr val="black"/>
              </a:solidFill>
            </a:endParaRPr>
          </a:p>
          <a:p>
            <a:pPr lvl="0"/>
            <a:endParaRPr lang="en-US" altLang="ja-JP" sz="1200" dirty="0">
              <a:solidFill>
                <a:prstClr val="black"/>
              </a:solidFill>
            </a:endParaRPr>
          </a:p>
          <a:p>
            <a:pPr lvl="0"/>
            <a:r>
              <a:rPr lang="ja-JP" altLang="en-US" sz="1200" dirty="0" smtClean="0">
                <a:solidFill>
                  <a:prstClr val="black"/>
                </a:solidFill>
              </a:rPr>
              <a:t>担当</a:t>
            </a:r>
            <a:r>
              <a:rPr lang="ja-JP" altLang="en-US" sz="1200" dirty="0">
                <a:solidFill>
                  <a:prstClr val="black"/>
                </a:solidFill>
              </a:rPr>
              <a:t>医師に直接連絡し、状態を報告する。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不適合の原因について検討し、対策を講じる</a:t>
            </a:r>
            <a:r>
              <a:rPr lang="ja-JP" altLang="en-US" sz="1200" dirty="0" smtClean="0">
                <a:solidFill>
                  <a:prstClr val="black"/>
                </a:solidFill>
              </a:rPr>
              <a:t>。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6" name="円/楕円 15"/>
          <p:cNvSpPr/>
          <p:nvPr/>
        </p:nvSpPr>
        <p:spPr>
          <a:xfrm>
            <a:off x="1445514" y="463377"/>
            <a:ext cx="975374" cy="4591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病状の</a:t>
            </a:r>
            <a:endParaRPr kumimoji="1"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範囲内</a:t>
            </a:r>
            <a:endParaRPr kumimoji="1"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924944" y="463377"/>
            <a:ext cx="9044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</a:t>
            </a:r>
            <a:r>
              <a:rPr lang="ja-JP" altLang="en-US" sz="1200" dirty="0"/>
              <a:t>なし</a:t>
            </a:r>
            <a:endParaRPr kumimoji="1" lang="ja-JP" altLang="en-US" sz="1200" dirty="0"/>
          </a:p>
        </p:txBody>
      </p:sp>
      <p:sp>
        <p:nvSpPr>
          <p:cNvPr id="21" name="右矢印 20"/>
          <p:cNvSpPr/>
          <p:nvPr/>
        </p:nvSpPr>
        <p:spPr>
          <a:xfrm rot="5400000">
            <a:off x="2583804" y="537452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25" name="右矢印 24"/>
          <p:cNvSpPr/>
          <p:nvPr/>
        </p:nvSpPr>
        <p:spPr>
          <a:xfrm rot="5400000">
            <a:off x="2583804" y="6339583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26" name="右矢印 25"/>
          <p:cNvSpPr/>
          <p:nvPr/>
        </p:nvSpPr>
        <p:spPr>
          <a:xfrm rot="5400000">
            <a:off x="2583804" y="2508301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29" name="右矢印 28"/>
          <p:cNvSpPr/>
          <p:nvPr/>
        </p:nvSpPr>
        <p:spPr>
          <a:xfrm rot="5400000">
            <a:off x="2583804" y="7692877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</p:spTree>
    <p:extLst>
      <p:ext uri="{BB962C8B-B14F-4D97-AF65-F5344CB8AC3E}">
        <p14:creationId xmlns:p14="http://schemas.microsoft.com/office/powerpoint/2010/main" val="3764407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596</Words>
  <PresentationFormat>画面に合わせる (4:3)</PresentationFormat>
  <Paragraphs>73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ＭＳ Ｐゴシック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