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1" r:id="rId3"/>
    <p:sldId id="263" r:id="rId4"/>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10" autoAdjust="0"/>
    <p:restoredTop sz="93950" autoAdjust="0"/>
  </p:normalViewPr>
  <p:slideViewPr>
    <p:cSldViewPr>
      <p:cViewPr varScale="1">
        <p:scale>
          <a:sx n="62" d="100"/>
          <a:sy n="62" d="100"/>
        </p:scale>
        <p:origin x="2310" y="90"/>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274929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99573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3289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98040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512470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672687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32B438F-AE7A-48F8-97BE-593802B1DB83}" type="datetimeFigureOut">
              <a:rPr kumimoji="1" lang="ja-JP" altLang="en-US" smtClean="0"/>
              <a:t>2016/2/8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7675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32B438F-AE7A-48F8-97BE-593802B1DB83}" type="datetimeFigureOut">
              <a:rPr kumimoji="1" lang="ja-JP" altLang="en-US" smtClean="0"/>
              <a:t>2016/2/8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89736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32B438F-AE7A-48F8-97BE-593802B1DB83}" type="datetimeFigureOut">
              <a:rPr kumimoji="1" lang="ja-JP" altLang="en-US" smtClean="0"/>
              <a:t>2016/2/8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858126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05209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32840082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32B438F-AE7A-48F8-97BE-593802B1DB83}" type="datetimeFigureOut">
              <a:rPr kumimoji="1" lang="ja-JP" altLang="en-US" smtClean="0"/>
              <a:t>2016/2/8</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858591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548680" y="437927"/>
            <a:ext cx="4320480" cy="461665"/>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当該手順書に係る特定行為の対象となる患者</a:t>
            </a:r>
            <a:r>
              <a:rPr lang="en-US" altLang="ja-JP" sz="1200" dirty="0" smtClean="0">
                <a:solidFill>
                  <a:prstClr val="black"/>
                </a:solidFill>
              </a:rPr>
              <a:t>】</a:t>
            </a:r>
          </a:p>
          <a:p>
            <a:pPr lvl="0"/>
            <a:r>
              <a:rPr lang="ja-JP" altLang="en-US" sz="1200" dirty="0">
                <a:solidFill>
                  <a:prstClr val="black"/>
                </a:solidFill>
              </a:rPr>
              <a:t>人工呼吸管理中に鎮痛・鎮静剤投与を実施して</a:t>
            </a:r>
            <a:r>
              <a:rPr lang="ja-JP" altLang="en-US" sz="1200" dirty="0" smtClean="0">
                <a:solidFill>
                  <a:prstClr val="black"/>
                </a:solidFill>
              </a:rPr>
              <a:t>いる</a:t>
            </a:r>
            <a:endParaRPr lang="en-US" altLang="ja-JP" sz="1200" dirty="0" smtClean="0"/>
          </a:p>
        </p:txBody>
      </p:sp>
      <p:sp>
        <p:nvSpPr>
          <p:cNvPr id="7" name="正方形/長方形 6"/>
          <p:cNvSpPr/>
          <p:nvPr/>
        </p:nvSpPr>
        <p:spPr>
          <a:xfrm>
            <a:off x="548680" y="6113328"/>
            <a:ext cx="4309322"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医療の安全を確保するために医師・歯科医師との連絡が必要となった場合の連絡体制</a:t>
            </a:r>
            <a:r>
              <a:rPr lang="en-US" altLang="ja-JP" sz="1200" dirty="0" smtClean="0">
                <a:solidFill>
                  <a:prstClr val="black"/>
                </a:solidFill>
              </a:rPr>
              <a:t>】</a:t>
            </a:r>
            <a:endParaRPr lang="en-US" altLang="ja-JP" sz="1200" dirty="0">
              <a:solidFill>
                <a:prstClr val="black"/>
              </a:solidFill>
            </a:endParaRPr>
          </a:p>
          <a:p>
            <a:pPr lvl="0"/>
            <a:r>
              <a:rPr lang="ja-JP" altLang="en-US" sz="1200" dirty="0" smtClean="0">
                <a:solidFill>
                  <a:prstClr val="black"/>
                </a:solidFill>
              </a:rPr>
              <a:t>担当</a:t>
            </a:r>
            <a:r>
              <a:rPr lang="ja-JP" altLang="en-US" sz="1200" dirty="0">
                <a:solidFill>
                  <a:prstClr val="black"/>
                </a:solidFill>
              </a:rPr>
              <a:t>医師</a:t>
            </a:r>
          </a:p>
        </p:txBody>
      </p:sp>
      <p:sp>
        <p:nvSpPr>
          <p:cNvPr id="8" name="正方形/長方形 7"/>
          <p:cNvSpPr/>
          <p:nvPr/>
        </p:nvSpPr>
        <p:spPr>
          <a:xfrm>
            <a:off x="548680" y="7077541"/>
            <a:ext cx="4327981"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特定行為を行った後の医師・歯科医師に対する報告</a:t>
            </a:r>
            <a:r>
              <a:rPr lang="ja-JP" altLang="en-US" sz="1200" dirty="0">
                <a:solidFill>
                  <a:prstClr val="black"/>
                </a:solidFill>
              </a:rPr>
              <a:t>の</a:t>
            </a:r>
            <a:r>
              <a:rPr lang="ja-JP" altLang="en-US" sz="1200" dirty="0" smtClean="0">
                <a:solidFill>
                  <a:prstClr val="black"/>
                </a:solidFill>
              </a:rPr>
              <a:t>方法</a:t>
            </a:r>
            <a:r>
              <a:rPr lang="en-US" altLang="ja-JP" sz="1200" dirty="0" smtClean="0">
                <a:solidFill>
                  <a:prstClr val="black"/>
                </a:solidFill>
              </a:rPr>
              <a:t>】</a:t>
            </a:r>
          </a:p>
          <a:p>
            <a:pPr lvl="0"/>
            <a:r>
              <a:rPr lang="ja-JP" altLang="en-US" sz="1200" dirty="0">
                <a:solidFill>
                  <a:prstClr val="black"/>
                </a:solidFill>
              </a:rPr>
              <a:t>１．担当医師の携帯電話に直接連絡</a:t>
            </a:r>
          </a:p>
          <a:p>
            <a:pPr lvl="0"/>
            <a:r>
              <a:rPr lang="ja-JP" altLang="en-US" sz="1200" dirty="0">
                <a:solidFill>
                  <a:prstClr val="black"/>
                </a:solidFill>
              </a:rPr>
              <a:t>２．診療記録への</a:t>
            </a:r>
            <a:r>
              <a:rPr lang="ja-JP" altLang="en-US" sz="1200" dirty="0" smtClean="0">
                <a:solidFill>
                  <a:prstClr val="black"/>
                </a:solidFill>
              </a:rPr>
              <a:t>記載</a:t>
            </a:r>
            <a:endParaRPr lang="ja-JP" altLang="en-US" sz="1200" dirty="0">
              <a:solidFill>
                <a:prstClr val="black"/>
              </a:solidFill>
            </a:endParaRPr>
          </a:p>
        </p:txBody>
      </p:sp>
      <p:sp>
        <p:nvSpPr>
          <p:cNvPr id="15" name="テキスト ボックス 14"/>
          <p:cNvSpPr txBox="1"/>
          <p:nvPr/>
        </p:nvSpPr>
        <p:spPr>
          <a:xfrm>
            <a:off x="548680" y="1182068"/>
            <a:ext cx="4320479" cy="1569660"/>
          </a:xfrm>
          <a:prstGeom prst="rect">
            <a:avLst/>
          </a:prstGeom>
          <a:noFill/>
          <a:ln>
            <a:solidFill>
              <a:schemeClr val="tx1"/>
            </a:solidFill>
          </a:ln>
        </p:spPr>
        <p:txBody>
          <a:bodyPr wrap="square" rtlCol="0">
            <a:spAutoFit/>
          </a:bodyPr>
          <a:lstStyle/>
          <a:p>
            <a:r>
              <a:rPr lang="en-US" altLang="ja-JP" sz="1200" dirty="0" smtClean="0"/>
              <a:t>【</a:t>
            </a:r>
            <a:r>
              <a:rPr lang="ja-JP" altLang="en-US" sz="1200" dirty="0" smtClean="0"/>
              <a:t>看護師に診療の補助を行わせる患者の病状の範囲</a:t>
            </a:r>
            <a:r>
              <a:rPr lang="en-US" altLang="ja-JP" sz="1200" dirty="0" smtClean="0"/>
              <a:t>】</a:t>
            </a:r>
          </a:p>
          <a:p>
            <a:r>
              <a:rPr lang="ja-JP" altLang="en-US" sz="1200" dirty="0"/>
              <a:t>□患者が快適でない、あるいは鎮痛･鎮静が目標に達していない</a:t>
            </a:r>
          </a:p>
          <a:p>
            <a:r>
              <a:rPr lang="ja-JP" altLang="en-US" sz="1200" dirty="0"/>
              <a:t>□鎮痛･鎮静が不適切なため呼吸状態や人工呼吸器との同調性が損なわれて</a:t>
            </a:r>
            <a:r>
              <a:rPr lang="ja-JP" altLang="en-US" sz="1200" dirty="0" smtClean="0"/>
              <a:t>いる（頻</a:t>
            </a:r>
            <a:r>
              <a:rPr lang="ja-JP" altLang="en-US" sz="1200" dirty="0"/>
              <a:t>呼吸、努力性呼吸、</a:t>
            </a:r>
            <a:r>
              <a:rPr lang="ja-JP" altLang="en-US" sz="1200" dirty="0" smtClean="0"/>
              <a:t>ファイティング）</a:t>
            </a:r>
            <a:endParaRPr lang="en-US" altLang="ja-JP" sz="1200" dirty="0"/>
          </a:p>
          <a:p>
            <a:r>
              <a:rPr lang="en-US" altLang="ja-JP" sz="1200" dirty="0"/>
              <a:t>□</a:t>
            </a:r>
            <a:r>
              <a:rPr lang="ja-JP" altLang="en-US" sz="1200" dirty="0"/>
              <a:t>せん妄が適切に管理されていない</a:t>
            </a:r>
          </a:p>
          <a:p>
            <a:r>
              <a:rPr lang="ja-JP" altLang="en-US" sz="1200" dirty="0"/>
              <a:t>□鎮痛・鎮静レベルに関係する除去可能な原因が他にない</a:t>
            </a:r>
          </a:p>
          <a:p>
            <a:r>
              <a:rPr lang="ja-JP" altLang="en-US" sz="1200" dirty="0"/>
              <a:t>□循環動態が安定している</a:t>
            </a:r>
          </a:p>
          <a:p>
            <a:r>
              <a:rPr lang="ja-JP" altLang="en-US" sz="1200" dirty="0"/>
              <a:t>□呼吸状態が著しく不安定で</a:t>
            </a:r>
            <a:r>
              <a:rPr lang="ja-JP" altLang="en-US" sz="1200" dirty="0" smtClean="0"/>
              <a:t>ない</a:t>
            </a:r>
            <a:endParaRPr lang="ja-JP" altLang="en-US" sz="1200" dirty="0"/>
          </a:p>
        </p:txBody>
      </p:sp>
      <p:sp>
        <p:nvSpPr>
          <p:cNvPr id="16" name="テキスト ボックス 15"/>
          <p:cNvSpPr txBox="1"/>
          <p:nvPr/>
        </p:nvSpPr>
        <p:spPr>
          <a:xfrm>
            <a:off x="585112" y="67434"/>
            <a:ext cx="5687776" cy="307777"/>
          </a:xfrm>
          <a:prstGeom prst="rect">
            <a:avLst/>
          </a:prstGeom>
          <a:noFill/>
        </p:spPr>
        <p:txBody>
          <a:bodyPr wrap="none" rtlCol="0">
            <a:spAutoFit/>
          </a:bodyPr>
          <a:lstStyle/>
          <a:p>
            <a:pPr algn="ctr"/>
            <a:r>
              <a:rPr lang="ja-JP" altLang="en-US" sz="1400" dirty="0" smtClean="0"/>
              <a:t>手順書</a:t>
            </a:r>
            <a:r>
              <a:rPr lang="ja-JP" altLang="en-US" sz="1400" dirty="0"/>
              <a:t>：人工呼吸管理がなされている者に対する鎮静剤の投与量</a:t>
            </a:r>
            <a:r>
              <a:rPr lang="ja-JP" altLang="en-US" sz="1400" dirty="0" smtClean="0"/>
              <a:t>の調整</a:t>
            </a:r>
            <a:endParaRPr kumimoji="1" lang="ja-JP" altLang="en-US" sz="1400" dirty="0"/>
          </a:p>
        </p:txBody>
      </p:sp>
      <p:sp>
        <p:nvSpPr>
          <p:cNvPr id="22" name="テキスト ボックス 21"/>
          <p:cNvSpPr txBox="1"/>
          <p:nvPr/>
        </p:nvSpPr>
        <p:spPr>
          <a:xfrm>
            <a:off x="548680" y="3300502"/>
            <a:ext cx="4320479" cy="646331"/>
          </a:xfrm>
          <a:prstGeom prst="rect">
            <a:avLst/>
          </a:prstGeom>
          <a:noFill/>
          <a:ln>
            <a:solidFill>
              <a:schemeClr val="tx1"/>
            </a:solidFill>
          </a:ln>
        </p:spPr>
        <p:txBody>
          <a:bodyPr wrap="square" rtlCol="0">
            <a:spAutoFit/>
          </a:bodyPr>
          <a:lstStyle/>
          <a:p>
            <a:r>
              <a:rPr lang="en-US" altLang="ja-JP" sz="1200" dirty="0" smtClean="0"/>
              <a:t>【</a:t>
            </a:r>
            <a:r>
              <a:rPr lang="ja-JP" altLang="en-US" sz="1200" dirty="0" smtClean="0"/>
              <a:t>診療の補助の内容</a:t>
            </a:r>
            <a:r>
              <a:rPr lang="en-US" altLang="ja-JP" sz="1200" dirty="0" smtClean="0"/>
              <a:t>】</a:t>
            </a:r>
          </a:p>
          <a:p>
            <a:r>
              <a:rPr lang="ja-JP" altLang="en-US" sz="1200" dirty="0"/>
              <a:t>人工呼吸管理がなされている者に対する鎮静剤の投与量</a:t>
            </a:r>
            <a:r>
              <a:rPr lang="ja-JP" altLang="en-US" sz="1200" dirty="0" smtClean="0"/>
              <a:t>の調整（後述、補足参照）</a:t>
            </a:r>
            <a:endParaRPr lang="ja-JP" altLang="en-US" sz="1200" dirty="0"/>
          </a:p>
        </p:txBody>
      </p:sp>
      <p:sp>
        <p:nvSpPr>
          <p:cNvPr id="18" name="右矢印 17"/>
          <p:cNvSpPr/>
          <p:nvPr/>
        </p:nvSpPr>
        <p:spPr>
          <a:xfrm rot="5400000">
            <a:off x="2587996" y="3937772"/>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20" name="テキスト ボックス 19"/>
          <p:cNvSpPr txBox="1"/>
          <p:nvPr/>
        </p:nvSpPr>
        <p:spPr>
          <a:xfrm>
            <a:off x="548680" y="4240312"/>
            <a:ext cx="4327984" cy="1569660"/>
          </a:xfrm>
          <a:prstGeom prst="rect">
            <a:avLst/>
          </a:prstGeom>
          <a:noFill/>
          <a:ln>
            <a:solidFill>
              <a:schemeClr val="tx1"/>
            </a:solidFill>
          </a:ln>
        </p:spPr>
        <p:txBody>
          <a:bodyPr wrap="square" rtlCol="0">
            <a:spAutoFit/>
          </a:bodyPr>
          <a:lstStyle/>
          <a:p>
            <a:pPr lvl="0"/>
            <a:r>
              <a:rPr lang="en-US" altLang="ja-JP" sz="1200" dirty="0" smtClean="0">
                <a:solidFill>
                  <a:prstClr val="black"/>
                </a:solidFill>
              </a:rPr>
              <a:t>【</a:t>
            </a:r>
            <a:r>
              <a:rPr lang="ja-JP" altLang="en-US" sz="1200" dirty="0" smtClean="0">
                <a:solidFill>
                  <a:prstClr val="black"/>
                </a:solidFill>
              </a:rPr>
              <a:t>特定</a:t>
            </a:r>
            <a:r>
              <a:rPr lang="ja-JP" altLang="en-US" sz="1200" dirty="0">
                <a:solidFill>
                  <a:prstClr val="black"/>
                </a:solidFill>
              </a:rPr>
              <a:t>行為を行うときに確認すべき</a:t>
            </a:r>
            <a:r>
              <a:rPr lang="ja-JP" altLang="en-US" sz="1200" dirty="0" smtClean="0">
                <a:solidFill>
                  <a:prstClr val="black"/>
                </a:solidFill>
              </a:rPr>
              <a:t>事項</a:t>
            </a:r>
            <a:r>
              <a:rPr lang="en-US" altLang="ja-JP" sz="1200" dirty="0" smtClean="0">
                <a:solidFill>
                  <a:prstClr val="black"/>
                </a:solidFill>
              </a:rPr>
              <a:t>】</a:t>
            </a:r>
          </a:p>
          <a:p>
            <a:pPr lvl="0"/>
            <a:r>
              <a:rPr lang="ja-JP" altLang="en-US" sz="1200" dirty="0">
                <a:solidFill>
                  <a:prstClr val="black"/>
                </a:solidFill>
              </a:rPr>
              <a:t>□呼吸状態：呼吸回数、</a:t>
            </a:r>
            <a:r>
              <a:rPr lang="en-US" altLang="ja-JP" sz="1200" dirty="0">
                <a:solidFill>
                  <a:prstClr val="black"/>
                </a:solidFill>
              </a:rPr>
              <a:t>1</a:t>
            </a:r>
            <a:r>
              <a:rPr lang="ja-JP" altLang="en-US" sz="1200" dirty="0">
                <a:solidFill>
                  <a:prstClr val="black"/>
                </a:solidFill>
              </a:rPr>
              <a:t>回換気量、呼吸器との同調性</a:t>
            </a:r>
          </a:p>
          <a:p>
            <a:pPr lvl="0"/>
            <a:r>
              <a:rPr lang="ja-JP" altLang="en-US" sz="1200" dirty="0">
                <a:solidFill>
                  <a:prstClr val="black"/>
                </a:solidFill>
              </a:rPr>
              <a:t>□循環動態：脈拍、血圧、不整脈</a:t>
            </a:r>
          </a:p>
          <a:p>
            <a:pPr lvl="0"/>
            <a:r>
              <a:rPr lang="ja-JP" altLang="en-US" sz="1200" dirty="0">
                <a:solidFill>
                  <a:prstClr val="black"/>
                </a:solidFill>
              </a:rPr>
              <a:t>□意識レベル</a:t>
            </a:r>
          </a:p>
          <a:p>
            <a:pPr lvl="0"/>
            <a:r>
              <a:rPr lang="ja-JP" altLang="en-US" sz="1200" dirty="0">
                <a:solidFill>
                  <a:prstClr val="black"/>
                </a:solidFill>
              </a:rPr>
              <a:t>□鎮静のスケールを用いた不安と不穏の評価</a:t>
            </a:r>
          </a:p>
          <a:p>
            <a:pPr lvl="0"/>
            <a:r>
              <a:rPr lang="ja-JP" altLang="en-US" sz="1200" dirty="0">
                <a:solidFill>
                  <a:prstClr val="black"/>
                </a:solidFill>
              </a:rPr>
              <a:t>□疼痛のスケールを用いた疼痛の評価</a:t>
            </a:r>
          </a:p>
          <a:p>
            <a:pPr lvl="0"/>
            <a:r>
              <a:rPr lang="ja-JP" altLang="en-US" sz="1200" dirty="0">
                <a:solidFill>
                  <a:prstClr val="black"/>
                </a:solidFill>
              </a:rPr>
              <a:t>□せん妄のスケールを用いたせん妄の評価</a:t>
            </a:r>
          </a:p>
          <a:p>
            <a:pPr lvl="0"/>
            <a:r>
              <a:rPr lang="ja-JP" altLang="en-US" sz="1200" dirty="0">
                <a:solidFill>
                  <a:prstClr val="black"/>
                </a:solidFill>
              </a:rPr>
              <a:t>□眼位、瞳孔</a:t>
            </a:r>
            <a:r>
              <a:rPr lang="ja-JP" altLang="en-US" sz="1200" dirty="0" smtClean="0">
                <a:solidFill>
                  <a:prstClr val="black"/>
                </a:solidFill>
              </a:rPr>
              <a:t>所見</a:t>
            </a:r>
            <a:endParaRPr lang="ja-JP" altLang="en-US" sz="1200" dirty="0">
              <a:solidFill>
                <a:prstClr val="black"/>
              </a:solidFill>
            </a:endParaRPr>
          </a:p>
        </p:txBody>
      </p:sp>
      <p:sp>
        <p:nvSpPr>
          <p:cNvPr id="23" name="右矢印 22"/>
          <p:cNvSpPr/>
          <p:nvPr/>
        </p:nvSpPr>
        <p:spPr>
          <a:xfrm rot="5400000">
            <a:off x="2587996" y="5805930"/>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24" name="右矢印 23"/>
          <p:cNvSpPr/>
          <p:nvPr/>
        </p:nvSpPr>
        <p:spPr>
          <a:xfrm rot="5400000">
            <a:off x="2587996" y="6756892"/>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27" name="右矢印 26"/>
          <p:cNvSpPr/>
          <p:nvPr/>
        </p:nvSpPr>
        <p:spPr>
          <a:xfrm>
            <a:off x="4653136" y="5162580"/>
            <a:ext cx="504056"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28" name="正方形/長方形 27"/>
          <p:cNvSpPr/>
          <p:nvPr/>
        </p:nvSpPr>
        <p:spPr>
          <a:xfrm>
            <a:off x="5193196" y="3672478"/>
            <a:ext cx="1116125" cy="3231654"/>
          </a:xfrm>
          <a:prstGeom prst="rect">
            <a:avLst/>
          </a:prstGeom>
          <a:ln>
            <a:solidFill>
              <a:schemeClr val="tx1"/>
            </a:solidFill>
          </a:ln>
        </p:spPr>
        <p:txBody>
          <a:bodyPr wrap="square">
            <a:spAutoFit/>
          </a:bodyPr>
          <a:lstStyle/>
          <a:p>
            <a:pPr lvl="0"/>
            <a:r>
              <a:rPr lang="ja-JP" altLang="en-US" sz="1200" dirty="0">
                <a:solidFill>
                  <a:prstClr val="black"/>
                </a:solidFill>
              </a:rPr>
              <a:t>□投与量の調整により効果が</a:t>
            </a:r>
            <a:r>
              <a:rPr lang="ja-JP" altLang="en-US" sz="1200" dirty="0" smtClean="0">
                <a:solidFill>
                  <a:prstClr val="black"/>
                </a:solidFill>
              </a:rPr>
              <a:t>不十分</a:t>
            </a:r>
            <a:endParaRPr lang="en-US" altLang="ja-JP" sz="1200" dirty="0" smtClean="0">
              <a:solidFill>
                <a:prstClr val="black"/>
              </a:solidFill>
            </a:endParaRPr>
          </a:p>
          <a:p>
            <a:pPr lvl="0"/>
            <a:r>
              <a:rPr lang="ja-JP" altLang="en-US" sz="1200" dirty="0" smtClean="0">
                <a:solidFill>
                  <a:prstClr val="black"/>
                </a:solidFill>
              </a:rPr>
              <a:t>□</a:t>
            </a:r>
            <a:r>
              <a:rPr lang="ja-JP" altLang="en-US" sz="1200" dirty="0">
                <a:solidFill>
                  <a:prstClr val="black"/>
                </a:solidFill>
              </a:rPr>
              <a:t>薬剤やその投与方法の変更が必要と判断される場合</a:t>
            </a:r>
          </a:p>
          <a:p>
            <a:pPr lvl="0"/>
            <a:r>
              <a:rPr lang="ja-JP" altLang="en-US" sz="1200" dirty="0">
                <a:solidFill>
                  <a:prstClr val="black"/>
                </a:solidFill>
              </a:rPr>
              <a:t>□鎮痛･鎮静剤の調節では状態の改善が得られないと判断される</a:t>
            </a:r>
            <a:r>
              <a:rPr lang="ja-JP" altLang="en-US" sz="1200" dirty="0" smtClean="0">
                <a:solidFill>
                  <a:prstClr val="black"/>
                </a:solidFill>
              </a:rPr>
              <a:t>場合</a:t>
            </a:r>
            <a:endParaRPr lang="en-US" altLang="ja-JP" sz="1200" dirty="0" smtClean="0">
              <a:solidFill>
                <a:prstClr val="black"/>
              </a:solidFill>
            </a:endParaRPr>
          </a:p>
          <a:p>
            <a:pPr lvl="0"/>
            <a:endParaRPr lang="en-US" altLang="ja-JP" sz="1200" dirty="0" smtClean="0">
              <a:solidFill>
                <a:prstClr val="black"/>
              </a:solidFill>
            </a:endParaRPr>
          </a:p>
          <a:p>
            <a:pPr lvl="0"/>
            <a:r>
              <a:rPr lang="ja-JP" altLang="en-US" sz="1200" dirty="0">
                <a:solidFill>
                  <a:prstClr val="black"/>
                </a:solidFill>
              </a:rPr>
              <a:t>→担当医師の携帯電話に直接連絡</a:t>
            </a:r>
          </a:p>
        </p:txBody>
      </p:sp>
      <p:sp>
        <p:nvSpPr>
          <p:cNvPr id="26" name="テキスト ボックス 25"/>
          <p:cNvSpPr txBox="1"/>
          <p:nvPr/>
        </p:nvSpPr>
        <p:spPr>
          <a:xfrm>
            <a:off x="323211" y="7764159"/>
            <a:ext cx="6130125" cy="1200329"/>
          </a:xfrm>
          <a:prstGeom prst="rect">
            <a:avLst/>
          </a:prstGeom>
          <a:noFill/>
          <a:ln>
            <a:noFill/>
          </a:ln>
        </p:spPr>
        <p:txBody>
          <a:bodyPr wrap="square" rtlCol="0">
            <a:spAutoFit/>
          </a:bodyPr>
          <a:lstStyle/>
          <a:p>
            <a:r>
              <a:rPr lang="en-US" altLang="ja-JP" sz="1200" dirty="0" smtClean="0"/>
              <a:t>【</a:t>
            </a:r>
            <a:r>
              <a:rPr lang="ja-JP" altLang="en-US" sz="1200" dirty="0" smtClean="0"/>
              <a:t>診療の補助の内容</a:t>
            </a:r>
            <a:r>
              <a:rPr lang="en-US" altLang="ja-JP" sz="1200" dirty="0" smtClean="0"/>
              <a:t>】</a:t>
            </a:r>
            <a:r>
              <a:rPr lang="ja-JP" altLang="en-US" sz="1200" dirty="0" smtClean="0"/>
              <a:t>（補足）</a:t>
            </a:r>
            <a:endParaRPr lang="en-US" altLang="ja-JP" sz="1200" dirty="0" smtClean="0"/>
          </a:p>
          <a:p>
            <a:r>
              <a:rPr lang="ja-JP" altLang="en-US" sz="1200" dirty="0"/>
              <a:t>□鎮痛スケールが適切な</a:t>
            </a:r>
            <a:r>
              <a:rPr lang="ja-JP" altLang="en-US" sz="1200" dirty="0" smtClean="0"/>
              <a:t>範囲（５点未満）に</a:t>
            </a:r>
            <a:r>
              <a:rPr lang="ja-JP" altLang="en-US" sz="1200" dirty="0"/>
              <a:t>なるよう鎮痛剤を調節</a:t>
            </a:r>
          </a:p>
          <a:p>
            <a:r>
              <a:rPr lang="ja-JP" altLang="en-US" sz="1200" dirty="0"/>
              <a:t>□鎮静スケールが適切な</a:t>
            </a:r>
            <a:r>
              <a:rPr lang="ja-JP" altLang="en-US" sz="1200" dirty="0" smtClean="0"/>
              <a:t>範囲（</a:t>
            </a:r>
            <a:r>
              <a:rPr lang="en-US" altLang="ja-JP" sz="1200" dirty="0" smtClean="0"/>
              <a:t>―</a:t>
            </a:r>
            <a:r>
              <a:rPr lang="ja-JP" altLang="en-US" sz="1200" dirty="0" smtClean="0"/>
              <a:t>３～０点）に</a:t>
            </a:r>
            <a:r>
              <a:rPr lang="ja-JP" altLang="en-US" sz="1200" dirty="0"/>
              <a:t>なるよう鎮静剤を調節</a:t>
            </a:r>
          </a:p>
          <a:p>
            <a:r>
              <a:rPr lang="ja-JP" altLang="en-US" sz="1200" dirty="0"/>
              <a:t>□せん妄スケールが適切な</a:t>
            </a:r>
            <a:r>
              <a:rPr lang="ja-JP" altLang="en-US" sz="1200" dirty="0" smtClean="0"/>
              <a:t>範囲（４点</a:t>
            </a:r>
            <a:r>
              <a:rPr lang="ja-JP" altLang="en-US" sz="1200" dirty="0"/>
              <a:t>未満）</a:t>
            </a:r>
            <a:r>
              <a:rPr lang="ja-JP" altLang="en-US" sz="1200" dirty="0" smtClean="0"/>
              <a:t>に</a:t>
            </a:r>
            <a:r>
              <a:rPr lang="ja-JP" altLang="en-US" sz="1200" dirty="0"/>
              <a:t>なるように鎮静剤を調節</a:t>
            </a:r>
          </a:p>
          <a:p>
            <a:r>
              <a:rPr lang="ja-JP" altLang="en-US" sz="1200" dirty="0" smtClean="0"/>
              <a:t>使用</a:t>
            </a:r>
            <a:r>
              <a:rPr lang="ja-JP" altLang="en-US" sz="1200" dirty="0"/>
              <a:t>する各評価スケールおよび鎮痛･鎮静剤の具体的方法についてマニュアルを作成し参照</a:t>
            </a:r>
            <a:r>
              <a:rPr lang="ja-JP" altLang="en-US" sz="1200" dirty="0" smtClean="0"/>
              <a:t>する</a:t>
            </a:r>
            <a:r>
              <a:rPr lang="en-US" altLang="ja-JP" sz="1200" dirty="0" smtClean="0"/>
              <a:t> </a:t>
            </a:r>
            <a:r>
              <a:rPr lang="ja-JP" altLang="en-US" sz="1200" dirty="0" smtClean="0"/>
              <a:t>（後述、補足参照）</a:t>
            </a:r>
            <a:endParaRPr lang="ja-JP" altLang="en-US" sz="1200" dirty="0"/>
          </a:p>
        </p:txBody>
      </p:sp>
      <p:sp>
        <p:nvSpPr>
          <p:cNvPr id="32" name="右矢印 31"/>
          <p:cNvSpPr/>
          <p:nvPr/>
        </p:nvSpPr>
        <p:spPr>
          <a:xfrm rot="5400000">
            <a:off x="2587996" y="874062"/>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600">
              <a:solidFill>
                <a:srgbClr val="FF0000"/>
              </a:solidFill>
            </a:endParaRPr>
          </a:p>
        </p:txBody>
      </p:sp>
      <p:sp>
        <p:nvSpPr>
          <p:cNvPr id="34" name="円/楕円 33"/>
          <p:cNvSpPr/>
          <p:nvPr/>
        </p:nvSpPr>
        <p:spPr>
          <a:xfrm>
            <a:off x="4916027" y="1043608"/>
            <a:ext cx="970882" cy="471806"/>
          </a:xfrm>
          <a:prstGeom prst="ellipse">
            <a:avLst/>
          </a:prstGeom>
          <a:solidFill>
            <a:schemeClr val="accent2">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r>
              <a:rPr lang="ja-JP" altLang="en-US" sz="1200" dirty="0"/>
              <a:t>病状</a:t>
            </a:r>
            <a:r>
              <a:rPr lang="ja-JP" altLang="en-US" sz="1200" dirty="0" smtClean="0"/>
              <a:t>の</a:t>
            </a:r>
            <a:endParaRPr lang="en-US" altLang="ja-JP" sz="1200" dirty="0"/>
          </a:p>
          <a:p>
            <a:pPr algn="ctr"/>
            <a:r>
              <a:rPr lang="ja-JP" altLang="en-US" sz="1200" dirty="0" smtClean="0"/>
              <a:t>範囲外</a:t>
            </a:r>
            <a:endParaRPr lang="ja-JP" altLang="en-US" sz="1200" dirty="0"/>
          </a:p>
        </p:txBody>
      </p:sp>
      <p:sp>
        <p:nvSpPr>
          <p:cNvPr id="35" name="テキスト ボックス 20"/>
          <p:cNvSpPr txBox="1"/>
          <p:nvPr/>
        </p:nvSpPr>
        <p:spPr>
          <a:xfrm>
            <a:off x="5526869" y="1524434"/>
            <a:ext cx="906017" cy="461665"/>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200" dirty="0" smtClean="0"/>
              <a:t>不安定</a:t>
            </a:r>
            <a:endParaRPr lang="en-US" altLang="ja-JP" sz="1200" dirty="0" smtClean="0"/>
          </a:p>
          <a:p>
            <a:r>
              <a:rPr kumimoji="1" lang="ja-JP" altLang="en-US" sz="1200" dirty="0" smtClean="0"/>
              <a:t>緊急性あり</a:t>
            </a:r>
            <a:endParaRPr kumimoji="1" lang="ja-JP" altLang="en-US" sz="1200" dirty="0"/>
          </a:p>
        </p:txBody>
      </p:sp>
      <p:sp>
        <p:nvSpPr>
          <p:cNvPr id="36" name="円/楕円 35"/>
          <p:cNvSpPr/>
          <p:nvPr/>
        </p:nvSpPr>
        <p:spPr>
          <a:xfrm>
            <a:off x="1473047" y="2794145"/>
            <a:ext cx="975374" cy="459125"/>
          </a:xfrm>
          <a:prstGeom prst="ellipse">
            <a:avLst/>
          </a:prstGeom>
          <a:solidFill>
            <a:schemeClr val="accent1">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r>
              <a:rPr kumimoji="1" lang="ja-JP" altLang="en-US" sz="1200" dirty="0" smtClean="0">
                <a:solidFill>
                  <a:schemeClr val="tx1"/>
                </a:solidFill>
              </a:rPr>
              <a:t>病状の</a:t>
            </a:r>
            <a:endParaRPr kumimoji="1" lang="en-US" altLang="ja-JP" sz="1200" dirty="0" smtClean="0">
              <a:solidFill>
                <a:schemeClr val="tx1"/>
              </a:solidFill>
            </a:endParaRPr>
          </a:p>
          <a:p>
            <a:pPr algn="ctr"/>
            <a:r>
              <a:rPr kumimoji="1" lang="ja-JP" altLang="en-US" sz="1200" dirty="0" smtClean="0">
                <a:solidFill>
                  <a:schemeClr val="tx1"/>
                </a:solidFill>
              </a:rPr>
              <a:t>範囲内</a:t>
            </a:r>
            <a:endParaRPr kumimoji="1" lang="en-US" altLang="ja-JP" sz="1200" dirty="0" smtClean="0">
              <a:solidFill>
                <a:schemeClr val="tx1"/>
              </a:solidFill>
            </a:endParaRPr>
          </a:p>
        </p:txBody>
      </p:sp>
      <p:sp>
        <p:nvSpPr>
          <p:cNvPr id="37" name="右矢印 36"/>
          <p:cNvSpPr/>
          <p:nvPr/>
        </p:nvSpPr>
        <p:spPr>
          <a:xfrm rot="5400000">
            <a:off x="2525086" y="2888995"/>
            <a:ext cx="360251"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endParaRPr kumimoji="1" lang="ja-JP" altLang="en-US" sz="1600">
              <a:solidFill>
                <a:srgbClr val="FF0000"/>
              </a:solidFill>
            </a:endParaRPr>
          </a:p>
        </p:txBody>
      </p:sp>
      <p:sp>
        <p:nvSpPr>
          <p:cNvPr id="38" name="テキスト ボックス 32"/>
          <p:cNvSpPr txBox="1"/>
          <p:nvPr/>
        </p:nvSpPr>
        <p:spPr>
          <a:xfrm>
            <a:off x="2986429" y="2814191"/>
            <a:ext cx="904415" cy="461665"/>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200" dirty="0" smtClean="0"/>
              <a:t>安定</a:t>
            </a:r>
            <a:endParaRPr lang="en-US" altLang="ja-JP" sz="1200" dirty="0" smtClean="0"/>
          </a:p>
          <a:p>
            <a:r>
              <a:rPr kumimoji="1" lang="ja-JP" altLang="en-US" sz="1200" dirty="0" smtClean="0"/>
              <a:t>緊急性</a:t>
            </a:r>
            <a:r>
              <a:rPr lang="ja-JP" altLang="en-US" sz="1200" dirty="0"/>
              <a:t>なし</a:t>
            </a:r>
            <a:endParaRPr kumimoji="1" lang="ja-JP" altLang="en-US" sz="1200" dirty="0"/>
          </a:p>
        </p:txBody>
      </p:sp>
      <p:sp>
        <p:nvSpPr>
          <p:cNvPr id="39" name="右矢印 38"/>
          <p:cNvSpPr/>
          <p:nvPr/>
        </p:nvSpPr>
        <p:spPr>
          <a:xfrm>
            <a:off x="4941168" y="2082963"/>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40" name="正方形/長方形 39"/>
          <p:cNvSpPr/>
          <p:nvPr/>
        </p:nvSpPr>
        <p:spPr>
          <a:xfrm>
            <a:off x="5193197" y="1981453"/>
            <a:ext cx="1116124" cy="646331"/>
          </a:xfrm>
          <a:prstGeom prst="rect">
            <a:avLst/>
          </a:prstGeom>
          <a:ln>
            <a:solidFill>
              <a:schemeClr val="tx1"/>
            </a:solidFill>
          </a:ln>
        </p:spPr>
        <p:txBody>
          <a:bodyPr wrap="square">
            <a:spAutoFit/>
          </a:bodyPr>
          <a:lstStyle/>
          <a:p>
            <a:pPr lvl="0"/>
            <a:r>
              <a:rPr lang="ja-JP" altLang="en-US" sz="1200" dirty="0">
                <a:solidFill>
                  <a:prstClr val="black"/>
                </a:solidFill>
              </a:rPr>
              <a:t>担当医師の携帯電話に直接</a:t>
            </a:r>
            <a:r>
              <a:rPr lang="ja-JP" altLang="en-US" sz="1200" dirty="0" smtClean="0">
                <a:solidFill>
                  <a:prstClr val="black"/>
                </a:solidFill>
              </a:rPr>
              <a:t>連絡</a:t>
            </a:r>
            <a:endParaRPr lang="en-US" altLang="ja-JP" sz="1200" dirty="0" smtClean="0">
              <a:solidFill>
                <a:prstClr val="black"/>
              </a:solidFill>
            </a:endParaRPr>
          </a:p>
        </p:txBody>
      </p:sp>
    </p:spTree>
    <p:extLst>
      <p:ext uri="{BB962C8B-B14F-4D97-AF65-F5344CB8AC3E}">
        <p14:creationId xmlns:p14="http://schemas.microsoft.com/office/powerpoint/2010/main" val="1985930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548680" y="4283968"/>
            <a:ext cx="5760640" cy="600164"/>
          </a:xfrm>
          <a:prstGeom prst="rect">
            <a:avLst/>
          </a:prstGeom>
        </p:spPr>
        <p:txBody>
          <a:bodyPr wrap="square">
            <a:spAutoFit/>
          </a:bodyPr>
          <a:lstStyle/>
          <a:p>
            <a:r>
              <a:rPr lang="en-US" altLang="ja-JP" sz="1100" dirty="0" smtClean="0"/>
              <a:t>【</a:t>
            </a:r>
            <a:r>
              <a:rPr lang="ja-JP" altLang="en-US" sz="1100" dirty="0"/>
              <a:t>鎮静のスコア</a:t>
            </a:r>
            <a:r>
              <a:rPr lang="en-US" altLang="ja-JP" sz="1100" dirty="0"/>
              <a:t>】</a:t>
            </a:r>
          </a:p>
          <a:p>
            <a:r>
              <a:rPr lang="en-US" altLang="ja-JP" sz="1100" dirty="0"/>
              <a:t>RASS</a:t>
            </a:r>
            <a:r>
              <a:rPr lang="ja-JP" altLang="en-US" sz="1100" dirty="0"/>
              <a:t>：</a:t>
            </a:r>
            <a:r>
              <a:rPr lang="en-US" altLang="ja-JP" sz="1100" dirty="0"/>
              <a:t>Richmond Agitation-Sedation Scale</a:t>
            </a:r>
          </a:p>
          <a:p>
            <a:r>
              <a:rPr lang="ja-JP" altLang="en-US" sz="1100" dirty="0"/>
              <a:t>スコア－</a:t>
            </a:r>
            <a:r>
              <a:rPr lang="en-US" altLang="ja-JP" sz="1100" dirty="0"/>
              <a:t>3</a:t>
            </a:r>
            <a:r>
              <a:rPr lang="ja-JP" altLang="en-US" sz="1100" dirty="0"/>
              <a:t>～</a:t>
            </a:r>
            <a:r>
              <a:rPr lang="en-US" altLang="ja-JP" sz="1100" dirty="0"/>
              <a:t>0</a:t>
            </a:r>
            <a:r>
              <a:rPr lang="ja-JP" altLang="en-US" sz="1100" dirty="0"/>
              <a:t>の範囲に調節することが</a:t>
            </a:r>
            <a:r>
              <a:rPr lang="ja-JP" altLang="en-US" sz="1100" dirty="0" smtClean="0"/>
              <a:t>望ましい</a:t>
            </a:r>
            <a:r>
              <a:rPr lang="ja-JP" altLang="en-US" sz="1100" dirty="0"/>
              <a:t>。</a:t>
            </a:r>
          </a:p>
        </p:txBody>
      </p:sp>
      <p:sp>
        <p:nvSpPr>
          <p:cNvPr id="5" name="正方形/長方形 4"/>
          <p:cNvSpPr/>
          <p:nvPr/>
        </p:nvSpPr>
        <p:spPr>
          <a:xfrm>
            <a:off x="548680" y="253261"/>
            <a:ext cx="5760640" cy="938719"/>
          </a:xfrm>
          <a:prstGeom prst="rect">
            <a:avLst/>
          </a:prstGeom>
        </p:spPr>
        <p:txBody>
          <a:bodyPr wrap="square">
            <a:spAutoFit/>
          </a:bodyPr>
          <a:lstStyle/>
          <a:p>
            <a:r>
              <a:rPr lang="en-US" altLang="ja-JP" sz="1100" dirty="0"/>
              <a:t>【</a:t>
            </a:r>
            <a:r>
              <a:rPr lang="ja-JP" altLang="en-US" sz="1100" dirty="0"/>
              <a:t>補足事項</a:t>
            </a:r>
            <a:r>
              <a:rPr lang="en-US" altLang="ja-JP" sz="1100" dirty="0"/>
              <a:t>】</a:t>
            </a:r>
          </a:p>
          <a:p>
            <a:r>
              <a:rPr lang="ja-JP" altLang="en-US" sz="1100" dirty="0"/>
              <a:t>１）鎮痛･鎮静･せん妄の評価</a:t>
            </a:r>
            <a:r>
              <a:rPr lang="ja-JP" altLang="en-US" sz="1100" dirty="0" smtClean="0"/>
              <a:t>方法</a:t>
            </a:r>
            <a:endParaRPr lang="en-US" altLang="ja-JP" sz="1100" dirty="0" smtClean="0"/>
          </a:p>
          <a:p>
            <a:r>
              <a:rPr lang="en-US" altLang="ja-JP" sz="1100" dirty="0" smtClean="0"/>
              <a:t>【</a:t>
            </a:r>
            <a:r>
              <a:rPr lang="ja-JP" altLang="en-US" sz="1100" dirty="0"/>
              <a:t>鎮痛のスコア</a:t>
            </a:r>
            <a:r>
              <a:rPr lang="en-US" altLang="ja-JP" sz="1100" dirty="0"/>
              <a:t>】</a:t>
            </a:r>
          </a:p>
          <a:p>
            <a:r>
              <a:rPr lang="ja-JP" altLang="en-US" sz="1100" dirty="0"/>
              <a:t>＜</a:t>
            </a:r>
            <a:r>
              <a:rPr lang="en-US" altLang="ja-JP" sz="1100" dirty="0"/>
              <a:t>BPS</a:t>
            </a:r>
            <a:r>
              <a:rPr lang="ja-JP" altLang="en-US" sz="1100" dirty="0"/>
              <a:t>：</a:t>
            </a:r>
            <a:r>
              <a:rPr lang="en-US" altLang="ja-JP" sz="1100" dirty="0"/>
              <a:t>Behavioral Pain Scale</a:t>
            </a:r>
            <a:r>
              <a:rPr lang="ja-JP" altLang="en-US" sz="1100" dirty="0"/>
              <a:t>＞</a:t>
            </a:r>
          </a:p>
          <a:p>
            <a:r>
              <a:rPr lang="ja-JP" altLang="en-US" sz="1100" dirty="0"/>
              <a:t>スコア範囲は</a:t>
            </a:r>
            <a:r>
              <a:rPr lang="en-US" altLang="ja-JP" sz="1100" dirty="0"/>
              <a:t>3</a:t>
            </a:r>
            <a:r>
              <a:rPr lang="ja-JP" altLang="en-US" sz="1100" dirty="0"/>
              <a:t>～</a:t>
            </a:r>
            <a:r>
              <a:rPr lang="en-US" altLang="ja-JP" sz="1100" dirty="0"/>
              <a:t>12</a:t>
            </a:r>
            <a:r>
              <a:rPr lang="ja-JP" altLang="en-US" sz="1100" dirty="0"/>
              <a:t>点で、</a:t>
            </a:r>
            <a:r>
              <a:rPr lang="en-US" altLang="ja-JP" sz="1100" dirty="0"/>
              <a:t>5</a:t>
            </a:r>
            <a:r>
              <a:rPr lang="ja-JP" altLang="en-US" sz="1100" dirty="0"/>
              <a:t>点未満で管理するのが望ましい．</a:t>
            </a:r>
          </a:p>
        </p:txBody>
      </p:sp>
      <p:graphicFrame>
        <p:nvGraphicFramePr>
          <p:cNvPr id="8" name="表 7"/>
          <p:cNvGraphicFramePr>
            <a:graphicFrameLocks noGrp="1"/>
          </p:cNvGraphicFramePr>
          <p:nvPr>
            <p:extLst>
              <p:ext uri="{D42A27DB-BD31-4B8C-83A1-F6EECF244321}">
                <p14:modId xmlns:p14="http://schemas.microsoft.com/office/powerpoint/2010/main" val="3925573865"/>
              </p:ext>
            </p:extLst>
          </p:nvPr>
        </p:nvGraphicFramePr>
        <p:xfrm>
          <a:off x="1412776" y="1506274"/>
          <a:ext cx="4032448" cy="2417654"/>
        </p:xfrm>
        <a:graphic>
          <a:graphicData uri="http://schemas.openxmlformats.org/drawingml/2006/table">
            <a:tbl>
              <a:tblPr/>
              <a:tblGrid>
                <a:gridCol w="936104"/>
                <a:gridCol w="2456352"/>
                <a:gridCol w="639992"/>
              </a:tblGrid>
              <a:tr h="114199">
                <a:tc>
                  <a:txBody>
                    <a:bodyPr/>
                    <a:lstStyle/>
                    <a:p>
                      <a:pPr algn="ctr" fontAlgn="ctr"/>
                      <a:r>
                        <a:rPr lang="ja-JP" altLang="en-US" sz="1100" b="0" i="0" u="none" strike="noStrike" dirty="0">
                          <a:solidFill>
                            <a:srgbClr val="000000"/>
                          </a:solidFill>
                          <a:effectLst/>
                          <a:latin typeface="+mj-ea"/>
                          <a:ea typeface="+mj-ea"/>
                        </a:rPr>
                        <a:t>項目</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mj-ea"/>
                          <a:ea typeface="+mj-ea"/>
                        </a:rPr>
                        <a:t>説明</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mj-ea"/>
                          <a:ea typeface="+mj-ea"/>
                        </a:rPr>
                        <a:t>スコア</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4199">
                <a:tc rowSpan="4">
                  <a:txBody>
                    <a:bodyPr/>
                    <a:lstStyle/>
                    <a:p>
                      <a:pPr algn="ctr" fontAlgn="ctr"/>
                      <a:r>
                        <a:rPr lang="ja-JP" altLang="en-US" sz="1100" b="0" i="0" u="none" strike="noStrike" dirty="0">
                          <a:solidFill>
                            <a:srgbClr val="000000"/>
                          </a:solidFill>
                          <a:effectLst/>
                          <a:latin typeface="+mj-ea"/>
                          <a:ea typeface="+mj-ea"/>
                        </a:rPr>
                        <a:t>表情</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j-ea"/>
                          <a:ea typeface="+mj-ea"/>
                        </a:rPr>
                        <a:t>穏やかな</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rgbClr val="000000"/>
                          </a:solidFill>
                          <a:effectLst/>
                          <a:latin typeface="+mj-ea"/>
                          <a:ea typeface="+mj-ea"/>
                        </a:rPr>
                        <a:t>1</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4199">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j-ea"/>
                          <a:ea typeface="+mj-ea"/>
                        </a:rPr>
                        <a:t>一部硬い（例えば、眉が下がっている）</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a:solidFill>
                            <a:srgbClr val="000000"/>
                          </a:solidFill>
                          <a:effectLst/>
                          <a:latin typeface="+mj-ea"/>
                          <a:ea typeface="+mj-ea"/>
                        </a:rPr>
                        <a:t>2</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4199">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j-ea"/>
                          <a:ea typeface="+mj-ea"/>
                        </a:rPr>
                        <a:t>全く硬い（例えば、瞼を閉じている）</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a:solidFill>
                            <a:srgbClr val="000000"/>
                          </a:solidFill>
                          <a:effectLst/>
                          <a:latin typeface="+mj-ea"/>
                          <a:ea typeface="+mj-ea"/>
                        </a:rPr>
                        <a:t>3</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4199">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j-ea"/>
                          <a:ea typeface="+mj-ea"/>
                        </a:rPr>
                        <a:t>しかめ面</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a:solidFill>
                            <a:srgbClr val="000000"/>
                          </a:solidFill>
                          <a:effectLst/>
                          <a:latin typeface="+mj-ea"/>
                          <a:ea typeface="+mj-ea"/>
                        </a:rPr>
                        <a:t>4</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4199">
                <a:tc rowSpan="4">
                  <a:txBody>
                    <a:bodyPr/>
                    <a:lstStyle/>
                    <a:p>
                      <a:pPr algn="ctr" fontAlgn="ctr"/>
                      <a:r>
                        <a:rPr lang="ja-JP" altLang="en-US" sz="1100" b="0" i="0" u="none" strike="noStrike">
                          <a:solidFill>
                            <a:srgbClr val="000000"/>
                          </a:solidFill>
                          <a:effectLst/>
                          <a:latin typeface="+mj-ea"/>
                          <a:ea typeface="+mj-ea"/>
                        </a:rPr>
                        <a:t>上肢</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j-ea"/>
                          <a:ea typeface="+mj-ea"/>
                        </a:rPr>
                        <a:t>全く動かない</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a:solidFill>
                            <a:srgbClr val="000000"/>
                          </a:solidFill>
                          <a:effectLst/>
                          <a:latin typeface="+mj-ea"/>
                          <a:ea typeface="+mj-ea"/>
                        </a:rPr>
                        <a:t>1</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4199">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j-ea"/>
                          <a:ea typeface="+mj-ea"/>
                        </a:rPr>
                        <a:t>一部曲げている</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a:solidFill>
                            <a:srgbClr val="000000"/>
                          </a:solidFill>
                          <a:effectLst/>
                          <a:latin typeface="+mj-ea"/>
                          <a:ea typeface="+mj-ea"/>
                        </a:rPr>
                        <a:t>2</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4199">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j-ea"/>
                          <a:ea typeface="+mj-ea"/>
                        </a:rPr>
                        <a:t>指を曲げて完全に曲げている</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a:solidFill>
                            <a:srgbClr val="000000"/>
                          </a:solidFill>
                          <a:effectLst/>
                          <a:latin typeface="+mj-ea"/>
                          <a:ea typeface="+mj-ea"/>
                        </a:rPr>
                        <a:t>3</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4199">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j-ea"/>
                          <a:ea typeface="+mj-ea"/>
                        </a:rPr>
                        <a:t>ずっと引っ込めている</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rgbClr val="000000"/>
                          </a:solidFill>
                          <a:effectLst/>
                          <a:latin typeface="+mj-ea"/>
                          <a:ea typeface="+mj-ea"/>
                        </a:rPr>
                        <a:t>4</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4199">
                <a:tc rowSpan="4">
                  <a:txBody>
                    <a:bodyPr/>
                    <a:lstStyle/>
                    <a:p>
                      <a:pPr algn="ctr" fontAlgn="ctr"/>
                      <a:r>
                        <a:rPr lang="ja-JP" altLang="en-US" sz="1100" b="0" i="0" u="none" strike="noStrike">
                          <a:solidFill>
                            <a:srgbClr val="000000"/>
                          </a:solidFill>
                          <a:effectLst/>
                          <a:latin typeface="+mj-ea"/>
                          <a:ea typeface="+mj-ea"/>
                        </a:rPr>
                        <a:t>呼吸器との同調性</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j-ea"/>
                          <a:ea typeface="+mj-ea"/>
                        </a:rPr>
                        <a:t>同調している</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rgbClr val="000000"/>
                          </a:solidFill>
                          <a:effectLst/>
                          <a:latin typeface="+mj-ea"/>
                          <a:ea typeface="+mj-ea"/>
                        </a:rPr>
                        <a:t>1</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4199">
                <a:tc vMerge="1">
                  <a:txBody>
                    <a:bodyPr/>
                    <a:lstStyle/>
                    <a:p>
                      <a:endParaRPr kumimoji="1" lang="ja-JP" altLang="en-US"/>
                    </a:p>
                  </a:txBody>
                  <a:tcPr/>
                </a:tc>
                <a:tc>
                  <a:txBody>
                    <a:bodyPr/>
                    <a:lstStyle/>
                    <a:p>
                      <a:pPr algn="l" fontAlgn="ctr"/>
                      <a:r>
                        <a:rPr lang="ja-JP" altLang="en-US" sz="1100" b="0" i="0" u="none" strike="noStrike">
                          <a:solidFill>
                            <a:srgbClr val="000000"/>
                          </a:solidFill>
                          <a:effectLst/>
                          <a:latin typeface="+mj-ea"/>
                          <a:ea typeface="+mj-ea"/>
                        </a:rPr>
                        <a:t>時に咳嗽、大部分は呼吸器に同調している</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rgbClr val="000000"/>
                          </a:solidFill>
                          <a:effectLst/>
                          <a:latin typeface="+mj-ea"/>
                          <a:ea typeface="+mj-ea"/>
                        </a:rPr>
                        <a:t>2</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4199">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j-ea"/>
                          <a:ea typeface="+mj-ea"/>
                        </a:rPr>
                        <a:t>呼吸器とファイティング</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rgbClr val="000000"/>
                          </a:solidFill>
                          <a:effectLst/>
                          <a:latin typeface="+mj-ea"/>
                          <a:ea typeface="+mj-ea"/>
                        </a:rPr>
                        <a:t>3</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4199">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j-ea"/>
                          <a:ea typeface="+mj-ea"/>
                        </a:rPr>
                        <a:t>呼吸器の調節がきかない</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rgbClr val="000000"/>
                          </a:solidFill>
                          <a:effectLst/>
                          <a:latin typeface="+mj-ea"/>
                          <a:ea typeface="+mj-ea"/>
                        </a:rPr>
                        <a:t>4</a:t>
                      </a:r>
                    </a:p>
                  </a:txBody>
                  <a:tcPr marL="5438" marR="5438" marT="54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2138142476"/>
              </p:ext>
            </p:extLst>
          </p:nvPr>
        </p:nvGraphicFramePr>
        <p:xfrm>
          <a:off x="548680" y="5148064"/>
          <a:ext cx="5760640" cy="3406194"/>
        </p:xfrm>
        <a:graphic>
          <a:graphicData uri="http://schemas.openxmlformats.org/drawingml/2006/table">
            <a:tbl>
              <a:tblPr/>
              <a:tblGrid>
                <a:gridCol w="563263"/>
                <a:gridCol w="1572705"/>
                <a:gridCol w="3042136"/>
                <a:gridCol w="582536"/>
              </a:tblGrid>
              <a:tr h="101926">
                <a:tc>
                  <a:txBody>
                    <a:bodyPr/>
                    <a:lstStyle/>
                    <a:p>
                      <a:pPr algn="ctr" fontAlgn="ctr"/>
                      <a:r>
                        <a:rPr lang="ja-JP" altLang="en-US" sz="1100" b="0" i="0" u="none" strike="noStrike" dirty="0">
                          <a:solidFill>
                            <a:srgbClr val="000000"/>
                          </a:solidFill>
                          <a:effectLst/>
                          <a:latin typeface="+mj-ea"/>
                          <a:ea typeface="+mj-ea"/>
                        </a:rPr>
                        <a:t>スコア</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mj-ea"/>
                          <a:ea typeface="+mj-ea"/>
                        </a:rPr>
                        <a:t>状態</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mj-ea"/>
                          <a:ea typeface="+mj-ea"/>
                        </a:rPr>
                        <a:t>臨床症状</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mj-ea"/>
                          <a:ea typeface="+mj-ea"/>
                        </a:rPr>
                        <a:t>評価時の刺激</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4145">
                <a:tc>
                  <a:txBody>
                    <a:bodyPr/>
                    <a:lstStyle/>
                    <a:p>
                      <a:pPr algn="ctr" fontAlgn="ctr"/>
                      <a:r>
                        <a:rPr lang="ja-JP" altLang="en-US" sz="1100" b="0" i="0" u="none" strike="noStrike" dirty="0">
                          <a:solidFill>
                            <a:srgbClr val="000000"/>
                          </a:solidFill>
                          <a:effectLst/>
                          <a:latin typeface="+mj-ea"/>
                          <a:ea typeface="+mj-ea"/>
                        </a:rPr>
                        <a:t>＋４</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kumimoji="1" lang="zh-CN" altLang="en-US" sz="1100" b="0" i="0" u="none" strike="noStrike" kern="1200" dirty="0" smtClean="0">
                          <a:solidFill>
                            <a:srgbClr val="000000"/>
                          </a:solidFill>
                          <a:effectLst/>
                          <a:latin typeface="ＭＳ Ｐゴシック" panose="020B0600070205080204" pitchFamily="50" charset="-128"/>
                          <a:ea typeface="ＭＳ Ｐゴシック" panose="020B0600070205080204" pitchFamily="50" charset="-128"/>
                          <a:cs typeface="+mn-cs"/>
                        </a:rPr>
                        <a:t>闘争的、好戦的</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j-ea"/>
                          <a:ea typeface="+mj-ea"/>
                        </a:rPr>
                        <a:t>明らかに好戦的、医療スタッフに対する差し迫った危険がある</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5">
                  <a:txBody>
                    <a:bodyPr/>
                    <a:lstStyle/>
                    <a:p>
                      <a:pPr algn="l" fontAlgn="ctr"/>
                      <a:r>
                        <a:rPr lang="ja-JP" altLang="en-US" sz="1100" b="0" i="0" u="none" strike="noStrike">
                          <a:solidFill>
                            <a:srgbClr val="000000"/>
                          </a:solidFill>
                          <a:effectLst/>
                          <a:latin typeface="+mj-ea"/>
                          <a:ea typeface="+mj-ea"/>
                        </a:rPr>
                        <a:t>観察する</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1926">
                <a:tc>
                  <a:txBody>
                    <a:bodyPr/>
                    <a:lstStyle/>
                    <a:p>
                      <a:pPr algn="ctr" fontAlgn="ctr"/>
                      <a:r>
                        <a:rPr lang="ja-JP" altLang="en-US" sz="1100" b="0" i="0" u="none" strike="noStrike">
                          <a:solidFill>
                            <a:srgbClr val="000000"/>
                          </a:solidFill>
                          <a:effectLst/>
                          <a:latin typeface="+mj-ea"/>
                          <a:ea typeface="+mj-ea"/>
                        </a:rPr>
                        <a:t>＋３</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j-ea"/>
                          <a:ea typeface="+mj-ea"/>
                        </a:rPr>
                        <a:t>非常に興奮した、過度の不穏状態</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j-ea"/>
                          <a:ea typeface="+mj-ea"/>
                        </a:rPr>
                        <a:t>攻撃的、チューブ類またはカテーテル類を自己抜去する</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tr>
              <a:tr h="198999">
                <a:tc>
                  <a:txBody>
                    <a:bodyPr/>
                    <a:lstStyle/>
                    <a:p>
                      <a:pPr algn="ctr" fontAlgn="ctr"/>
                      <a:r>
                        <a:rPr lang="ja-JP" altLang="en-US" sz="1100" b="0" i="0" u="none" strike="noStrike">
                          <a:solidFill>
                            <a:srgbClr val="000000"/>
                          </a:solidFill>
                          <a:effectLst/>
                          <a:latin typeface="+mj-ea"/>
                          <a:ea typeface="+mj-ea"/>
                        </a:rPr>
                        <a:t>＋２</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j-ea"/>
                          <a:ea typeface="+mj-ea"/>
                        </a:rPr>
                        <a:t>興奮した、不穏状態</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j-ea"/>
                          <a:ea typeface="+mj-ea"/>
                        </a:rPr>
                        <a:t>頻繁に非意図的な体動があり、人工呼吸器に抵抗性を示してファイティングが起こる</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tr>
              <a:tr h="198999">
                <a:tc>
                  <a:txBody>
                    <a:bodyPr/>
                    <a:lstStyle/>
                    <a:p>
                      <a:pPr algn="ctr" fontAlgn="ctr"/>
                      <a:r>
                        <a:rPr lang="ja-JP" altLang="en-US" sz="1100" b="0" i="0" u="none" strike="noStrike">
                          <a:solidFill>
                            <a:srgbClr val="000000"/>
                          </a:solidFill>
                          <a:effectLst/>
                          <a:latin typeface="+mj-ea"/>
                          <a:ea typeface="+mj-ea"/>
                        </a:rPr>
                        <a:t>＋１</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j-ea"/>
                          <a:ea typeface="+mj-ea"/>
                        </a:rPr>
                        <a:t>落ち着きのない、不安状態</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j-ea"/>
                          <a:ea typeface="+mj-ea"/>
                        </a:rPr>
                        <a:t>不安で絶えずそわそわしている。しかし動きは攻撃的でも活発でもない</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tr>
              <a:tr h="101926">
                <a:tc>
                  <a:txBody>
                    <a:bodyPr/>
                    <a:lstStyle/>
                    <a:p>
                      <a:pPr algn="ctr" fontAlgn="ctr"/>
                      <a:r>
                        <a:rPr lang="ja-JP" altLang="en-US" sz="1100" b="0" i="0" u="none" strike="noStrike">
                          <a:solidFill>
                            <a:srgbClr val="000000"/>
                          </a:solidFill>
                          <a:effectLst/>
                          <a:latin typeface="+mj-ea"/>
                          <a:ea typeface="+mj-ea"/>
                        </a:rPr>
                        <a:t>０</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1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覚醒、静穏状態</a:t>
                      </a:r>
                      <a:endParaRPr lang="zh-CN"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j-ea"/>
                          <a:ea typeface="+mj-ea"/>
                        </a:rPr>
                        <a:t>意識清明で落ち着いている</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tr>
              <a:tr h="198999">
                <a:tc>
                  <a:txBody>
                    <a:bodyPr/>
                    <a:lstStyle/>
                    <a:p>
                      <a:pPr algn="ctr" fontAlgn="ctr"/>
                      <a:r>
                        <a:rPr lang="en-US" altLang="ja-JP" sz="1100" b="0" i="0" u="none" strike="noStrike">
                          <a:solidFill>
                            <a:srgbClr val="000000"/>
                          </a:solidFill>
                          <a:effectLst/>
                          <a:latin typeface="+mj-ea"/>
                          <a:ea typeface="+mj-ea"/>
                        </a:rPr>
                        <a:t>-</a:t>
                      </a:r>
                      <a:r>
                        <a:rPr lang="ja-JP" altLang="en-US" sz="1100" b="0" i="0" u="none" strike="noStrike">
                          <a:solidFill>
                            <a:srgbClr val="000000"/>
                          </a:solidFill>
                          <a:effectLst/>
                          <a:latin typeface="+mj-ea"/>
                          <a:ea typeface="+mj-ea"/>
                        </a:rPr>
                        <a:t>１</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j-ea"/>
                          <a:ea typeface="+mj-ea"/>
                        </a:rPr>
                        <a:t>傾眠状態</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j-ea"/>
                          <a:ea typeface="+mj-ea"/>
                        </a:rPr>
                        <a:t>完全に清明ではないが、呼びかけに</a:t>
                      </a:r>
                      <a:r>
                        <a:rPr lang="en-US" altLang="ja-JP" sz="1100" b="0" i="0" u="none" strike="noStrike" dirty="0">
                          <a:solidFill>
                            <a:srgbClr val="000000"/>
                          </a:solidFill>
                          <a:effectLst/>
                          <a:latin typeface="+mj-ea"/>
                          <a:ea typeface="+mj-ea"/>
                        </a:rPr>
                        <a:t>10</a:t>
                      </a:r>
                      <a:r>
                        <a:rPr lang="ja-JP" altLang="en-US" sz="1100" b="0" i="0" u="none" strike="noStrike" dirty="0">
                          <a:solidFill>
                            <a:srgbClr val="000000"/>
                          </a:solidFill>
                          <a:effectLst/>
                          <a:latin typeface="+mj-ea"/>
                          <a:ea typeface="+mj-ea"/>
                        </a:rPr>
                        <a:t>秒以上の開眼およびアイコンタクトで応答する</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l" fontAlgn="ctr"/>
                      <a:r>
                        <a:rPr lang="ja-JP" altLang="en-US" sz="1100" b="0" i="0" u="none" strike="noStrike" dirty="0">
                          <a:solidFill>
                            <a:srgbClr val="000000"/>
                          </a:solidFill>
                          <a:effectLst/>
                          <a:latin typeface="+mj-ea"/>
                          <a:ea typeface="+mj-ea"/>
                        </a:rPr>
                        <a:t>呼びかけ刺激</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1926">
                <a:tc>
                  <a:txBody>
                    <a:bodyPr/>
                    <a:lstStyle/>
                    <a:p>
                      <a:pPr algn="ctr" fontAlgn="ctr"/>
                      <a:r>
                        <a:rPr lang="en-US" altLang="ja-JP" sz="1100" b="0" i="0" u="none" strike="noStrike">
                          <a:solidFill>
                            <a:srgbClr val="000000"/>
                          </a:solidFill>
                          <a:effectLst/>
                          <a:latin typeface="+mj-ea"/>
                          <a:ea typeface="+mj-ea"/>
                        </a:rPr>
                        <a:t>-</a:t>
                      </a:r>
                      <a:r>
                        <a:rPr lang="ja-JP" altLang="en-US" sz="1100" b="0" i="0" u="none" strike="noStrike">
                          <a:solidFill>
                            <a:srgbClr val="000000"/>
                          </a:solidFill>
                          <a:effectLst/>
                          <a:latin typeface="+mj-ea"/>
                          <a:ea typeface="+mj-ea"/>
                        </a:rPr>
                        <a:t>２</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j-ea"/>
                          <a:ea typeface="+mj-ea"/>
                        </a:rPr>
                        <a:t>軽い鎮静状態</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j-ea"/>
                          <a:ea typeface="+mj-ea"/>
                        </a:rPr>
                        <a:t>呼びかけに開眼し</a:t>
                      </a:r>
                      <a:r>
                        <a:rPr lang="en-US" altLang="ja-JP" sz="1100" b="0" i="0" u="none" strike="noStrike" dirty="0">
                          <a:solidFill>
                            <a:srgbClr val="000000"/>
                          </a:solidFill>
                          <a:effectLst/>
                          <a:latin typeface="+mj-ea"/>
                          <a:ea typeface="+mj-ea"/>
                        </a:rPr>
                        <a:t>10</a:t>
                      </a:r>
                      <a:r>
                        <a:rPr lang="ja-JP" altLang="en-US" sz="1100" b="0" i="0" u="none" strike="noStrike" dirty="0">
                          <a:solidFill>
                            <a:srgbClr val="000000"/>
                          </a:solidFill>
                          <a:effectLst/>
                          <a:latin typeface="+mj-ea"/>
                          <a:ea typeface="+mj-ea"/>
                        </a:rPr>
                        <a:t>秒未満のアイコンタクトで応答する</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tr>
              <a:tr h="101926">
                <a:tc>
                  <a:txBody>
                    <a:bodyPr/>
                    <a:lstStyle/>
                    <a:p>
                      <a:pPr algn="ctr" fontAlgn="ctr"/>
                      <a:r>
                        <a:rPr lang="en-US" altLang="ja-JP" sz="1100" b="0" i="0" u="none" strike="noStrike">
                          <a:solidFill>
                            <a:srgbClr val="000000"/>
                          </a:solidFill>
                          <a:effectLst/>
                          <a:latin typeface="+mj-ea"/>
                          <a:ea typeface="+mj-ea"/>
                        </a:rPr>
                        <a:t>-</a:t>
                      </a:r>
                      <a:r>
                        <a:rPr lang="ja-JP" altLang="en-US" sz="1100" b="0" i="0" u="none" strike="noStrike">
                          <a:solidFill>
                            <a:srgbClr val="000000"/>
                          </a:solidFill>
                          <a:effectLst/>
                          <a:latin typeface="+mj-ea"/>
                          <a:ea typeface="+mj-ea"/>
                        </a:rPr>
                        <a:t>３</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j-ea"/>
                          <a:ea typeface="+mj-ea"/>
                        </a:rPr>
                        <a:t>中等度鎮静状態</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j-ea"/>
                          <a:ea typeface="+mj-ea"/>
                        </a:rPr>
                        <a:t>呼びかけに体動または開眼で応答するが、アイコンタクトなし</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tr>
              <a:tr h="101926">
                <a:tc>
                  <a:txBody>
                    <a:bodyPr/>
                    <a:lstStyle/>
                    <a:p>
                      <a:pPr algn="ctr" fontAlgn="ctr"/>
                      <a:r>
                        <a:rPr lang="en-US" altLang="ja-JP" sz="1100" b="0" i="0" u="none" strike="noStrike">
                          <a:solidFill>
                            <a:srgbClr val="000000"/>
                          </a:solidFill>
                          <a:effectLst/>
                          <a:latin typeface="+mj-ea"/>
                          <a:ea typeface="+mj-ea"/>
                        </a:rPr>
                        <a:t>-</a:t>
                      </a:r>
                      <a:r>
                        <a:rPr lang="ja-JP" altLang="en-US" sz="1100" b="0" i="0" u="none" strike="noStrike">
                          <a:solidFill>
                            <a:srgbClr val="000000"/>
                          </a:solidFill>
                          <a:effectLst/>
                          <a:latin typeface="+mj-ea"/>
                          <a:ea typeface="+mj-ea"/>
                        </a:rPr>
                        <a:t>４</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j-ea"/>
                          <a:ea typeface="+mj-ea"/>
                        </a:rPr>
                        <a:t>深い鎮静状態</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j-ea"/>
                          <a:ea typeface="+mj-ea"/>
                        </a:rPr>
                        <a:t>呼びかけに無反応、しかし身体刺激で体動または開眼する</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ctr"/>
                      <a:r>
                        <a:rPr lang="ja-JP" altLang="en-US" sz="1100" b="0" i="0" u="none" strike="noStrike" dirty="0">
                          <a:solidFill>
                            <a:srgbClr val="000000"/>
                          </a:solidFill>
                          <a:effectLst/>
                          <a:latin typeface="+mj-ea"/>
                          <a:ea typeface="+mj-ea"/>
                        </a:rPr>
                        <a:t>身体刺激</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1926">
                <a:tc>
                  <a:txBody>
                    <a:bodyPr/>
                    <a:lstStyle/>
                    <a:p>
                      <a:pPr algn="ctr" fontAlgn="ctr"/>
                      <a:r>
                        <a:rPr lang="en-US" altLang="ja-JP" sz="1100" b="0" i="0" u="none" strike="noStrike" dirty="0">
                          <a:solidFill>
                            <a:srgbClr val="000000"/>
                          </a:solidFill>
                          <a:effectLst/>
                          <a:latin typeface="+mj-ea"/>
                          <a:ea typeface="+mj-ea"/>
                        </a:rPr>
                        <a:t>-</a:t>
                      </a:r>
                      <a:r>
                        <a:rPr lang="ja-JP" altLang="en-US" sz="1100" b="0" i="0" u="none" strike="noStrike" dirty="0">
                          <a:solidFill>
                            <a:srgbClr val="000000"/>
                          </a:solidFill>
                          <a:effectLst/>
                          <a:latin typeface="+mj-ea"/>
                          <a:ea typeface="+mj-ea"/>
                        </a:rPr>
                        <a:t>５</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j-ea"/>
                          <a:ea typeface="+mj-ea"/>
                        </a:rPr>
                        <a:t>昏睡</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j-ea"/>
                          <a:ea typeface="+mj-ea"/>
                        </a:rPr>
                        <a:t>呼びかけにも身体刺激にも無反応</a:t>
                      </a:r>
                    </a:p>
                  </a:txBody>
                  <a:tcPr marL="4854" marR="4854" marT="48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tr>
            </a:tbl>
          </a:graphicData>
        </a:graphic>
      </p:graphicFrame>
    </p:spTree>
    <p:extLst>
      <p:ext uri="{BB962C8B-B14F-4D97-AF65-F5344CB8AC3E}">
        <p14:creationId xmlns:p14="http://schemas.microsoft.com/office/powerpoint/2010/main" val="1494852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48933107"/>
              </p:ext>
            </p:extLst>
          </p:nvPr>
        </p:nvGraphicFramePr>
        <p:xfrm>
          <a:off x="548680" y="1073093"/>
          <a:ext cx="5760640" cy="4723043"/>
        </p:xfrm>
        <a:graphic>
          <a:graphicData uri="http://schemas.openxmlformats.org/drawingml/2006/table">
            <a:tbl>
              <a:tblPr/>
              <a:tblGrid>
                <a:gridCol w="5248584"/>
                <a:gridCol w="512056"/>
              </a:tblGrid>
              <a:tr h="158472">
                <a:tc>
                  <a:txBody>
                    <a:bodyPr/>
                    <a:lstStyle/>
                    <a:p>
                      <a:pPr algn="ctr" fontAlgn="ctr"/>
                      <a:r>
                        <a:rPr lang="ja-JP" altLang="en-US" sz="900" b="0" i="0" u="none" strike="noStrike" dirty="0">
                          <a:solidFill>
                            <a:srgbClr val="000000"/>
                          </a:solidFill>
                          <a:effectLst/>
                          <a:latin typeface="ＭＳ Ｐゴシック"/>
                        </a:rPr>
                        <a:t>評価項目</a:t>
                      </a:r>
                    </a:p>
                  </a:txBody>
                  <a:tcPr marL="6309" marR="6309" marT="63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effectLst/>
                          <a:latin typeface="ＭＳ Ｐゴシック"/>
                        </a:rPr>
                        <a:t>点数</a:t>
                      </a:r>
                    </a:p>
                  </a:txBody>
                  <a:tcPr marL="6309" marR="6309" marT="63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18996">
                <a:tc>
                  <a:txBody>
                    <a:bodyPr/>
                    <a:lstStyle/>
                    <a:p>
                      <a:pPr algn="l" fontAlgn="ctr"/>
                      <a:r>
                        <a:rPr lang="en-US" altLang="ja-JP" sz="900" b="0" i="0" u="none" strike="noStrike" dirty="0">
                          <a:solidFill>
                            <a:srgbClr val="000000"/>
                          </a:solidFill>
                          <a:effectLst/>
                          <a:latin typeface="ＭＳ Ｐゴシック"/>
                        </a:rPr>
                        <a:t>1</a:t>
                      </a:r>
                      <a:r>
                        <a:rPr lang="ja-JP" altLang="en-US" sz="900" b="0" i="0" u="none" strike="noStrike" dirty="0" err="1">
                          <a:solidFill>
                            <a:srgbClr val="000000"/>
                          </a:solidFill>
                          <a:effectLst/>
                          <a:latin typeface="ＭＳ Ｐゴシック"/>
                        </a:rPr>
                        <a:t>．</a:t>
                      </a:r>
                      <a:r>
                        <a:rPr lang="ja-JP" altLang="en-US" sz="900" b="0" i="0" u="none" strike="noStrike" dirty="0">
                          <a:solidFill>
                            <a:srgbClr val="000000"/>
                          </a:solidFill>
                          <a:effectLst/>
                          <a:latin typeface="ＭＳ Ｐゴシック"/>
                        </a:rPr>
                        <a:t>意識レベルの変化</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a:t>
                      </a:r>
                      <a:r>
                        <a:rPr lang="en-US" altLang="ja-JP" sz="900" b="0" i="0" u="none" strike="noStrike" dirty="0">
                          <a:solidFill>
                            <a:srgbClr val="000000"/>
                          </a:solidFill>
                          <a:effectLst/>
                          <a:latin typeface="ＭＳ Ｐゴシック"/>
                        </a:rPr>
                        <a:t>A</a:t>
                      </a:r>
                      <a:r>
                        <a:rPr lang="ja-JP" altLang="en-US" sz="900" b="0" i="0" u="none" strike="noStrike" dirty="0">
                          <a:solidFill>
                            <a:srgbClr val="000000"/>
                          </a:solidFill>
                          <a:effectLst/>
                          <a:latin typeface="ＭＳ Ｐゴシック"/>
                        </a:rPr>
                        <a:t>） 反応がないか</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a:t>
                      </a:r>
                      <a:r>
                        <a:rPr lang="en-US" altLang="ja-JP" sz="900" b="0" i="0" u="none" strike="noStrike" dirty="0">
                          <a:solidFill>
                            <a:srgbClr val="000000"/>
                          </a:solidFill>
                          <a:effectLst/>
                          <a:latin typeface="ＭＳ Ｐゴシック"/>
                        </a:rPr>
                        <a:t>B</a:t>
                      </a:r>
                      <a:r>
                        <a:rPr lang="ja-JP" altLang="en-US" sz="900" b="0" i="0" u="none" strike="noStrike" dirty="0">
                          <a:solidFill>
                            <a:srgbClr val="000000"/>
                          </a:solidFill>
                          <a:effectLst/>
                          <a:latin typeface="ＭＳ Ｐゴシック"/>
                        </a:rPr>
                        <a:t>）何らかの反応を得るために強い刺激を必要とする場合は、</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評価を妨げる重篤な意識障害を示す。</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もしほとんどの時間（</a:t>
                      </a:r>
                      <a:r>
                        <a:rPr lang="en-US" altLang="ja-JP" sz="900" b="0" i="0" u="none" strike="noStrike" dirty="0">
                          <a:solidFill>
                            <a:srgbClr val="000000"/>
                          </a:solidFill>
                          <a:effectLst/>
                          <a:latin typeface="ＭＳ Ｐゴシック"/>
                        </a:rPr>
                        <a:t>A</a:t>
                      </a:r>
                      <a:r>
                        <a:rPr lang="ja-JP" altLang="en-US" sz="900" b="0" i="0" u="none" strike="noStrike" dirty="0">
                          <a:solidFill>
                            <a:srgbClr val="000000"/>
                          </a:solidFill>
                          <a:effectLst/>
                          <a:latin typeface="ＭＳ Ｐゴシック"/>
                        </a:rPr>
                        <a:t>）昏睡あるいは（</a:t>
                      </a:r>
                      <a:r>
                        <a:rPr lang="en-US" altLang="ja-JP" sz="900" b="0" i="0" u="none" strike="noStrike" dirty="0">
                          <a:solidFill>
                            <a:srgbClr val="000000"/>
                          </a:solidFill>
                          <a:effectLst/>
                          <a:latin typeface="ＭＳ Ｐゴシック"/>
                        </a:rPr>
                        <a:t>B</a:t>
                      </a:r>
                      <a:r>
                        <a:rPr lang="ja-JP" altLang="en-US" sz="900" b="0" i="0" u="none" strike="noStrike" dirty="0">
                          <a:solidFill>
                            <a:srgbClr val="000000"/>
                          </a:solidFill>
                          <a:effectLst/>
                          <a:latin typeface="ＭＳ Ｐゴシック"/>
                        </a:rPr>
                        <a:t>）昏迷状態である場合、ダッシュ（－）を入力し、それ以上評価を行わない。</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a:t>
                      </a:r>
                      <a:r>
                        <a:rPr lang="en-US" altLang="ja-JP" sz="900" b="0" i="0" u="none" strike="noStrike" dirty="0">
                          <a:solidFill>
                            <a:srgbClr val="000000"/>
                          </a:solidFill>
                          <a:effectLst/>
                          <a:latin typeface="ＭＳ Ｐゴシック"/>
                        </a:rPr>
                        <a:t>C</a:t>
                      </a:r>
                      <a:r>
                        <a:rPr lang="ja-JP" altLang="en-US" sz="900" b="0" i="0" u="none" strike="noStrike" dirty="0">
                          <a:solidFill>
                            <a:srgbClr val="000000"/>
                          </a:solidFill>
                          <a:effectLst/>
                          <a:latin typeface="ＭＳ Ｐゴシック"/>
                        </a:rPr>
                        <a:t>） 傾眠あるいは、反応までに軽度ないし中等度の刺激が必要な場合は意識レベルの変化を示し、１点である。</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a:t>
                      </a:r>
                      <a:r>
                        <a:rPr lang="en-US" altLang="ja-JP" sz="900" b="0" i="0" u="none" strike="noStrike" dirty="0">
                          <a:solidFill>
                            <a:srgbClr val="000000"/>
                          </a:solidFill>
                          <a:effectLst/>
                          <a:latin typeface="ＭＳ Ｐゴシック"/>
                        </a:rPr>
                        <a:t>D</a:t>
                      </a:r>
                      <a:r>
                        <a:rPr lang="ja-JP" altLang="en-US" sz="900" b="0" i="0" u="none" strike="noStrike" dirty="0">
                          <a:solidFill>
                            <a:srgbClr val="000000"/>
                          </a:solidFill>
                          <a:effectLst/>
                          <a:latin typeface="ＭＳ Ｐゴシック"/>
                        </a:rPr>
                        <a:t>） 覚醒、あるいは容易に覚醒する睡眠状態は正常を意味し、</a:t>
                      </a:r>
                      <a:r>
                        <a:rPr lang="en-US" altLang="ja-JP" sz="900" b="0" i="0" u="none" strike="noStrike" dirty="0">
                          <a:solidFill>
                            <a:srgbClr val="000000"/>
                          </a:solidFill>
                          <a:effectLst/>
                          <a:latin typeface="ＭＳ Ｐゴシック"/>
                        </a:rPr>
                        <a:t>0 </a:t>
                      </a:r>
                      <a:r>
                        <a:rPr lang="ja-JP" altLang="en-US" sz="900" b="0" i="0" u="none" strike="noStrike" dirty="0">
                          <a:solidFill>
                            <a:srgbClr val="000000"/>
                          </a:solidFill>
                          <a:effectLst/>
                          <a:latin typeface="ＭＳ Ｐゴシック"/>
                        </a:rPr>
                        <a:t>点である。</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a:t>
                      </a:r>
                      <a:r>
                        <a:rPr lang="en-US" altLang="ja-JP" sz="900" b="0" i="0" u="none" strike="noStrike" dirty="0">
                          <a:solidFill>
                            <a:srgbClr val="000000"/>
                          </a:solidFill>
                          <a:effectLst/>
                          <a:latin typeface="ＭＳ Ｐゴシック"/>
                        </a:rPr>
                        <a:t>E</a:t>
                      </a:r>
                      <a:r>
                        <a:rPr lang="ja-JP" altLang="en-US" sz="900" b="0" i="0" u="none" strike="noStrike" dirty="0">
                          <a:solidFill>
                            <a:srgbClr val="000000"/>
                          </a:solidFill>
                          <a:effectLst/>
                          <a:latin typeface="ＭＳ Ｐゴシック"/>
                        </a:rPr>
                        <a:t>） 過覚醒は意識レベルの異常と捉え、１点である。</a:t>
                      </a:r>
                    </a:p>
                  </a:txBody>
                  <a:tcPr marL="6309" marR="6309" marT="630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ＭＳ Ｐゴシック"/>
                        </a:rPr>
                        <a:t>　</a:t>
                      </a:r>
                    </a:p>
                  </a:txBody>
                  <a:tcPr marL="6309" marR="6309" marT="63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1479">
                <a:tc>
                  <a:txBody>
                    <a:bodyPr/>
                    <a:lstStyle/>
                    <a:p>
                      <a:pPr algn="l" fontAlgn="ctr"/>
                      <a:r>
                        <a:rPr lang="en-US" altLang="ja-JP" sz="900" b="0" i="0" u="none" strike="noStrike" dirty="0">
                          <a:solidFill>
                            <a:srgbClr val="000000"/>
                          </a:solidFill>
                          <a:effectLst/>
                          <a:latin typeface="ＭＳ Ｐゴシック"/>
                        </a:rPr>
                        <a:t>2. </a:t>
                      </a:r>
                      <a:r>
                        <a:rPr lang="ja-JP" altLang="en-US" sz="900" b="0" i="0" u="none" strike="noStrike" dirty="0">
                          <a:solidFill>
                            <a:srgbClr val="000000"/>
                          </a:solidFill>
                          <a:effectLst/>
                          <a:latin typeface="ＭＳ Ｐゴシック"/>
                        </a:rPr>
                        <a:t>注意力欠如</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会話の理解や指示に従うことが困難。外からの刺激で容易に注意がそらされる。話題を変えることが困難。これらのうちいずれかがあれば１点。</a:t>
                      </a:r>
                    </a:p>
                  </a:txBody>
                  <a:tcPr marL="6309" marR="6309" marT="630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ＭＳ Ｐゴシック"/>
                        </a:rPr>
                        <a:t>　</a:t>
                      </a:r>
                    </a:p>
                  </a:txBody>
                  <a:tcPr marL="6309" marR="6309" marT="63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9975">
                <a:tc>
                  <a:txBody>
                    <a:bodyPr/>
                    <a:lstStyle/>
                    <a:p>
                      <a:pPr algn="l" fontAlgn="ctr"/>
                      <a:r>
                        <a:rPr lang="en-US" altLang="ja-JP" sz="900" b="0" i="0" u="none" strike="noStrike" dirty="0">
                          <a:solidFill>
                            <a:srgbClr val="000000"/>
                          </a:solidFill>
                          <a:effectLst/>
                          <a:latin typeface="ＭＳ Ｐゴシック"/>
                        </a:rPr>
                        <a:t>3. </a:t>
                      </a:r>
                      <a:r>
                        <a:rPr lang="ja-JP" altLang="en-US" sz="900" b="0" i="0" u="none" strike="noStrike" dirty="0">
                          <a:solidFill>
                            <a:srgbClr val="000000"/>
                          </a:solidFill>
                          <a:effectLst/>
                          <a:latin typeface="ＭＳ Ｐゴシック"/>
                        </a:rPr>
                        <a:t>失見当識</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時間、場所、人物の明らかな誤認、これらのうちいずれかがあれば１点。</a:t>
                      </a:r>
                    </a:p>
                  </a:txBody>
                  <a:tcPr marL="6309" marR="6309" marT="630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ＭＳ Ｐゴシック"/>
                        </a:rPr>
                        <a:t>　</a:t>
                      </a:r>
                    </a:p>
                  </a:txBody>
                  <a:tcPr marL="6309" marR="6309" marT="63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1479">
                <a:tc>
                  <a:txBody>
                    <a:bodyPr/>
                    <a:lstStyle/>
                    <a:p>
                      <a:pPr algn="l" fontAlgn="ctr"/>
                      <a:r>
                        <a:rPr lang="en-US" altLang="ja-JP" sz="900" b="0" i="0" u="none" strike="noStrike" dirty="0">
                          <a:solidFill>
                            <a:srgbClr val="000000"/>
                          </a:solidFill>
                          <a:effectLst/>
                          <a:latin typeface="ＭＳ Ｐゴシック"/>
                        </a:rPr>
                        <a:t>4. </a:t>
                      </a:r>
                      <a:r>
                        <a:rPr lang="ja-JP" altLang="en-US" sz="900" b="0" i="0" u="none" strike="noStrike" dirty="0">
                          <a:solidFill>
                            <a:srgbClr val="000000"/>
                          </a:solidFill>
                          <a:effectLst/>
                          <a:latin typeface="ＭＳ Ｐゴシック"/>
                        </a:rPr>
                        <a:t>幻覚、妄想、精神障害</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臨床症状として、幻覚あるいは幻覚から引き起こされていると思われる行動（例えば、空を掴むような動作）が明らかにある、現実検討能力の総合的な悪化、これらのうちいずれかがあれば１点。</a:t>
                      </a:r>
                    </a:p>
                  </a:txBody>
                  <a:tcPr marL="6309" marR="6309" marT="630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ＭＳ Ｐゴシック"/>
                        </a:rPr>
                        <a:t>　</a:t>
                      </a:r>
                    </a:p>
                  </a:txBody>
                  <a:tcPr marL="6309" marR="6309" marT="63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12982">
                <a:tc>
                  <a:txBody>
                    <a:bodyPr/>
                    <a:lstStyle/>
                    <a:p>
                      <a:pPr algn="l" fontAlgn="ctr"/>
                      <a:r>
                        <a:rPr lang="en-US" altLang="ja-JP" sz="900" b="0" i="0" u="none" strike="noStrike" dirty="0">
                          <a:solidFill>
                            <a:srgbClr val="000000"/>
                          </a:solidFill>
                          <a:effectLst/>
                          <a:latin typeface="ＭＳ Ｐゴシック"/>
                        </a:rPr>
                        <a:t>5. </a:t>
                      </a:r>
                      <a:r>
                        <a:rPr lang="ja-JP" altLang="en-US" sz="900" b="0" i="0" u="none" strike="noStrike" dirty="0">
                          <a:solidFill>
                            <a:srgbClr val="000000"/>
                          </a:solidFill>
                          <a:effectLst/>
                          <a:latin typeface="ＭＳ Ｐゴシック"/>
                        </a:rPr>
                        <a:t>精神運動的な興奮あるいは遅滞</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患者自身あるいはスタッフへの危険を予測するために追加の鎮静薬あるいは身体抑制が必要となるような過活動（例えば、静脈ラインを抜く、スタッフをたたく）、活動の低下、あるいは臨床上明らかな精神運動遅滞（遅くなる）、これらのうちいずれかがあれば１点。</a:t>
                      </a:r>
                    </a:p>
                  </a:txBody>
                  <a:tcPr marL="6309" marR="6309" marT="630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Ｐゴシック"/>
                        </a:rPr>
                        <a:t>　</a:t>
                      </a:r>
                    </a:p>
                  </a:txBody>
                  <a:tcPr marL="6309" marR="6309" marT="63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1479">
                <a:tc>
                  <a:txBody>
                    <a:bodyPr/>
                    <a:lstStyle/>
                    <a:p>
                      <a:pPr algn="l" fontAlgn="ctr"/>
                      <a:r>
                        <a:rPr lang="en-US" altLang="ja-JP" sz="900" b="0" i="0" u="none" strike="noStrike" dirty="0">
                          <a:solidFill>
                            <a:srgbClr val="000000"/>
                          </a:solidFill>
                          <a:effectLst/>
                          <a:latin typeface="ＭＳ Ｐゴシック"/>
                        </a:rPr>
                        <a:t>6. </a:t>
                      </a:r>
                      <a:r>
                        <a:rPr lang="ja-JP" altLang="en-US" sz="900" b="0" i="0" u="none" strike="noStrike" dirty="0">
                          <a:solidFill>
                            <a:srgbClr val="000000"/>
                          </a:solidFill>
                          <a:effectLst/>
                          <a:latin typeface="ＭＳ Ｐゴシック"/>
                        </a:rPr>
                        <a:t>不適切な会話あるいは情緒</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不適切な、整理されていない、あるいは一貫性のない会話、出来事や状況にそぐわない感情の表出。これらのうちいずれかがあれば１点。</a:t>
                      </a:r>
                    </a:p>
                  </a:txBody>
                  <a:tcPr marL="6309" marR="6309" marT="630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Ｐゴシック"/>
                        </a:rPr>
                        <a:t>　</a:t>
                      </a:r>
                    </a:p>
                  </a:txBody>
                  <a:tcPr marL="6309" marR="6309" marT="63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1479">
                <a:tc>
                  <a:txBody>
                    <a:bodyPr/>
                    <a:lstStyle/>
                    <a:p>
                      <a:pPr algn="l" fontAlgn="ctr"/>
                      <a:r>
                        <a:rPr lang="en-US" altLang="ja-JP" sz="900" b="0" i="0" u="none" strike="noStrike" dirty="0">
                          <a:solidFill>
                            <a:srgbClr val="000000"/>
                          </a:solidFill>
                          <a:effectLst/>
                          <a:latin typeface="ＭＳ Ｐゴシック"/>
                        </a:rPr>
                        <a:t>7. </a:t>
                      </a:r>
                      <a:r>
                        <a:rPr lang="ja-JP" altLang="en-US" sz="900" b="0" i="0" u="none" strike="noStrike" dirty="0">
                          <a:solidFill>
                            <a:srgbClr val="000000"/>
                          </a:solidFill>
                          <a:effectLst/>
                          <a:latin typeface="ＭＳ Ｐゴシック"/>
                        </a:rPr>
                        <a:t>睡眠／覚醒サイクルの障害</a:t>
                      </a:r>
                      <a:br>
                        <a:rPr lang="ja-JP" altLang="en-US" sz="900" b="0" i="0" u="none" strike="noStrike" dirty="0">
                          <a:solidFill>
                            <a:srgbClr val="000000"/>
                          </a:solidFill>
                          <a:effectLst/>
                          <a:latin typeface="ＭＳ Ｐゴシック"/>
                        </a:rPr>
                      </a:br>
                      <a:r>
                        <a:rPr lang="en-US" altLang="ja-JP" sz="900" b="0" i="0" u="none" strike="noStrike" dirty="0">
                          <a:solidFill>
                            <a:srgbClr val="000000"/>
                          </a:solidFill>
                          <a:effectLst/>
                          <a:latin typeface="ＭＳ Ｐゴシック"/>
                        </a:rPr>
                        <a:t>4 </a:t>
                      </a:r>
                      <a:r>
                        <a:rPr lang="ja-JP" altLang="en-US" sz="900" b="0" i="0" u="none" strike="noStrike" dirty="0">
                          <a:solidFill>
                            <a:srgbClr val="000000"/>
                          </a:solidFill>
                          <a:effectLst/>
                          <a:latin typeface="ＭＳ Ｐゴシック"/>
                        </a:rPr>
                        <a:t>時間以下の睡眠。あるいは頻回な夜間覚醒（医療スタッフや大きな音で起きた場合の覚醒を含まない）、ほとんど１日中眠っている、これらのうちいずれかがあれば１点。</a:t>
                      </a:r>
                    </a:p>
                  </a:txBody>
                  <a:tcPr marL="6309" marR="6309" marT="630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Ｐゴシック"/>
                        </a:rPr>
                        <a:t>　</a:t>
                      </a:r>
                    </a:p>
                  </a:txBody>
                  <a:tcPr marL="6309" marR="6309" marT="63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8153">
                <a:tc>
                  <a:txBody>
                    <a:bodyPr/>
                    <a:lstStyle/>
                    <a:p>
                      <a:pPr algn="l" fontAlgn="ctr"/>
                      <a:r>
                        <a:rPr lang="en-US" altLang="ja-JP" sz="900" b="0" i="0" u="none" strike="noStrike" dirty="0">
                          <a:solidFill>
                            <a:srgbClr val="000000"/>
                          </a:solidFill>
                          <a:effectLst/>
                          <a:latin typeface="ＭＳ Ｐゴシック"/>
                        </a:rPr>
                        <a:t>8. </a:t>
                      </a:r>
                      <a:r>
                        <a:rPr lang="ja-JP" altLang="en-US" sz="900" b="0" i="0" u="none" strike="noStrike" dirty="0">
                          <a:solidFill>
                            <a:srgbClr val="000000"/>
                          </a:solidFill>
                          <a:effectLst/>
                          <a:latin typeface="ＭＳ Ｐゴシック"/>
                        </a:rPr>
                        <a:t>症状の変動</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上記の徴候あるいは症状が</a:t>
                      </a:r>
                      <a:r>
                        <a:rPr lang="en-US" altLang="ja-JP" sz="900" b="0" i="0" u="none" strike="noStrike" dirty="0">
                          <a:solidFill>
                            <a:srgbClr val="000000"/>
                          </a:solidFill>
                          <a:effectLst/>
                          <a:latin typeface="ＭＳ Ｐゴシック"/>
                        </a:rPr>
                        <a:t>24 </a:t>
                      </a:r>
                      <a:r>
                        <a:rPr lang="ja-JP" altLang="en-US" sz="900" b="0" i="0" u="none" strike="noStrike" dirty="0">
                          <a:solidFill>
                            <a:srgbClr val="000000"/>
                          </a:solidFill>
                          <a:effectLst/>
                          <a:latin typeface="ＭＳ Ｐゴシック"/>
                        </a:rPr>
                        <a:t>時間のなかで変化する（例えば、その勤務帯から別の勤務帯で異なる）場合は１点。</a:t>
                      </a:r>
                    </a:p>
                  </a:txBody>
                  <a:tcPr marL="6309" marR="6309" marT="630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Ｐゴシック"/>
                        </a:rPr>
                        <a:t>　</a:t>
                      </a:r>
                    </a:p>
                  </a:txBody>
                  <a:tcPr marL="6309" marR="6309" marT="63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5" name="正方形/長方形 4"/>
          <p:cNvSpPr/>
          <p:nvPr/>
        </p:nvSpPr>
        <p:spPr>
          <a:xfrm>
            <a:off x="548680" y="107504"/>
            <a:ext cx="5760640" cy="769441"/>
          </a:xfrm>
          <a:prstGeom prst="rect">
            <a:avLst/>
          </a:prstGeom>
        </p:spPr>
        <p:txBody>
          <a:bodyPr wrap="square">
            <a:spAutoFit/>
          </a:bodyPr>
          <a:lstStyle/>
          <a:p>
            <a:r>
              <a:rPr lang="en-US" altLang="ja-JP" sz="1100" dirty="0"/>
              <a:t>【</a:t>
            </a:r>
            <a:r>
              <a:rPr lang="ja-JP" altLang="en-US" sz="1100" dirty="0"/>
              <a:t>せん妄の評価スコア</a:t>
            </a:r>
            <a:r>
              <a:rPr lang="en-US" altLang="ja-JP" sz="1100" dirty="0" smtClean="0"/>
              <a:t>】</a:t>
            </a:r>
            <a:r>
              <a:rPr lang="ja-JP" altLang="en-US" sz="1100" dirty="0" smtClean="0"/>
              <a:t>　</a:t>
            </a:r>
            <a:r>
              <a:rPr lang="en-US" altLang="ja-JP" sz="1100" dirty="0" smtClean="0"/>
              <a:t>ICDSC</a:t>
            </a:r>
            <a:r>
              <a:rPr lang="ja-JP" altLang="en-US" sz="1100" dirty="0" err="1"/>
              <a:t>、</a:t>
            </a:r>
            <a:r>
              <a:rPr lang="ja-JP" altLang="en-US" sz="1100" dirty="0"/>
              <a:t>日本版</a:t>
            </a:r>
            <a:r>
              <a:rPr lang="en-US" altLang="ja-JP" sz="1100" dirty="0"/>
              <a:t>CAM-ICU</a:t>
            </a:r>
            <a:r>
              <a:rPr lang="ja-JP" altLang="en-US" sz="1100" dirty="0"/>
              <a:t>など</a:t>
            </a:r>
          </a:p>
          <a:p>
            <a:r>
              <a:rPr lang="ja-JP" altLang="en-US" sz="1100" dirty="0"/>
              <a:t>＜</a:t>
            </a:r>
            <a:r>
              <a:rPr lang="en-US" altLang="ja-JP" sz="1100" dirty="0"/>
              <a:t>ICDSC</a:t>
            </a:r>
            <a:r>
              <a:rPr lang="ja-JP" altLang="en-US" sz="1100" dirty="0"/>
              <a:t>：</a:t>
            </a:r>
            <a:r>
              <a:rPr lang="en-US" altLang="ja-JP" sz="1100" dirty="0"/>
              <a:t>Intensive Care Delirium Screening Checklist</a:t>
            </a:r>
            <a:r>
              <a:rPr lang="ja-JP" altLang="en-US" sz="1100" dirty="0" smtClean="0"/>
              <a:t>＞</a:t>
            </a:r>
            <a:endParaRPr lang="en-US" altLang="ja-JP" sz="1100" dirty="0" smtClean="0"/>
          </a:p>
          <a:p>
            <a:r>
              <a:rPr lang="en-US" altLang="ja-JP" sz="1100" dirty="0"/>
              <a:t>8</a:t>
            </a:r>
            <a:r>
              <a:rPr lang="ja-JP" altLang="en-US" sz="1100" dirty="0"/>
              <a:t>時間のシフトすべて、あるいは</a:t>
            </a:r>
            <a:r>
              <a:rPr lang="en-US" altLang="ja-JP" sz="1100" dirty="0"/>
              <a:t>24</a:t>
            </a:r>
            <a:r>
              <a:rPr lang="ja-JP" altLang="en-US" sz="1100" dirty="0"/>
              <a:t>時間以内の情報にもとづき</a:t>
            </a:r>
            <a:r>
              <a:rPr lang="ja-JP" altLang="en-US" sz="1100" dirty="0" smtClean="0"/>
              <a:t>評価</a:t>
            </a:r>
            <a:r>
              <a:rPr lang="ja-JP" altLang="en-US" sz="1100" dirty="0"/>
              <a:t>。</a:t>
            </a:r>
            <a:r>
              <a:rPr lang="ja-JP" altLang="en-US" sz="1100" dirty="0" smtClean="0"/>
              <a:t>明らか</a:t>
            </a:r>
            <a:r>
              <a:rPr lang="ja-JP" altLang="en-US" sz="1100" dirty="0"/>
              <a:t>な徴候がある</a:t>
            </a:r>
            <a:r>
              <a:rPr lang="ja-JP" altLang="en-US" sz="1100" dirty="0" smtClean="0"/>
              <a:t>＝</a:t>
            </a:r>
            <a:r>
              <a:rPr lang="en-US" altLang="ja-JP" sz="1100" dirty="0" smtClean="0"/>
              <a:t>1</a:t>
            </a:r>
            <a:r>
              <a:rPr lang="ja-JP" altLang="en-US" sz="1100" dirty="0" smtClean="0"/>
              <a:t>点</a:t>
            </a:r>
            <a:r>
              <a:rPr lang="ja-JP" altLang="en-US" sz="1100" dirty="0"/>
              <a:t>、アセスメント不能、あるいは徴候がない</a:t>
            </a:r>
            <a:r>
              <a:rPr lang="ja-JP" altLang="en-US" sz="1100" dirty="0" smtClean="0"/>
              <a:t>＝</a:t>
            </a:r>
            <a:r>
              <a:rPr lang="en-US" altLang="ja-JP" sz="1100" dirty="0" smtClean="0"/>
              <a:t>0</a:t>
            </a:r>
            <a:r>
              <a:rPr lang="ja-JP" altLang="en-US" sz="1100" dirty="0" smtClean="0"/>
              <a:t>点</a:t>
            </a:r>
            <a:r>
              <a:rPr lang="ja-JP" altLang="en-US" sz="1100" dirty="0"/>
              <a:t>で評価</a:t>
            </a:r>
            <a:r>
              <a:rPr lang="ja-JP" altLang="en-US" sz="1100" dirty="0" smtClean="0"/>
              <a:t>する</a:t>
            </a:r>
            <a:r>
              <a:rPr lang="ja-JP" altLang="en-US" sz="1100" dirty="0"/>
              <a:t>。</a:t>
            </a:r>
            <a:r>
              <a:rPr lang="en-US" altLang="ja-JP" sz="1100" dirty="0" smtClean="0"/>
              <a:t>4</a:t>
            </a:r>
            <a:r>
              <a:rPr lang="ja-JP" altLang="en-US" sz="1100" dirty="0"/>
              <a:t>点以上をせん妄と判断する</a:t>
            </a:r>
            <a:r>
              <a:rPr lang="ja-JP" altLang="en-US" sz="1100" dirty="0" smtClean="0"/>
              <a:t>．</a:t>
            </a:r>
            <a:endParaRPr lang="en-US" altLang="ja-JP" sz="1100" dirty="0" smtClean="0"/>
          </a:p>
        </p:txBody>
      </p:sp>
      <p:sp>
        <p:nvSpPr>
          <p:cNvPr id="6" name="正方形/長方形 5"/>
          <p:cNvSpPr/>
          <p:nvPr/>
        </p:nvSpPr>
        <p:spPr>
          <a:xfrm>
            <a:off x="548680" y="6012160"/>
            <a:ext cx="5760640" cy="2970044"/>
          </a:xfrm>
          <a:prstGeom prst="rect">
            <a:avLst/>
          </a:prstGeom>
        </p:spPr>
        <p:txBody>
          <a:bodyPr wrap="square">
            <a:spAutoFit/>
          </a:bodyPr>
          <a:lstStyle/>
          <a:p>
            <a:r>
              <a:rPr lang="ja-JP" altLang="en-US" sz="1100" dirty="0"/>
              <a:t>２）</a:t>
            </a:r>
            <a:r>
              <a:rPr lang="ja-JP" altLang="en-US" sz="1100" dirty="0" smtClean="0"/>
              <a:t>鎮痛</a:t>
            </a:r>
            <a:r>
              <a:rPr lang="ja-JP" altLang="en-US" sz="1100" dirty="0"/>
              <a:t>･鎮静剤の投与方法</a:t>
            </a:r>
          </a:p>
          <a:p>
            <a:r>
              <a:rPr lang="ja-JP" altLang="en-US" sz="1100" dirty="0"/>
              <a:t> 使用薬剤、投与方法、調節方法については、ガイドライン等を参考に自施設の事情を考慮して具体的手順を作成するのが望ましい．</a:t>
            </a:r>
          </a:p>
          <a:p>
            <a:r>
              <a:rPr lang="ja-JP" altLang="en-US" sz="1100" dirty="0"/>
              <a:t>＜</a:t>
            </a:r>
            <a:r>
              <a:rPr lang="en-US" altLang="ja-JP" sz="1100" dirty="0"/>
              <a:t>J-PAD</a:t>
            </a:r>
            <a:r>
              <a:rPr lang="ja-JP" altLang="en-US" sz="1100" dirty="0"/>
              <a:t>ガイドラインより＞</a:t>
            </a:r>
          </a:p>
          <a:p>
            <a:r>
              <a:rPr lang="ja-JP" altLang="en-US" sz="1100" dirty="0"/>
              <a:t>□</a:t>
            </a:r>
            <a:r>
              <a:rPr lang="ja-JP" altLang="en-US" sz="1100" dirty="0" smtClean="0"/>
              <a:t>プロポフォール（</a:t>
            </a:r>
            <a:r>
              <a:rPr lang="en-US" altLang="ja-JP" sz="1100" dirty="0" smtClean="0"/>
              <a:t>1</a:t>
            </a:r>
            <a:r>
              <a:rPr lang="ja-JP" altLang="en-US" sz="1100" dirty="0"/>
              <a:t>％、</a:t>
            </a:r>
            <a:r>
              <a:rPr lang="en-US" altLang="ja-JP" sz="1100" dirty="0"/>
              <a:t>2</a:t>
            </a:r>
            <a:r>
              <a:rPr lang="ja-JP" altLang="en-US" sz="1100" dirty="0" smtClean="0"/>
              <a:t>％）</a:t>
            </a:r>
            <a:endParaRPr lang="en-US" altLang="ja-JP" sz="1100" dirty="0"/>
          </a:p>
          <a:p>
            <a:r>
              <a:rPr lang="ja-JP" altLang="en-US" sz="1100" dirty="0"/>
              <a:t>　・初回投与量：</a:t>
            </a:r>
            <a:r>
              <a:rPr lang="en-US" altLang="ja-JP" sz="1100" dirty="0"/>
              <a:t>0.3mg/kg/</a:t>
            </a:r>
            <a:r>
              <a:rPr lang="ja-JP" altLang="en-US" sz="1100" dirty="0"/>
              <a:t>時を</a:t>
            </a:r>
            <a:r>
              <a:rPr lang="en-US" altLang="ja-JP" sz="1100" dirty="0"/>
              <a:t>5</a:t>
            </a:r>
            <a:r>
              <a:rPr lang="ja-JP" altLang="en-US" sz="1100" dirty="0"/>
              <a:t>分間で投与</a:t>
            </a:r>
          </a:p>
          <a:p>
            <a:r>
              <a:rPr lang="ja-JP" altLang="en-US" sz="1100" dirty="0"/>
              <a:t>　・維持用量：</a:t>
            </a:r>
            <a:r>
              <a:rPr lang="en-US" altLang="ja-JP" sz="1100" dirty="0"/>
              <a:t>0.3</a:t>
            </a:r>
            <a:r>
              <a:rPr lang="ja-JP" altLang="en-US" sz="1100" dirty="0"/>
              <a:t>～</a:t>
            </a:r>
            <a:r>
              <a:rPr lang="en-US" altLang="ja-JP" sz="1100" dirty="0"/>
              <a:t>3mg/kg/</a:t>
            </a:r>
            <a:r>
              <a:rPr lang="ja-JP" altLang="en-US" sz="1100" dirty="0"/>
              <a:t>時、全身状態を観察しながら適宜増減</a:t>
            </a:r>
          </a:p>
          <a:p>
            <a:r>
              <a:rPr lang="ja-JP" altLang="en-US" sz="1100" dirty="0"/>
              <a:t>□ミダゾラム</a:t>
            </a:r>
          </a:p>
          <a:p>
            <a:r>
              <a:rPr lang="ja-JP" altLang="en-US" sz="1100" dirty="0"/>
              <a:t>　・初回投与量：</a:t>
            </a:r>
            <a:r>
              <a:rPr lang="en-US" altLang="ja-JP" sz="1100" dirty="0"/>
              <a:t>0.01</a:t>
            </a:r>
            <a:r>
              <a:rPr lang="ja-JP" altLang="en-US" sz="1100" dirty="0"/>
              <a:t>～</a:t>
            </a:r>
            <a:r>
              <a:rPr lang="en-US" altLang="ja-JP" sz="1100" dirty="0"/>
              <a:t>0.06/kg</a:t>
            </a:r>
            <a:r>
              <a:rPr lang="ja-JP" altLang="en-US" sz="1100" dirty="0"/>
              <a:t>を</a:t>
            </a:r>
            <a:r>
              <a:rPr lang="en-US" altLang="ja-JP" sz="1100" dirty="0"/>
              <a:t>1</a:t>
            </a:r>
            <a:r>
              <a:rPr lang="ja-JP" altLang="en-US" sz="1100" dirty="0"/>
              <a:t>分以上かけて静注し、必要に応じて</a:t>
            </a:r>
            <a:r>
              <a:rPr lang="en-US" altLang="ja-JP" sz="1100" dirty="0"/>
              <a:t>0.03mg/kg</a:t>
            </a:r>
            <a:r>
              <a:rPr lang="ja-JP" altLang="en-US" sz="1100" dirty="0"/>
              <a:t>を少なくとも</a:t>
            </a:r>
          </a:p>
          <a:p>
            <a:r>
              <a:rPr lang="en-US" altLang="ja-JP" sz="1100" dirty="0"/>
              <a:t>5</a:t>
            </a:r>
            <a:r>
              <a:rPr lang="ja-JP" altLang="en-US" sz="1100" dirty="0"/>
              <a:t>分以上の間隔をあけて追加投与</a:t>
            </a:r>
          </a:p>
          <a:p>
            <a:r>
              <a:rPr lang="ja-JP" altLang="en-US" sz="1100" dirty="0"/>
              <a:t>　・維持用量：</a:t>
            </a:r>
            <a:r>
              <a:rPr lang="en-US" altLang="ja-JP" sz="1100" dirty="0"/>
              <a:t>0.02</a:t>
            </a:r>
            <a:r>
              <a:rPr lang="ja-JP" altLang="en-US" sz="1100" dirty="0"/>
              <a:t>～</a:t>
            </a:r>
            <a:r>
              <a:rPr lang="en-US" altLang="ja-JP" sz="1100" dirty="0"/>
              <a:t>0.18mg/kg/</a:t>
            </a:r>
            <a:r>
              <a:rPr lang="ja-JP" altLang="en-US" sz="1100" dirty="0"/>
              <a:t>時</a:t>
            </a:r>
          </a:p>
          <a:p>
            <a:r>
              <a:rPr lang="ja-JP" altLang="en-US" sz="1100" dirty="0" smtClean="0"/>
              <a:t>□（麻薬</a:t>
            </a:r>
            <a:r>
              <a:rPr lang="ja-JP" altLang="en-US" sz="1100" smtClean="0"/>
              <a:t>）</a:t>
            </a:r>
            <a:r>
              <a:rPr lang="ja-JP" altLang="en-US" sz="1100" smtClean="0"/>
              <a:t>フェンタニル</a:t>
            </a:r>
            <a:endParaRPr lang="ja-JP" altLang="en-US" sz="1100" dirty="0"/>
          </a:p>
          <a:p>
            <a:r>
              <a:rPr lang="ja-JP" altLang="en-US" sz="1100" dirty="0"/>
              <a:t>　・間欠的静注投与量：</a:t>
            </a:r>
            <a:r>
              <a:rPr lang="en-US" altLang="ja-JP" sz="1100" dirty="0"/>
              <a:t>0.5</a:t>
            </a:r>
            <a:r>
              <a:rPr lang="ja-JP" altLang="en-US" sz="1100" dirty="0"/>
              <a:t>～</a:t>
            </a:r>
            <a:r>
              <a:rPr lang="en-US" altLang="ja-JP" sz="1100" dirty="0"/>
              <a:t>1</a:t>
            </a:r>
            <a:r>
              <a:rPr lang="ja-JP" altLang="en-US" sz="1100" dirty="0"/>
              <a:t>時間毎に</a:t>
            </a:r>
            <a:r>
              <a:rPr lang="en-US" altLang="ja-JP" sz="1100" dirty="0"/>
              <a:t>0.35</a:t>
            </a:r>
            <a:r>
              <a:rPr lang="ja-JP" altLang="en-US" sz="1100" dirty="0"/>
              <a:t>～</a:t>
            </a:r>
            <a:r>
              <a:rPr lang="en-US" altLang="ja-JP" sz="1100" dirty="0"/>
              <a:t>0.5μg/kg</a:t>
            </a:r>
          </a:p>
          <a:p>
            <a:r>
              <a:rPr lang="ja-JP" altLang="en-US" sz="1100" dirty="0"/>
              <a:t>　・持続静注投与量：</a:t>
            </a:r>
            <a:r>
              <a:rPr lang="en-US" altLang="ja-JP" sz="1100" dirty="0"/>
              <a:t>0.7</a:t>
            </a:r>
            <a:r>
              <a:rPr lang="ja-JP" altLang="en-US" sz="1100" dirty="0"/>
              <a:t>～</a:t>
            </a:r>
            <a:r>
              <a:rPr lang="en-US" altLang="ja-JP" sz="1100" dirty="0"/>
              <a:t>10μg/kg/</a:t>
            </a:r>
            <a:r>
              <a:rPr lang="ja-JP" altLang="en-US" sz="1100" dirty="0"/>
              <a:t>時</a:t>
            </a:r>
          </a:p>
          <a:p>
            <a:r>
              <a:rPr lang="ja-JP" altLang="en-US" sz="1100" dirty="0"/>
              <a:t>□デクスメデトミジン</a:t>
            </a:r>
          </a:p>
          <a:p>
            <a:r>
              <a:rPr lang="ja-JP" altLang="en-US" sz="1100" dirty="0"/>
              <a:t>　・初回投与量：初期負荷投与により低血圧や徐脈を来すことがあるため、維持量の範囲で開始</a:t>
            </a:r>
          </a:p>
          <a:p>
            <a:r>
              <a:rPr lang="ja-JP" altLang="en-US" sz="1100" dirty="0"/>
              <a:t>　・維持用量：</a:t>
            </a:r>
            <a:r>
              <a:rPr lang="en-US" altLang="ja-JP" sz="1100" dirty="0"/>
              <a:t>0.2</a:t>
            </a:r>
            <a:r>
              <a:rPr lang="ja-JP" altLang="en-US" sz="1100" dirty="0"/>
              <a:t>～</a:t>
            </a:r>
            <a:r>
              <a:rPr lang="en-US" altLang="ja-JP" sz="1100" dirty="0"/>
              <a:t>0.7μg/kg/</a:t>
            </a:r>
            <a:r>
              <a:rPr lang="ja-JP" altLang="en-US" sz="1100" dirty="0"/>
              <a:t>時</a:t>
            </a:r>
          </a:p>
        </p:txBody>
      </p:sp>
    </p:spTree>
    <p:extLst>
      <p:ext uri="{BB962C8B-B14F-4D97-AF65-F5344CB8AC3E}">
        <p14:creationId xmlns:p14="http://schemas.microsoft.com/office/powerpoint/2010/main" val="209464280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927</Words>
  <PresentationFormat>画面に合わせる (4:3)</PresentationFormat>
  <Paragraphs>156</Paragraphs>
  <Slides>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ＭＳ Ｐゴシック</vt:lpstr>
      <vt:lpstr>Arial</vt:lpstr>
      <vt:lpstr>Calibri</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