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Lst>
  <p:sldSz cx="6858000" cy="9144000" type="screen4x3"/>
  <p:notesSz cx="7099300"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10" autoAdjust="0"/>
    <p:restoredTop sz="93950" autoAdjust="0"/>
  </p:normalViewPr>
  <p:slideViewPr>
    <p:cSldViewPr>
      <p:cViewPr>
        <p:scale>
          <a:sx n="118" d="100"/>
          <a:sy n="118" d="100"/>
        </p:scale>
        <p:origin x="-2208" y="996"/>
      </p:cViewPr>
      <p:guideLst>
        <p:guide orient="horz" pos="2880"/>
        <p:guide pos="2160"/>
      </p:guideLst>
    </p:cSldViewPr>
  </p:slideViewPr>
  <p:notesTextViewPr>
    <p:cViewPr>
      <p:scale>
        <a:sx n="1" d="1"/>
        <a:sy n="1" d="1"/>
      </p:scale>
      <p:origin x="0" y="0"/>
    </p:cViewPr>
  </p:notesTextViewPr>
  <p:sorterViewPr>
    <p:cViewPr>
      <p:scale>
        <a:sx n="100" d="100"/>
        <a:sy n="100" d="100"/>
      </p:scale>
      <p:origin x="0" y="0"/>
    </p:cViewPr>
  </p:sorterViewPr>
  <p:gridSpacing cx="36004" cy="36004"/>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slides/slide2.xml" Type="http://schemas.openxmlformats.org/officeDocument/2006/relationships/slide"/><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274929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099573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257175" y="488951"/>
            <a:ext cx="3357563" cy="10401300"/>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03289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98040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3512470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672687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07675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89736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858126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005209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328400822"/>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3858591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552432" y="420733"/>
            <a:ext cx="4320480" cy="646331"/>
          </a:xfrm>
          <a:prstGeom prst="rect">
            <a:avLst/>
          </a:prstGeom>
          <a:ln>
            <a:solidFill>
              <a:schemeClr val="tx1"/>
            </a:solidFill>
          </a:ln>
        </p:spPr>
        <p:txBody>
          <a:bodyPr wrap="square">
            <a:spAutoFit/>
          </a:bodyPr>
          <a:lstStyle/>
          <a:p>
            <a:pPr lvl="0"/>
            <a:r>
              <a:rPr lang="en-US" altLang="ja-JP" sz="1200" dirty="0" smtClean="0">
                <a:solidFill>
                  <a:prstClr val="black"/>
                </a:solidFill>
              </a:rPr>
              <a:t>【</a:t>
            </a:r>
            <a:r>
              <a:rPr lang="ja-JP" altLang="en-US" sz="1200" dirty="0" smtClean="0">
                <a:solidFill>
                  <a:prstClr val="black"/>
                </a:solidFill>
              </a:rPr>
              <a:t>当該手順書に係る特定行為の対象となる患者</a:t>
            </a:r>
            <a:r>
              <a:rPr lang="en-US" altLang="ja-JP" sz="1200" dirty="0" smtClean="0">
                <a:solidFill>
                  <a:prstClr val="black"/>
                </a:solidFill>
              </a:rPr>
              <a:t>】</a:t>
            </a:r>
          </a:p>
          <a:p>
            <a:pPr lvl="0"/>
            <a:r>
              <a:rPr lang="ja-JP" altLang="en-US" sz="1200" dirty="0">
                <a:solidFill>
                  <a:prstClr val="black"/>
                </a:solidFill>
              </a:rPr>
              <a:t>侵襲的陽圧換気を実施しており</a:t>
            </a:r>
            <a:r>
              <a:rPr lang="ja-JP" altLang="en-US" sz="1200" dirty="0"/>
              <a:t>、担当医師により手順書に基づく設定の変更が可能と判断された患者</a:t>
            </a:r>
            <a:endParaRPr lang="en-US" altLang="ja-JP" sz="1200" dirty="0" smtClean="0"/>
          </a:p>
        </p:txBody>
      </p:sp>
      <p:sp>
        <p:nvSpPr>
          <p:cNvPr id="7" name="正方形/長方形 6"/>
          <p:cNvSpPr/>
          <p:nvPr/>
        </p:nvSpPr>
        <p:spPr>
          <a:xfrm>
            <a:off x="558011" y="6942066"/>
            <a:ext cx="4309322" cy="646331"/>
          </a:xfrm>
          <a:prstGeom prst="rect">
            <a:avLst/>
          </a:prstGeom>
          <a:ln>
            <a:solidFill>
              <a:schemeClr val="tx1"/>
            </a:solidFill>
          </a:ln>
        </p:spPr>
        <p:txBody>
          <a:bodyPr wrap="square">
            <a:spAutoFit/>
          </a:bodyPr>
          <a:lstStyle/>
          <a:p>
            <a:pPr lvl="0"/>
            <a:r>
              <a:rPr lang="en-US" altLang="ja-JP" sz="1200" dirty="0" smtClean="0">
                <a:solidFill>
                  <a:prstClr val="black"/>
                </a:solidFill>
              </a:rPr>
              <a:t>【</a:t>
            </a:r>
            <a:r>
              <a:rPr lang="ja-JP" altLang="en-US" sz="1200" dirty="0" smtClean="0">
                <a:solidFill>
                  <a:prstClr val="black"/>
                </a:solidFill>
              </a:rPr>
              <a:t>医療の安全を確保するために医師・歯科医師との連絡が必要となった場合の連絡体制</a:t>
            </a:r>
            <a:r>
              <a:rPr lang="en-US" altLang="ja-JP" sz="1200" dirty="0" smtClean="0">
                <a:solidFill>
                  <a:prstClr val="black"/>
                </a:solidFill>
              </a:rPr>
              <a:t>】</a:t>
            </a:r>
            <a:endParaRPr lang="en-US" altLang="ja-JP" sz="1200" dirty="0">
              <a:solidFill>
                <a:prstClr val="black"/>
              </a:solidFill>
            </a:endParaRPr>
          </a:p>
          <a:p>
            <a:pPr lvl="0"/>
            <a:r>
              <a:rPr lang="ja-JP" altLang="en-US" sz="1200" dirty="0" smtClean="0">
                <a:solidFill>
                  <a:prstClr val="black"/>
                </a:solidFill>
              </a:rPr>
              <a:t>担当</a:t>
            </a:r>
            <a:r>
              <a:rPr lang="ja-JP" altLang="en-US" sz="1200" dirty="0">
                <a:solidFill>
                  <a:prstClr val="black"/>
                </a:solidFill>
              </a:rPr>
              <a:t>医師</a:t>
            </a:r>
          </a:p>
        </p:txBody>
      </p:sp>
      <p:sp>
        <p:nvSpPr>
          <p:cNvPr id="8" name="正方形/長方形 7"/>
          <p:cNvSpPr/>
          <p:nvPr/>
        </p:nvSpPr>
        <p:spPr>
          <a:xfrm>
            <a:off x="548682" y="7889583"/>
            <a:ext cx="4327981" cy="646331"/>
          </a:xfrm>
          <a:prstGeom prst="rect">
            <a:avLst/>
          </a:prstGeom>
          <a:ln>
            <a:solidFill>
              <a:schemeClr val="tx1"/>
            </a:solidFill>
          </a:ln>
        </p:spPr>
        <p:txBody>
          <a:bodyPr wrap="square">
            <a:spAutoFit/>
          </a:bodyPr>
          <a:lstStyle/>
          <a:p>
            <a:pPr lvl="0"/>
            <a:r>
              <a:rPr lang="en-US" altLang="ja-JP" sz="1200" dirty="0" smtClean="0">
                <a:solidFill>
                  <a:prstClr val="black"/>
                </a:solidFill>
              </a:rPr>
              <a:t>【</a:t>
            </a:r>
            <a:r>
              <a:rPr lang="ja-JP" altLang="en-US" sz="1200" dirty="0" smtClean="0">
                <a:solidFill>
                  <a:prstClr val="black"/>
                </a:solidFill>
              </a:rPr>
              <a:t>特定行為を行った後の医師・歯科医師に対する報告</a:t>
            </a:r>
            <a:r>
              <a:rPr lang="ja-JP" altLang="en-US" sz="1200" dirty="0">
                <a:solidFill>
                  <a:prstClr val="black"/>
                </a:solidFill>
              </a:rPr>
              <a:t>の</a:t>
            </a:r>
            <a:r>
              <a:rPr lang="ja-JP" altLang="en-US" sz="1200" dirty="0" smtClean="0">
                <a:solidFill>
                  <a:prstClr val="black"/>
                </a:solidFill>
              </a:rPr>
              <a:t>方法</a:t>
            </a:r>
            <a:r>
              <a:rPr lang="en-US" altLang="ja-JP" sz="1200" dirty="0" smtClean="0">
                <a:solidFill>
                  <a:prstClr val="black"/>
                </a:solidFill>
              </a:rPr>
              <a:t>】</a:t>
            </a:r>
          </a:p>
          <a:p>
            <a:pPr lvl="0"/>
            <a:r>
              <a:rPr lang="ja-JP" altLang="en-US" sz="1200" dirty="0">
                <a:solidFill>
                  <a:prstClr val="black"/>
                </a:solidFill>
              </a:rPr>
              <a:t>１．担当医師の携帯電話に直接連絡</a:t>
            </a:r>
          </a:p>
          <a:p>
            <a:pPr lvl="0"/>
            <a:r>
              <a:rPr lang="ja-JP" altLang="en-US" sz="1200" dirty="0">
                <a:solidFill>
                  <a:prstClr val="black"/>
                </a:solidFill>
              </a:rPr>
              <a:t>２．診療記録への</a:t>
            </a:r>
            <a:r>
              <a:rPr lang="ja-JP" altLang="en-US" sz="1200" dirty="0" smtClean="0">
                <a:solidFill>
                  <a:prstClr val="black"/>
                </a:solidFill>
              </a:rPr>
              <a:t>記載</a:t>
            </a:r>
            <a:endParaRPr lang="ja-JP" altLang="en-US" sz="1200" dirty="0">
              <a:solidFill>
                <a:prstClr val="black"/>
              </a:solidFill>
            </a:endParaRPr>
          </a:p>
        </p:txBody>
      </p:sp>
      <p:sp>
        <p:nvSpPr>
          <p:cNvPr id="12" name="右矢印 11"/>
          <p:cNvSpPr/>
          <p:nvPr/>
        </p:nvSpPr>
        <p:spPr>
          <a:xfrm>
            <a:off x="4941168" y="2118967"/>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2400"/>
          </a:p>
        </p:txBody>
      </p:sp>
      <p:sp>
        <p:nvSpPr>
          <p:cNvPr id="14" name="円/楕円 13"/>
          <p:cNvSpPr/>
          <p:nvPr/>
        </p:nvSpPr>
        <p:spPr>
          <a:xfrm>
            <a:off x="4906390" y="1147866"/>
            <a:ext cx="970882" cy="471806"/>
          </a:xfrm>
          <a:prstGeom prst="ellipse">
            <a:avLst/>
          </a:prstGeom>
          <a:solidFill>
            <a:schemeClr val="accent2">
              <a:lumMod val="40000"/>
              <a:lumOff val="60000"/>
            </a:schemeClr>
          </a:solidFill>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t>病状</a:t>
            </a:r>
            <a:r>
              <a:rPr lang="ja-JP" altLang="en-US" sz="1200" dirty="0" smtClean="0"/>
              <a:t>の</a:t>
            </a:r>
            <a:endParaRPr lang="en-US" altLang="ja-JP" sz="1200" dirty="0"/>
          </a:p>
          <a:p>
            <a:pPr algn="ctr"/>
            <a:r>
              <a:rPr lang="ja-JP" altLang="en-US" sz="1200" dirty="0" smtClean="0"/>
              <a:t>範囲外</a:t>
            </a:r>
            <a:endParaRPr lang="ja-JP" altLang="en-US" sz="1200" dirty="0"/>
          </a:p>
        </p:txBody>
      </p:sp>
      <p:sp>
        <p:nvSpPr>
          <p:cNvPr id="15" name="テキスト ボックス 14"/>
          <p:cNvSpPr txBox="1"/>
          <p:nvPr/>
        </p:nvSpPr>
        <p:spPr>
          <a:xfrm>
            <a:off x="552433" y="1367644"/>
            <a:ext cx="4320479" cy="1384995"/>
          </a:xfrm>
          <a:prstGeom prst="rect">
            <a:avLst/>
          </a:prstGeom>
          <a:noFill/>
          <a:ln>
            <a:solidFill>
              <a:schemeClr val="tx1"/>
            </a:solidFill>
          </a:ln>
        </p:spPr>
        <p:txBody>
          <a:bodyPr wrap="square" rtlCol="0">
            <a:spAutoFit/>
          </a:bodyPr>
          <a:lstStyle/>
          <a:p>
            <a:r>
              <a:rPr lang="en-US" altLang="ja-JP" sz="1200" dirty="0" smtClean="0"/>
              <a:t>【</a:t>
            </a:r>
            <a:r>
              <a:rPr lang="ja-JP" altLang="en-US" sz="1200" dirty="0" smtClean="0"/>
              <a:t>看護師に診療の補助を行わせる患者の病状の範囲</a:t>
            </a:r>
            <a:r>
              <a:rPr lang="en-US" altLang="ja-JP" sz="1200" dirty="0" smtClean="0"/>
              <a:t>】</a:t>
            </a:r>
          </a:p>
          <a:p>
            <a:r>
              <a:rPr lang="ja-JP" altLang="en-US" sz="1200" dirty="0"/>
              <a:t>□</a:t>
            </a:r>
            <a:r>
              <a:rPr lang="en-US" altLang="ja-JP" sz="1200" dirty="0"/>
              <a:t>pH</a:t>
            </a:r>
            <a:r>
              <a:rPr lang="ja-JP" altLang="en-US" sz="1200" dirty="0" err="1"/>
              <a:t>、</a:t>
            </a:r>
            <a:r>
              <a:rPr lang="en-US" altLang="ja-JP" sz="1200" dirty="0" smtClean="0"/>
              <a:t>PaCO</a:t>
            </a:r>
            <a:r>
              <a:rPr lang="en-US" altLang="ja-JP" sz="1200" baseline="-25000" dirty="0" smtClean="0"/>
              <a:t>2</a:t>
            </a:r>
            <a:r>
              <a:rPr lang="ja-JP" altLang="en-US" sz="1200" dirty="0"/>
              <a:t>（</a:t>
            </a:r>
            <a:r>
              <a:rPr lang="en-US" altLang="ja-JP" sz="1200" dirty="0" smtClean="0"/>
              <a:t>ETCO</a:t>
            </a:r>
            <a:r>
              <a:rPr lang="en-US" altLang="ja-JP" sz="1200" baseline="-25000" dirty="0" smtClean="0"/>
              <a:t>2</a:t>
            </a:r>
            <a:r>
              <a:rPr lang="ja-JP" altLang="en-US" sz="1200" dirty="0" smtClean="0"/>
              <a:t>）が治療目標範囲</a:t>
            </a:r>
            <a:r>
              <a:rPr lang="ja-JP" altLang="en-US" sz="1200" smtClean="0"/>
              <a:t>から軽度逸脱</a:t>
            </a:r>
            <a:r>
              <a:rPr lang="ja-JP" altLang="en-US" sz="1200" dirty="0"/>
              <a:t>している</a:t>
            </a:r>
          </a:p>
          <a:p>
            <a:r>
              <a:rPr lang="ja-JP" altLang="en-US" sz="1200" dirty="0"/>
              <a:t>□</a:t>
            </a:r>
            <a:r>
              <a:rPr lang="en-US" altLang="ja-JP" sz="1200" dirty="0" smtClean="0"/>
              <a:t>PaO</a:t>
            </a:r>
            <a:r>
              <a:rPr lang="en-US" altLang="ja-JP" sz="1200" baseline="-25000" dirty="0" smtClean="0"/>
              <a:t>2</a:t>
            </a:r>
            <a:r>
              <a:rPr lang="ja-JP" altLang="en-US" sz="1200" dirty="0"/>
              <a:t>（</a:t>
            </a:r>
            <a:r>
              <a:rPr lang="en-US" altLang="ja-JP" sz="1200" dirty="0" smtClean="0"/>
              <a:t>SpO</a:t>
            </a:r>
            <a:r>
              <a:rPr lang="en-US" altLang="ja-JP" sz="1200" baseline="-25000" dirty="0" smtClean="0"/>
              <a:t>2</a:t>
            </a:r>
            <a:r>
              <a:rPr lang="ja-JP" altLang="en-US" sz="1200" dirty="0" smtClean="0"/>
              <a:t>）が許容</a:t>
            </a:r>
            <a:r>
              <a:rPr lang="ja-JP" altLang="en-US" sz="1200" dirty="0"/>
              <a:t>される範囲から逸脱している</a:t>
            </a:r>
          </a:p>
          <a:p>
            <a:r>
              <a:rPr lang="ja-JP" altLang="en-US" sz="1200" dirty="0"/>
              <a:t>□呼吸仕事量が増加している</a:t>
            </a:r>
          </a:p>
          <a:p>
            <a:r>
              <a:rPr lang="ja-JP" altLang="en-US" sz="1200" dirty="0"/>
              <a:t>□呼吸管理に至った原疾患の状態に著しい変化がない</a:t>
            </a:r>
          </a:p>
          <a:p>
            <a:r>
              <a:rPr lang="ja-JP" altLang="en-US" sz="1200" dirty="0"/>
              <a:t>□意識状態が安定、ないし適切に鎮静されている</a:t>
            </a:r>
          </a:p>
          <a:p>
            <a:r>
              <a:rPr lang="ja-JP" altLang="en-US" sz="1200" dirty="0"/>
              <a:t>□循環動態の著しい変化が</a:t>
            </a:r>
            <a:r>
              <a:rPr lang="ja-JP" altLang="en-US" sz="1200" dirty="0" smtClean="0"/>
              <a:t>ない</a:t>
            </a:r>
            <a:endParaRPr lang="ja-JP" altLang="en-US" sz="1200" dirty="0"/>
          </a:p>
        </p:txBody>
      </p:sp>
      <p:sp>
        <p:nvSpPr>
          <p:cNvPr id="16" name="テキスト ボックス 15"/>
          <p:cNvSpPr txBox="1"/>
          <p:nvPr/>
        </p:nvSpPr>
        <p:spPr>
          <a:xfrm>
            <a:off x="1610798" y="67434"/>
            <a:ext cx="3636404" cy="307777"/>
          </a:xfrm>
          <a:prstGeom prst="rect">
            <a:avLst/>
          </a:prstGeom>
          <a:noFill/>
        </p:spPr>
        <p:txBody>
          <a:bodyPr wrap="square" rtlCol="0">
            <a:spAutoFit/>
          </a:bodyPr>
          <a:lstStyle/>
          <a:p>
            <a:pPr algn="ctr"/>
            <a:r>
              <a:rPr lang="ja-JP" altLang="en-US" sz="1400" dirty="0" smtClean="0"/>
              <a:t>手順書：</a:t>
            </a:r>
            <a:r>
              <a:rPr lang="ja-JP" altLang="ja-JP" sz="1400" dirty="0" smtClean="0"/>
              <a:t>侵襲</a:t>
            </a:r>
            <a:r>
              <a:rPr lang="ja-JP" altLang="ja-JP" sz="1400" dirty="0"/>
              <a:t>的陽圧</a:t>
            </a:r>
            <a:r>
              <a:rPr lang="ja-JP" altLang="ja-JP" sz="1400" dirty="0" smtClean="0"/>
              <a:t>換気</a:t>
            </a:r>
            <a:r>
              <a:rPr lang="ja-JP" altLang="en-US" sz="1400" dirty="0" smtClean="0"/>
              <a:t>の設定の変更</a:t>
            </a:r>
            <a:endParaRPr kumimoji="1" lang="ja-JP" altLang="en-US" sz="1400" dirty="0"/>
          </a:p>
        </p:txBody>
      </p:sp>
      <p:sp>
        <p:nvSpPr>
          <p:cNvPr id="21" name="テキスト ボックス 20"/>
          <p:cNvSpPr txBox="1"/>
          <p:nvPr/>
        </p:nvSpPr>
        <p:spPr>
          <a:xfrm>
            <a:off x="5517232" y="1554051"/>
            <a:ext cx="906017" cy="461665"/>
          </a:xfrm>
          <a:prstGeom prst="rect">
            <a:avLst/>
          </a:prstGeom>
          <a:noFill/>
        </p:spPr>
        <p:txBody>
          <a:bodyPr wrap="none" rtlCol="0">
            <a:spAutoFit/>
          </a:bodyPr>
          <a:lstStyle/>
          <a:p>
            <a:r>
              <a:rPr lang="ja-JP" altLang="en-US" sz="1200" dirty="0" smtClean="0"/>
              <a:t>不安定</a:t>
            </a:r>
            <a:endParaRPr lang="en-US" altLang="ja-JP" sz="1200" dirty="0" smtClean="0"/>
          </a:p>
          <a:p>
            <a:pPr algn="r"/>
            <a:r>
              <a:rPr kumimoji="1" lang="ja-JP" altLang="en-US" sz="1200" dirty="0" smtClean="0"/>
              <a:t>緊急性あり</a:t>
            </a:r>
            <a:endParaRPr kumimoji="1" lang="ja-JP" altLang="en-US" sz="1200" dirty="0"/>
          </a:p>
        </p:txBody>
      </p:sp>
      <p:sp>
        <p:nvSpPr>
          <p:cNvPr id="22" name="テキスト ボックス 21"/>
          <p:cNvSpPr txBox="1"/>
          <p:nvPr/>
        </p:nvSpPr>
        <p:spPr>
          <a:xfrm>
            <a:off x="552433" y="3358056"/>
            <a:ext cx="4320479" cy="461665"/>
          </a:xfrm>
          <a:prstGeom prst="rect">
            <a:avLst/>
          </a:prstGeom>
          <a:noFill/>
          <a:ln>
            <a:solidFill>
              <a:schemeClr val="tx1"/>
            </a:solidFill>
          </a:ln>
        </p:spPr>
        <p:txBody>
          <a:bodyPr wrap="square" rtlCol="0">
            <a:spAutoFit/>
          </a:bodyPr>
          <a:lstStyle/>
          <a:p>
            <a:r>
              <a:rPr lang="en-US" altLang="ja-JP" sz="1200" dirty="0" smtClean="0"/>
              <a:t>【</a:t>
            </a:r>
            <a:r>
              <a:rPr lang="ja-JP" altLang="en-US" sz="1200" dirty="0" smtClean="0"/>
              <a:t>診療の補助の内容</a:t>
            </a:r>
            <a:r>
              <a:rPr lang="en-US" altLang="ja-JP" sz="1200" dirty="0" smtClean="0"/>
              <a:t>】</a:t>
            </a:r>
          </a:p>
          <a:p>
            <a:r>
              <a:rPr lang="ja-JP" altLang="en-US" sz="1200" dirty="0" smtClean="0"/>
              <a:t>侵襲</a:t>
            </a:r>
            <a:r>
              <a:rPr lang="ja-JP" altLang="en-US" sz="1200" dirty="0"/>
              <a:t>的陽圧換気の設定の</a:t>
            </a:r>
            <a:r>
              <a:rPr lang="ja-JP" altLang="en-US" sz="1200" dirty="0" smtClean="0"/>
              <a:t>変更（後述、補足参照）</a:t>
            </a:r>
            <a:endParaRPr lang="ja-JP" altLang="en-US" sz="1200" dirty="0"/>
          </a:p>
        </p:txBody>
      </p:sp>
      <p:sp>
        <p:nvSpPr>
          <p:cNvPr id="18" name="右矢印 17"/>
          <p:cNvSpPr/>
          <p:nvPr/>
        </p:nvSpPr>
        <p:spPr>
          <a:xfrm rot="5400000">
            <a:off x="2589437" y="3809560"/>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2400"/>
          </a:p>
        </p:txBody>
      </p:sp>
      <p:sp>
        <p:nvSpPr>
          <p:cNvPr id="20" name="テキスト ボックス 19"/>
          <p:cNvSpPr txBox="1"/>
          <p:nvPr/>
        </p:nvSpPr>
        <p:spPr>
          <a:xfrm>
            <a:off x="548680" y="4116533"/>
            <a:ext cx="4327984" cy="2492990"/>
          </a:xfrm>
          <a:prstGeom prst="rect">
            <a:avLst/>
          </a:prstGeom>
          <a:noFill/>
          <a:ln>
            <a:solidFill>
              <a:schemeClr val="tx1"/>
            </a:solidFill>
          </a:ln>
        </p:spPr>
        <p:txBody>
          <a:bodyPr wrap="square" rtlCol="0">
            <a:spAutoFit/>
          </a:bodyPr>
          <a:lstStyle/>
          <a:p>
            <a:pPr lvl="0"/>
            <a:r>
              <a:rPr lang="en-US" altLang="ja-JP" sz="1200" dirty="0" smtClean="0">
                <a:solidFill>
                  <a:prstClr val="black"/>
                </a:solidFill>
              </a:rPr>
              <a:t>【</a:t>
            </a:r>
            <a:r>
              <a:rPr lang="ja-JP" altLang="en-US" sz="1200" dirty="0" smtClean="0">
                <a:solidFill>
                  <a:prstClr val="black"/>
                </a:solidFill>
              </a:rPr>
              <a:t>特定</a:t>
            </a:r>
            <a:r>
              <a:rPr lang="ja-JP" altLang="en-US" sz="1200" dirty="0">
                <a:solidFill>
                  <a:prstClr val="black"/>
                </a:solidFill>
              </a:rPr>
              <a:t>行為を行うときに確認すべき</a:t>
            </a:r>
            <a:r>
              <a:rPr lang="ja-JP" altLang="en-US" sz="1200" dirty="0" smtClean="0">
                <a:solidFill>
                  <a:prstClr val="black"/>
                </a:solidFill>
              </a:rPr>
              <a:t>事項</a:t>
            </a:r>
            <a:r>
              <a:rPr lang="en-US" altLang="ja-JP" sz="1200" dirty="0" smtClean="0">
                <a:solidFill>
                  <a:prstClr val="black"/>
                </a:solidFill>
              </a:rPr>
              <a:t>】</a:t>
            </a:r>
          </a:p>
          <a:p>
            <a:pPr lvl="0"/>
            <a:r>
              <a:rPr lang="ja-JP" altLang="en-US" sz="1200" dirty="0"/>
              <a:t>□適切に気道確保されている</a:t>
            </a:r>
          </a:p>
          <a:p>
            <a:pPr lvl="0"/>
            <a:r>
              <a:rPr lang="ja-JP" altLang="en-US" sz="1200" dirty="0"/>
              <a:t>□意識状態の変化：意識レベル、鎮静</a:t>
            </a:r>
            <a:r>
              <a:rPr lang="ja-JP" altLang="en-US" sz="1200" dirty="0" smtClean="0"/>
              <a:t>スケール（</a:t>
            </a:r>
            <a:r>
              <a:rPr lang="en-US" altLang="ja-JP" sz="1200" dirty="0" smtClean="0"/>
              <a:t>RASS</a:t>
            </a:r>
            <a:r>
              <a:rPr lang="ja-JP" altLang="en-US" sz="1200" dirty="0" smtClean="0"/>
              <a:t>など）、</a:t>
            </a:r>
            <a:r>
              <a:rPr lang="ja-JP" altLang="en-US" sz="1200" dirty="0"/>
              <a:t>鎮痛の</a:t>
            </a:r>
            <a:r>
              <a:rPr lang="ja-JP" altLang="en-US" sz="1200" dirty="0" smtClean="0"/>
              <a:t>評価（</a:t>
            </a:r>
            <a:r>
              <a:rPr lang="en-US" altLang="ja-JP" sz="1200" dirty="0" smtClean="0"/>
              <a:t>BPS</a:t>
            </a:r>
            <a:r>
              <a:rPr lang="ja-JP" altLang="en-US" sz="1200" dirty="0" smtClean="0"/>
              <a:t>など）、</a:t>
            </a:r>
            <a:r>
              <a:rPr lang="ja-JP" altLang="en-US" sz="1200" dirty="0"/>
              <a:t>せん</a:t>
            </a:r>
            <a:r>
              <a:rPr lang="ja-JP" altLang="en-US" sz="1200" dirty="0" smtClean="0"/>
              <a:t>妄評価（</a:t>
            </a:r>
            <a:r>
              <a:rPr lang="en-US" altLang="ja-JP" sz="1200" dirty="0" smtClean="0"/>
              <a:t>CAM-ICU</a:t>
            </a:r>
            <a:r>
              <a:rPr lang="ja-JP" altLang="en-US" sz="1200" dirty="0" err="1"/>
              <a:t>、</a:t>
            </a:r>
            <a:r>
              <a:rPr lang="en-US" altLang="ja-JP" sz="1200" dirty="0"/>
              <a:t>ICDSC</a:t>
            </a:r>
            <a:r>
              <a:rPr lang="ja-JP" altLang="en-US" sz="1200" dirty="0" smtClean="0"/>
              <a:t>など）</a:t>
            </a:r>
            <a:endParaRPr lang="en-US" altLang="ja-JP" sz="1200" dirty="0"/>
          </a:p>
          <a:p>
            <a:pPr lvl="0"/>
            <a:r>
              <a:rPr lang="en-US" altLang="ja-JP" sz="1200" dirty="0"/>
              <a:t>□</a:t>
            </a:r>
            <a:r>
              <a:rPr lang="ja-JP" altLang="en-US" sz="1200" dirty="0"/>
              <a:t>肺酸素化能：</a:t>
            </a:r>
            <a:r>
              <a:rPr lang="en-US" altLang="ja-JP" sz="1200" dirty="0"/>
              <a:t>PaO</a:t>
            </a:r>
            <a:r>
              <a:rPr lang="en-US" altLang="ja-JP" sz="1200" baseline="-25000" dirty="0"/>
              <a:t>2</a:t>
            </a:r>
            <a:r>
              <a:rPr lang="ja-JP" altLang="en-US" sz="1200" dirty="0" err="1"/>
              <a:t>、</a:t>
            </a:r>
            <a:r>
              <a:rPr lang="en-US" altLang="ja-JP" sz="1200" dirty="0"/>
              <a:t>SpO</a:t>
            </a:r>
            <a:r>
              <a:rPr lang="en-US" altLang="ja-JP" sz="1200" baseline="-25000" dirty="0"/>
              <a:t>2</a:t>
            </a:r>
          </a:p>
          <a:p>
            <a:pPr lvl="0"/>
            <a:r>
              <a:rPr lang="en-US" altLang="ja-JP" sz="1200" dirty="0"/>
              <a:t>□</a:t>
            </a:r>
            <a:r>
              <a:rPr lang="ja-JP" altLang="en-US" sz="1200" dirty="0"/>
              <a:t>肺胞換気：</a:t>
            </a:r>
            <a:r>
              <a:rPr lang="en-US" altLang="ja-JP" sz="1200" dirty="0"/>
              <a:t>pH</a:t>
            </a:r>
            <a:r>
              <a:rPr lang="ja-JP" altLang="en-US" sz="1200" dirty="0" err="1"/>
              <a:t>、</a:t>
            </a:r>
            <a:r>
              <a:rPr lang="en-US" altLang="ja-JP" sz="1200" dirty="0"/>
              <a:t>PaCO</a:t>
            </a:r>
            <a:r>
              <a:rPr lang="en-US" altLang="ja-JP" sz="1200" baseline="-25000" dirty="0"/>
              <a:t>2</a:t>
            </a:r>
            <a:r>
              <a:rPr lang="ja-JP" altLang="en-US" sz="1200" dirty="0" err="1"/>
              <a:t>、</a:t>
            </a:r>
            <a:r>
              <a:rPr lang="en-US" altLang="ja-JP" sz="1200" dirty="0"/>
              <a:t>ETCO</a:t>
            </a:r>
            <a:r>
              <a:rPr lang="en-US" altLang="ja-JP" sz="1200" baseline="-25000" dirty="0"/>
              <a:t>2</a:t>
            </a:r>
          </a:p>
          <a:p>
            <a:pPr lvl="0"/>
            <a:r>
              <a:rPr lang="en-US" altLang="ja-JP" sz="1200" dirty="0"/>
              <a:t>□</a:t>
            </a:r>
            <a:r>
              <a:rPr lang="ja-JP" altLang="en-US" sz="1200" dirty="0"/>
              <a:t>実測された換気状態</a:t>
            </a:r>
            <a:r>
              <a:rPr lang="ja-JP" altLang="en-US" sz="1200" dirty="0" smtClean="0"/>
              <a:t>：１回</a:t>
            </a:r>
            <a:r>
              <a:rPr lang="ja-JP" altLang="en-US" sz="1200" dirty="0"/>
              <a:t>換気量、分時換気量、気道内圧</a:t>
            </a:r>
          </a:p>
          <a:p>
            <a:pPr lvl="0"/>
            <a:r>
              <a:rPr lang="ja-JP" altLang="en-US" sz="1200" dirty="0"/>
              <a:t>□グラフィックモニタ、人工呼吸器との同調性</a:t>
            </a:r>
          </a:p>
          <a:p>
            <a:pPr lvl="0"/>
            <a:r>
              <a:rPr lang="ja-JP" altLang="en-US" sz="1200" dirty="0"/>
              <a:t>□呼吸仕事量</a:t>
            </a:r>
          </a:p>
          <a:p>
            <a:pPr lvl="0"/>
            <a:r>
              <a:rPr lang="ja-JP" altLang="en-US" sz="1200" dirty="0"/>
              <a:t>□気道分泌の量と吸引による除去、貯留の状態</a:t>
            </a:r>
          </a:p>
          <a:p>
            <a:pPr lvl="0"/>
            <a:r>
              <a:rPr lang="ja-JP" altLang="en-US" sz="1200" dirty="0"/>
              <a:t>□循環動態の変化：心拍数、血圧、不整脈、虚血性心電図変化</a:t>
            </a:r>
          </a:p>
          <a:p>
            <a:pPr lvl="0"/>
            <a:r>
              <a:rPr lang="ja-JP" altLang="en-US" sz="1200" dirty="0"/>
              <a:t>□合併症の有無：気胸、皮下気腫、無気肺など</a:t>
            </a:r>
          </a:p>
          <a:p>
            <a:pPr lvl="0"/>
            <a:r>
              <a:rPr lang="ja-JP" altLang="en-US" sz="1200" dirty="0"/>
              <a:t>□設定の調節では対処できない問題の有無：病状の悪化</a:t>
            </a:r>
            <a:r>
              <a:rPr lang="ja-JP" altLang="en-US" sz="1200" dirty="0" smtClean="0"/>
              <a:t>など</a:t>
            </a:r>
            <a:endParaRPr lang="ja-JP" altLang="en-US" sz="1200" dirty="0"/>
          </a:p>
        </p:txBody>
      </p:sp>
      <p:sp>
        <p:nvSpPr>
          <p:cNvPr id="23" name="右矢印 22"/>
          <p:cNvSpPr/>
          <p:nvPr/>
        </p:nvSpPr>
        <p:spPr>
          <a:xfrm rot="5400000">
            <a:off x="2589437" y="6608959"/>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2400"/>
          </a:p>
        </p:txBody>
      </p:sp>
      <p:sp>
        <p:nvSpPr>
          <p:cNvPr id="24" name="右矢印 23"/>
          <p:cNvSpPr/>
          <p:nvPr/>
        </p:nvSpPr>
        <p:spPr>
          <a:xfrm rot="5400000">
            <a:off x="2589437" y="7576611"/>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2400"/>
          </a:p>
        </p:txBody>
      </p:sp>
      <p:sp>
        <p:nvSpPr>
          <p:cNvPr id="25" name="正方形/長方形 24"/>
          <p:cNvSpPr/>
          <p:nvPr/>
        </p:nvSpPr>
        <p:spPr>
          <a:xfrm>
            <a:off x="5190221" y="2017457"/>
            <a:ext cx="1121567" cy="646331"/>
          </a:xfrm>
          <a:prstGeom prst="rect">
            <a:avLst/>
          </a:prstGeom>
          <a:ln>
            <a:solidFill>
              <a:schemeClr val="tx1"/>
            </a:solidFill>
          </a:ln>
        </p:spPr>
        <p:txBody>
          <a:bodyPr wrap="square">
            <a:spAutoFit/>
          </a:bodyPr>
          <a:lstStyle/>
          <a:p>
            <a:pPr lvl="0"/>
            <a:r>
              <a:rPr lang="ja-JP" altLang="en-US" sz="1200" dirty="0">
                <a:solidFill>
                  <a:prstClr val="black"/>
                </a:solidFill>
              </a:rPr>
              <a:t>担当医師の携帯電話に直接</a:t>
            </a:r>
            <a:r>
              <a:rPr lang="ja-JP" altLang="en-US" sz="1200" dirty="0" smtClean="0">
                <a:solidFill>
                  <a:prstClr val="black"/>
                </a:solidFill>
              </a:rPr>
              <a:t>連絡</a:t>
            </a:r>
            <a:endParaRPr lang="en-US" altLang="ja-JP" sz="1200" dirty="0" smtClean="0">
              <a:solidFill>
                <a:prstClr val="black"/>
              </a:solidFill>
            </a:endParaRPr>
          </a:p>
        </p:txBody>
      </p:sp>
      <p:sp>
        <p:nvSpPr>
          <p:cNvPr id="27" name="右矢印 26"/>
          <p:cNvSpPr/>
          <p:nvPr/>
        </p:nvSpPr>
        <p:spPr>
          <a:xfrm>
            <a:off x="4617132" y="5103346"/>
            <a:ext cx="504056"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2400"/>
          </a:p>
        </p:txBody>
      </p:sp>
      <p:sp>
        <p:nvSpPr>
          <p:cNvPr id="28" name="正方形/長方形 27"/>
          <p:cNvSpPr/>
          <p:nvPr/>
        </p:nvSpPr>
        <p:spPr>
          <a:xfrm>
            <a:off x="5190221" y="2923359"/>
            <a:ext cx="1121568" cy="5016758"/>
          </a:xfrm>
          <a:prstGeom prst="rect">
            <a:avLst/>
          </a:prstGeom>
          <a:ln>
            <a:solidFill>
              <a:schemeClr val="tx1"/>
            </a:solidFill>
          </a:ln>
        </p:spPr>
        <p:txBody>
          <a:bodyPr wrap="square">
            <a:spAutoFit/>
          </a:bodyPr>
          <a:lstStyle/>
          <a:p>
            <a:pPr lvl="0"/>
            <a:r>
              <a:rPr lang="ja-JP" altLang="en-US" sz="1200" dirty="0" smtClean="0">
                <a:solidFill>
                  <a:prstClr val="black"/>
                </a:solidFill>
              </a:rPr>
              <a:t>以下</a:t>
            </a:r>
            <a:r>
              <a:rPr lang="ja-JP" altLang="en-US" sz="1200" dirty="0">
                <a:solidFill>
                  <a:prstClr val="black"/>
                </a:solidFill>
              </a:rPr>
              <a:t>の場合、担当医師の携帯電話に直接</a:t>
            </a:r>
            <a:r>
              <a:rPr lang="ja-JP" altLang="en-US" sz="1200" dirty="0" smtClean="0">
                <a:solidFill>
                  <a:prstClr val="black"/>
                </a:solidFill>
              </a:rPr>
              <a:t>連絡</a:t>
            </a:r>
            <a:endParaRPr lang="en-US" altLang="ja-JP" sz="1200" dirty="0" smtClean="0">
              <a:solidFill>
                <a:prstClr val="black"/>
              </a:solidFill>
            </a:endParaRPr>
          </a:p>
          <a:p>
            <a:pPr lvl="0"/>
            <a:endParaRPr lang="ja-JP" altLang="en-US" sz="1200" dirty="0">
              <a:solidFill>
                <a:prstClr val="black"/>
              </a:solidFill>
            </a:endParaRPr>
          </a:p>
          <a:p>
            <a:pPr lvl="0"/>
            <a:r>
              <a:rPr lang="ja-JP" altLang="en-US" sz="1000" dirty="0">
                <a:solidFill>
                  <a:prstClr val="black"/>
                </a:solidFill>
              </a:rPr>
              <a:t>□意識障害、せん妄</a:t>
            </a:r>
          </a:p>
          <a:p>
            <a:pPr lvl="0"/>
            <a:r>
              <a:rPr lang="ja-JP" altLang="en-US" sz="1000" dirty="0">
                <a:solidFill>
                  <a:prstClr val="black"/>
                </a:solidFill>
              </a:rPr>
              <a:t>□呼吸困難、発汗、過度な呼吸筋使用</a:t>
            </a:r>
          </a:p>
          <a:p>
            <a:pPr lvl="0"/>
            <a:r>
              <a:rPr lang="ja-JP" altLang="en-US" sz="1000" dirty="0">
                <a:solidFill>
                  <a:prstClr val="black"/>
                </a:solidFill>
              </a:rPr>
              <a:t>□呼吸数の</a:t>
            </a:r>
            <a:r>
              <a:rPr lang="ja-JP" altLang="en-US" sz="1000" dirty="0" smtClean="0">
                <a:solidFill>
                  <a:prstClr val="black"/>
                </a:solidFill>
              </a:rPr>
              <a:t>上昇</a:t>
            </a:r>
            <a:r>
              <a:rPr lang="ja-JP" altLang="en-US" sz="1000" dirty="0">
                <a:solidFill>
                  <a:prstClr val="black"/>
                </a:solidFill>
              </a:rPr>
              <a:t>（</a:t>
            </a:r>
            <a:r>
              <a:rPr lang="ja-JP" altLang="en-US" sz="1000" dirty="0" smtClean="0">
                <a:solidFill>
                  <a:prstClr val="black"/>
                </a:solidFill>
              </a:rPr>
              <a:t>＞</a:t>
            </a:r>
            <a:r>
              <a:rPr lang="en-US" altLang="ja-JP" sz="1000" dirty="0">
                <a:solidFill>
                  <a:prstClr val="black"/>
                </a:solidFill>
              </a:rPr>
              <a:t>35</a:t>
            </a:r>
            <a:r>
              <a:rPr lang="ja-JP" altLang="en-US" sz="1000" dirty="0">
                <a:solidFill>
                  <a:prstClr val="black"/>
                </a:solidFill>
              </a:rPr>
              <a:t>回</a:t>
            </a:r>
            <a:r>
              <a:rPr lang="en-US" altLang="ja-JP" sz="1000" dirty="0">
                <a:solidFill>
                  <a:prstClr val="black"/>
                </a:solidFill>
              </a:rPr>
              <a:t>/</a:t>
            </a:r>
            <a:r>
              <a:rPr lang="ja-JP" altLang="en-US" sz="1000" dirty="0" smtClean="0">
                <a:solidFill>
                  <a:prstClr val="black"/>
                </a:solidFill>
              </a:rPr>
              <a:t>分）</a:t>
            </a:r>
            <a:endParaRPr lang="en-US" altLang="ja-JP" sz="1000" dirty="0">
              <a:solidFill>
                <a:prstClr val="black"/>
              </a:solidFill>
            </a:endParaRPr>
          </a:p>
          <a:p>
            <a:pPr lvl="0"/>
            <a:r>
              <a:rPr lang="en-US" altLang="ja-JP" sz="1000" dirty="0">
                <a:solidFill>
                  <a:prstClr val="black"/>
                </a:solidFill>
              </a:rPr>
              <a:t>□</a:t>
            </a:r>
            <a:r>
              <a:rPr lang="ja-JP" altLang="en-US" sz="1000" dirty="0">
                <a:solidFill>
                  <a:prstClr val="black"/>
                </a:solidFill>
              </a:rPr>
              <a:t>血液ガス所見が悪化</a:t>
            </a:r>
            <a:r>
              <a:rPr lang="en-US" altLang="ja-JP" sz="1000" dirty="0">
                <a:solidFill>
                  <a:prstClr val="black"/>
                </a:solidFill>
              </a:rPr>
              <a:t>､</a:t>
            </a:r>
            <a:r>
              <a:rPr lang="ja-JP" altLang="en-US" sz="1000" dirty="0">
                <a:solidFill>
                  <a:prstClr val="black"/>
                </a:solidFill>
              </a:rPr>
              <a:t>改善しない</a:t>
            </a:r>
          </a:p>
          <a:p>
            <a:pPr lvl="0"/>
            <a:r>
              <a:rPr lang="ja-JP" altLang="en-US" sz="1000" dirty="0" smtClean="0">
                <a:solidFill>
                  <a:prstClr val="black"/>
                </a:solidFill>
              </a:rPr>
              <a:t>（</a:t>
            </a:r>
            <a:r>
              <a:rPr lang="en-US" altLang="ja-JP" sz="1000" dirty="0" smtClean="0">
                <a:solidFill>
                  <a:prstClr val="black"/>
                </a:solidFill>
              </a:rPr>
              <a:t>PaO</a:t>
            </a:r>
            <a:r>
              <a:rPr lang="en-US" altLang="ja-JP" sz="1000" baseline="-25000" dirty="0" smtClean="0">
                <a:solidFill>
                  <a:prstClr val="black"/>
                </a:solidFill>
              </a:rPr>
              <a:t>2</a:t>
            </a:r>
            <a:r>
              <a:rPr lang="ja-JP" altLang="en-US" sz="1000" dirty="0">
                <a:solidFill>
                  <a:prstClr val="black"/>
                </a:solidFill>
              </a:rPr>
              <a:t>＜</a:t>
            </a:r>
            <a:r>
              <a:rPr lang="en-US" altLang="ja-JP" sz="1000" dirty="0">
                <a:solidFill>
                  <a:prstClr val="black"/>
                </a:solidFill>
              </a:rPr>
              <a:t>60mmHg</a:t>
            </a:r>
            <a:r>
              <a:rPr lang="ja-JP" altLang="en-US" sz="1000" dirty="0" err="1">
                <a:solidFill>
                  <a:prstClr val="black"/>
                </a:solidFill>
              </a:rPr>
              <a:t>、</a:t>
            </a:r>
            <a:r>
              <a:rPr lang="en-US" altLang="ja-JP" sz="1000" dirty="0">
                <a:solidFill>
                  <a:prstClr val="black"/>
                </a:solidFill>
              </a:rPr>
              <a:t>PaCO</a:t>
            </a:r>
            <a:r>
              <a:rPr lang="en-US" altLang="ja-JP" sz="1000" baseline="-25000" dirty="0">
                <a:solidFill>
                  <a:prstClr val="black"/>
                </a:solidFill>
              </a:rPr>
              <a:t>2</a:t>
            </a:r>
            <a:r>
              <a:rPr lang="ja-JP" altLang="en-US" sz="1000" dirty="0" smtClean="0">
                <a:solidFill>
                  <a:prstClr val="black"/>
                </a:solidFill>
              </a:rPr>
              <a:t>上昇）</a:t>
            </a:r>
            <a:endParaRPr lang="en-US" altLang="ja-JP" sz="1000" dirty="0">
              <a:solidFill>
                <a:prstClr val="black"/>
              </a:solidFill>
            </a:endParaRPr>
          </a:p>
          <a:p>
            <a:pPr lvl="0"/>
            <a:r>
              <a:rPr lang="en-US" altLang="ja-JP" sz="1000" dirty="0">
                <a:solidFill>
                  <a:prstClr val="black"/>
                </a:solidFill>
              </a:rPr>
              <a:t>□</a:t>
            </a:r>
            <a:r>
              <a:rPr lang="ja-JP" altLang="en-US" sz="1000" dirty="0">
                <a:solidFill>
                  <a:prstClr val="black"/>
                </a:solidFill>
              </a:rPr>
              <a:t>心拍数＞</a:t>
            </a:r>
            <a:r>
              <a:rPr lang="en-US" altLang="ja-JP" sz="1000" dirty="0">
                <a:solidFill>
                  <a:prstClr val="black"/>
                </a:solidFill>
              </a:rPr>
              <a:t>120/</a:t>
            </a:r>
            <a:r>
              <a:rPr lang="ja-JP" altLang="en-US" sz="1000" dirty="0">
                <a:solidFill>
                  <a:prstClr val="black"/>
                </a:solidFill>
              </a:rPr>
              <a:t>分、</a:t>
            </a:r>
            <a:r>
              <a:rPr lang="en-US" altLang="ja-JP" sz="1000" dirty="0">
                <a:solidFill>
                  <a:prstClr val="black"/>
                </a:solidFill>
              </a:rPr>
              <a:t>20/</a:t>
            </a:r>
            <a:r>
              <a:rPr lang="ja-JP" altLang="en-US" sz="1000" dirty="0">
                <a:solidFill>
                  <a:prstClr val="black"/>
                </a:solidFill>
              </a:rPr>
              <a:t>分以上の上昇</a:t>
            </a:r>
          </a:p>
          <a:p>
            <a:pPr lvl="0"/>
            <a:r>
              <a:rPr lang="ja-JP" altLang="en-US" sz="1000" dirty="0">
                <a:solidFill>
                  <a:prstClr val="black"/>
                </a:solidFill>
              </a:rPr>
              <a:t>不整脈の増加</a:t>
            </a:r>
          </a:p>
          <a:p>
            <a:pPr lvl="0"/>
            <a:r>
              <a:rPr lang="ja-JP" altLang="en-US" sz="1000" dirty="0">
                <a:solidFill>
                  <a:prstClr val="black"/>
                </a:solidFill>
              </a:rPr>
              <a:t>□血圧</a:t>
            </a:r>
            <a:r>
              <a:rPr lang="ja-JP" altLang="en-US" sz="1000" dirty="0" smtClean="0">
                <a:solidFill>
                  <a:prstClr val="black"/>
                </a:solidFill>
              </a:rPr>
              <a:t>低下（＜</a:t>
            </a:r>
            <a:r>
              <a:rPr lang="en-US" altLang="ja-JP" sz="1000" dirty="0">
                <a:solidFill>
                  <a:prstClr val="black"/>
                </a:solidFill>
              </a:rPr>
              <a:t>70</a:t>
            </a:r>
            <a:r>
              <a:rPr lang="ja-JP" altLang="en-US" sz="1000" dirty="0">
                <a:solidFill>
                  <a:prstClr val="black"/>
                </a:solidFill>
              </a:rPr>
              <a:t>～</a:t>
            </a:r>
            <a:r>
              <a:rPr lang="en-US" altLang="ja-JP" sz="1000" dirty="0" smtClean="0">
                <a:solidFill>
                  <a:prstClr val="black"/>
                </a:solidFill>
              </a:rPr>
              <a:t>90mmHg</a:t>
            </a:r>
            <a:r>
              <a:rPr lang="ja-JP" altLang="en-US" sz="1000" dirty="0" smtClean="0">
                <a:solidFill>
                  <a:prstClr val="black"/>
                </a:solidFill>
              </a:rPr>
              <a:t>）、拡張期圧</a:t>
            </a:r>
            <a:r>
              <a:rPr lang="ja-JP" altLang="en-US" sz="1000" dirty="0">
                <a:solidFill>
                  <a:prstClr val="black"/>
                </a:solidFill>
              </a:rPr>
              <a:t>が</a:t>
            </a:r>
            <a:r>
              <a:rPr lang="en-US" altLang="ja-JP" sz="1000" dirty="0">
                <a:solidFill>
                  <a:prstClr val="black"/>
                </a:solidFill>
              </a:rPr>
              <a:t>20mmHg</a:t>
            </a:r>
            <a:r>
              <a:rPr lang="ja-JP" altLang="en-US" sz="1000" dirty="0">
                <a:solidFill>
                  <a:prstClr val="black"/>
                </a:solidFill>
              </a:rPr>
              <a:t>以上変化</a:t>
            </a:r>
          </a:p>
          <a:p>
            <a:pPr lvl="0"/>
            <a:r>
              <a:rPr lang="ja-JP" altLang="en-US" sz="1000" dirty="0">
                <a:solidFill>
                  <a:prstClr val="black"/>
                </a:solidFill>
              </a:rPr>
              <a:t>□気胸など、合併症の</a:t>
            </a:r>
            <a:r>
              <a:rPr lang="ja-JP" altLang="en-US" sz="1000" dirty="0" smtClean="0">
                <a:solidFill>
                  <a:prstClr val="black"/>
                </a:solidFill>
              </a:rPr>
              <a:t>発生</a:t>
            </a:r>
            <a:endParaRPr lang="en-US" altLang="ja-JP" sz="1000" dirty="0" smtClean="0">
              <a:solidFill>
                <a:prstClr val="black"/>
              </a:solidFill>
            </a:endParaRPr>
          </a:p>
          <a:p>
            <a:pPr lvl="0"/>
            <a:r>
              <a:rPr lang="ja-JP" altLang="en-US" sz="1000" dirty="0">
                <a:solidFill>
                  <a:prstClr val="black"/>
                </a:solidFill>
              </a:rPr>
              <a:t>□設定の変更では対処できない</a:t>
            </a:r>
            <a:r>
              <a:rPr lang="ja-JP" altLang="en-US" sz="1000" dirty="0" smtClean="0">
                <a:solidFill>
                  <a:prstClr val="black"/>
                </a:solidFill>
              </a:rPr>
              <a:t>場合</a:t>
            </a:r>
            <a:endParaRPr lang="ja-JP" altLang="en-US" sz="1000" dirty="0">
              <a:solidFill>
                <a:prstClr val="black"/>
              </a:solidFill>
            </a:endParaRPr>
          </a:p>
        </p:txBody>
      </p:sp>
      <p:sp>
        <p:nvSpPr>
          <p:cNvPr id="30" name="円/楕円 29"/>
          <p:cNvSpPr/>
          <p:nvPr/>
        </p:nvSpPr>
        <p:spPr>
          <a:xfrm>
            <a:off x="1463410" y="2823762"/>
            <a:ext cx="975374" cy="459125"/>
          </a:xfrm>
          <a:prstGeom prst="ellipse">
            <a:avLst/>
          </a:prstGeom>
          <a:solidFill>
            <a:schemeClr val="accent1">
              <a:lumMod val="40000"/>
              <a:lumOff val="60000"/>
            </a:schemeClr>
          </a:solidFill>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200" dirty="0" smtClean="0">
                <a:solidFill>
                  <a:schemeClr val="tx1"/>
                </a:solidFill>
              </a:rPr>
              <a:t>病状の</a:t>
            </a:r>
            <a:endParaRPr kumimoji="1" lang="en-US" altLang="ja-JP" sz="1200" dirty="0" smtClean="0">
              <a:solidFill>
                <a:schemeClr val="tx1"/>
              </a:solidFill>
            </a:endParaRPr>
          </a:p>
          <a:p>
            <a:pPr algn="ctr"/>
            <a:r>
              <a:rPr kumimoji="1" lang="ja-JP" altLang="en-US" sz="1200" dirty="0" smtClean="0">
                <a:solidFill>
                  <a:schemeClr val="tx1"/>
                </a:solidFill>
              </a:rPr>
              <a:t>範囲内</a:t>
            </a:r>
            <a:endParaRPr kumimoji="1" lang="en-US" altLang="ja-JP" sz="1200" dirty="0" smtClean="0">
              <a:solidFill>
                <a:schemeClr val="tx1"/>
              </a:solidFill>
            </a:endParaRPr>
          </a:p>
        </p:txBody>
      </p:sp>
      <p:sp>
        <p:nvSpPr>
          <p:cNvPr id="32" name="右矢印 31"/>
          <p:cNvSpPr/>
          <p:nvPr/>
        </p:nvSpPr>
        <p:spPr>
          <a:xfrm rot="5400000">
            <a:off x="2589437" y="1070859"/>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600">
              <a:solidFill>
                <a:srgbClr val="FF0000"/>
              </a:solidFill>
            </a:endParaRPr>
          </a:p>
        </p:txBody>
      </p:sp>
      <p:sp>
        <p:nvSpPr>
          <p:cNvPr id="26" name="右矢印 25"/>
          <p:cNvSpPr/>
          <p:nvPr/>
        </p:nvSpPr>
        <p:spPr>
          <a:xfrm rot="5400000">
            <a:off x="2515449" y="2918612"/>
            <a:ext cx="360251"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600">
              <a:solidFill>
                <a:srgbClr val="FF0000"/>
              </a:solidFill>
            </a:endParaRPr>
          </a:p>
        </p:txBody>
      </p:sp>
      <p:sp>
        <p:nvSpPr>
          <p:cNvPr id="33" name="テキスト ボックス 32"/>
          <p:cNvSpPr txBox="1"/>
          <p:nvPr/>
        </p:nvSpPr>
        <p:spPr>
          <a:xfrm>
            <a:off x="2976792" y="2843808"/>
            <a:ext cx="904415" cy="461665"/>
          </a:xfrm>
          <a:prstGeom prst="rect">
            <a:avLst/>
          </a:prstGeom>
          <a:noFill/>
        </p:spPr>
        <p:txBody>
          <a:bodyPr wrap="none" rtlCol="0">
            <a:spAutoFit/>
          </a:bodyPr>
          <a:lstStyle/>
          <a:p>
            <a:r>
              <a:rPr lang="ja-JP" altLang="en-US" sz="1200" dirty="0" smtClean="0"/>
              <a:t>安定</a:t>
            </a:r>
            <a:endParaRPr lang="en-US" altLang="ja-JP" sz="1200" dirty="0" smtClean="0"/>
          </a:p>
          <a:p>
            <a:r>
              <a:rPr kumimoji="1" lang="ja-JP" altLang="en-US" sz="1200" dirty="0" smtClean="0"/>
              <a:t>緊急性</a:t>
            </a:r>
            <a:r>
              <a:rPr lang="ja-JP" altLang="en-US" sz="1200" dirty="0"/>
              <a:t>なし</a:t>
            </a:r>
            <a:endParaRPr kumimoji="1" lang="ja-JP" altLang="en-US" sz="1200" dirty="0"/>
          </a:p>
        </p:txBody>
      </p:sp>
    </p:spTree>
    <p:extLst>
      <p:ext uri="{BB962C8B-B14F-4D97-AF65-F5344CB8AC3E}">
        <p14:creationId xmlns:p14="http://schemas.microsoft.com/office/powerpoint/2010/main" val="1985930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16632" y="179512"/>
            <a:ext cx="6624736" cy="1231106"/>
          </a:xfrm>
          <a:prstGeom prst="rect">
            <a:avLst/>
          </a:prstGeom>
        </p:spPr>
        <p:txBody>
          <a:bodyPr wrap="square">
            <a:spAutoFit/>
          </a:bodyPr>
          <a:lstStyle/>
          <a:p>
            <a:r>
              <a:rPr lang="ja-JP" altLang="en-US" sz="1400" dirty="0" smtClean="0"/>
              <a:t>侵襲</a:t>
            </a:r>
            <a:r>
              <a:rPr lang="ja-JP" altLang="en-US" sz="1400" dirty="0"/>
              <a:t>的陽圧換気の設定の変更の手順書に</a:t>
            </a:r>
            <a:r>
              <a:rPr lang="ja-JP" altLang="en-US" sz="1400" dirty="0" smtClean="0"/>
              <a:t>ついて</a:t>
            </a:r>
            <a:endParaRPr lang="en-US" altLang="ja-JP" sz="1400" dirty="0" smtClean="0"/>
          </a:p>
          <a:p>
            <a:endParaRPr lang="en-US" altLang="ja-JP" sz="1200" dirty="0" smtClean="0"/>
          </a:p>
          <a:p>
            <a:r>
              <a:rPr lang="ja-JP" altLang="en-US" sz="1200" dirty="0" smtClean="0"/>
              <a:t>人工</a:t>
            </a:r>
            <a:r>
              <a:rPr lang="ja-JP" altLang="en-US" sz="1200" dirty="0"/>
              <a:t>呼吸器や換気</a:t>
            </a:r>
            <a:r>
              <a:rPr lang="ja-JP" altLang="en-US" sz="1200" dirty="0" smtClean="0"/>
              <a:t>様式（モード）、</a:t>
            </a:r>
            <a:r>
              <a:rPr lang="ja-JP" altLang="en-US" sz="1200" dirty="0"/>
              <a:t>設定方法には数多くの種類があり、使われている名称も人工呼吸器により様々で統一されていない。また、実際に各施設や患者によって使用されている機器や方法は多種多様であり、患者の病状に応じて選択されている。そのため、施設や患者ごとに適応となる患者の状態の範囲や、評価する事項、設定方法を具体的に設定した手順書を作成することが望ましい。</a:t>
            </a:r>
          </a:p>
        </p:txBody>
      </p:sp>
      <p:sp>
        <p:nvSpPr>
          <p:cNvPr id="5" name="正方形/長方形 4"/>
          <p:cNvSpPr/>
          <p:nvPr/>
        </p:nvSpPr>
        <p:spPr>
          <a:xfrm>
            <a:off x="143599" y="1475656"/>
            <a:ext cx="6624736" cy="461665"/>
          </a:xfrm>
          <a:prstGeom prst="rect">
            <a:avLst/>
          </a:prstGeom>
        </p:spPr>
        <p:txBody>
          <a:bodyPr wrap="square">
            <a:spAutoFit/>
          </a:bodyPr>
          <a:lstStyle/>
          <a:p>
            <a:r>
              <a:rPr lang="en-US" altLang="ja-JP" sz="1200" dirty="0" smtClean="0"/>
              <a:t>【</a:t>
            </a:r>
            <a:r>
              <a:rPr lang="ja-JP" altLang="en-US" sz="1200" dirty="0" smtClean="0"/>
              <a:t>当該</a:t>
            </a:r>
            <a:r>
              <a:rPr lang="ja-JP" altLang="en-US" sz="1200" dirty="0"/>
              <a:t>手順書に係る特定行為の対象となる患者</a:t>
            </a:r>
            <a:r>
              <a:rPr lang="en-US" altLang="ja-JP" sz="1200" dirty="0" smtClean="0"/>
              <a:t>】</a:t>
            </a:r>
            <a:r>
              <a:rPr lang="ja-JP" altLang="en-US" sz="1200" dirty="0" smtClean="0"/>
              <a:t>（補足）</a:t>
            </a:r>
            <a:endParaRPr lang="en-US" altLang="ja-JP" sz="1200" dirty="0" smtClean="0"/>
          </a:p>
          <a:p>
            <a:r>
              <a:rPr lang="ja-JP" altLang="en-US" sz="1200" dirty="0" smtClean="0"/>
              <a:t>＜</a:t>
            </a:r>
            <a:r>
              <a:rPr lang="ja-JP" altLang="en-US" sz="1200" dirty="0"/>
              <a:t>許容される血液ガス分析の範囲</a:t>
            </a:r>
            <a:r>
              <a:rPr lang="ja-JP" altLang="en-US" sz="1200" dirty="0" smtClean="0"/>
              <a:t>＞</a:t>
            </a:r>
            <a:endParaRPr lang="en-US" altLang="ja-JP" sz="1200" dirty="0" smtClean="0"/>
          </a:p>
        </p:txBody>
      </p:sp>
      <p:sp>
        <p:nvSpPr>
          <p:cNvPr id="7" name="正方形/長方形 6"/>
          <p:cNvSpPr/>
          <p:nvPr/>
        </p:nvSpPr>
        <p:spPr>
          <a:xfrm>
            <a:off x="116632" y="3275856"/>
            <a:ext cx="6624736" cy="4893647"/>
          </a:xfrm>
          <a:prstGeom prst="rect">
            <a:avLst/>
          </a:prstGeom>
        </p:spPr>
        <p:txBody>
          <a:bodyPr wrap="square">
            <a:spAutoFit/>
          </a:bodyPr>
          <a:lstStyle/>
          <a:p>
            <a:r>
              <a:rPr lang="en-US" altLang="ja-JP" sz="1200" dirty="0"/>
              <a:t>【</a:t>
            </a:r>
            <a:r>
              <a:rPr lang="ja-JP" altLang="en-US" sz="1200" dirty="0"/>
              <a:t>診療の補助の内容</a:t>
            </a:r>
            <a:r>
              <a:rPr lang="en-US" altLang="ja-JP" sz="1200" dirty="0" smtClean="0"/>
              <a:t>】</a:t>
            </a:r>
            <a:r>
              <a:rPr lang="ja-JP" altLang="en-US" sz="1200" dirty="0" smtClean="0"/>
              <a:t>（補足）</a:t>
            </a:r>
            <a:endParaRPr lang="en-US" altLang="ja-JP" sz="1200" dirty="0"/>
          </a:p>
          <a:p>
            <a:r>
              <a:rPr lang="en-US" altLang="ja-JP" sz="1200" dirty="0"/>
              <a:t>□pH</a:t>
            </a:r>
            <a:r>
              <a:rPr lang="ja-JP" altLang="en-US" sz="1200" dirty="0"/>
              <a:t>及び</a:t>
            </a:r>
            <a:r>
              <a:rPr lang="en-US" altLang="ja-JP" sz="1200" dirty="0" smtClean="0"/>
              <a:t>PaCO</a:t>
            </a:r>
            <a:r>
              <a:rPr lang="en-US" altLang="ja-JP" sz="1200" baseline="-25000" dirty="0" smtClean="0"/>
              <a:t>2</a:t>
            </a:r>
            <a:r>
              <a:rPr lang="ja-JP" altLang="en-US" sz="1200" dirty="0" smtClean="0"/>
              <a:t>（</a:t>
            </a:r>
            <a:r>
              <a:rPr lang="en-US" altLang="ja-JP" sz="1200" dirty="0" smtClean="0"/>
              <a:t>ETCO</a:t>
            </a:r>
            <a:r>
              <a:rPr lang="en-US" altLang="ja-JP" sz="1200" baseline="-25000" dirty="0" smtClean="0"/>
              <a:t>2</a:t>
            </a:r>
            <a:r>
              <a:rPr lang="ja-JP" altLang="en-US" sz="1200" dirty="0" smtClean="0"/>
              <a:t>）が</a:t>
            </a:r>
            <a:r>
              <a:rPr lang="ja-JP" altLang="en-US" sz="1200" dirty="0"/>
              <a:t>許容される範囲になるように吸気圧</a:t>
            </a:r>
            <a:r>
              <a:rPr lang="ja-JP" altLang="en-US" sz="1200" dirty="0" smtClean="0"/>
              <a:t>、１回</a:t>
            </a:r>
            <a:r>
              <a:rPr lang="ja-JP" altLang="en-US" sz="1200" dirty="0"/>
              <a:t>換気量、強制換気の呼吸回数を調節</a:t>
            </a:r>
          </a:p>
          <a:p>
            <a:r>
              <a:rPr lang="ja-JP" altLang="en-US" sz="1200" dirty="0"/>
              <a:t>□</a:t>
            </a:r>
            <a:r>
              <a:rPr lang="en-US" altLang="ja-JP" sz="1200" dirty="0" smtClean="0"/>
              <a:t>PaO</a:t>
            </a:r>
            <a:r>
              <a:rPr lang="en-US" altLang="ja-JP" sz="1200" baseline="-25000" dirty="0" smtClean="0"/>
              <a:t>2</a:t>
            </a:r>
            <a:r>
              <a:rPr lang="ja-JP" altLang="en-US" sz="1200" dirty="0" smtClean="0"/>
              <a:t>（</a:t>
            </a:r>
            <a:r>
              <a:rPr lang="en-US" altLang="ja-JP" sz="1200" dirty="0" smtClean="0"/>
              <a:t>SpO</a:t>
            </a:r>
            <a:r>
              <a:rPr lang="en-US" altLang="ja-JP" sz="1200" baseline="-25000" dirty="0" smtClean="0"/>
              <a:t>2</a:t>
            </a:r>
            <a:r>
              <a:rPr lang="ja-JP" altLang="en-US" sz="1200" dirty="0" smtClean="0"/>
              <a:t>）が</a:t>
            </a:r>
            <a:r>
              <a:rPr lang="ja-JP" altLang="en-US" sz="1200" dirty="0"/>
              <a:t>許容される範囲になるように</a:t>
            </a:r>
            <a:r>
              <a:rPr lang="en-US" altLang="ja-JP" sz="1200" dirty="0"/>
              <a:t>FiO</a:t>
            </a:r>
            <a:r>
              <a:rPr lang="en-US" altLang="ja-JP" sz="1200" baseline="-25000" dirty="0"/>
              <a:t>2</a:t>
            </a:r>
            <a:r>
              <a:rPr lang="ja-JP" altLang="en-US" sz="1200" dirty="0" err="1"/>
              <a:t>、</a:t>
            </a:r>
            <a:r>
              <a:rPr lang="en-US" altLang="ja-JP" sz="1200" dirty="0"/>
              <a:t>PEEP</a:t>
            </a:r>
            <a:r>
              <a:rPr lang="ja-JP" altLang="en-US" sz="1200" dirty="0"/>
              <a:t>を調節</a:t>
            </a:r>
          </a:p>
          <a:p>
            <a:r>
              <a:rPr lang="ja-JP" altLang="en-US" sz="1200" dirty="0"/>
              <a:t>□自発呼吸との同期が適正に行われるようにトリガー感度を調節</a:t>
            </a:r>
          </a:p>
          <a:p>
            <a:r>
              <a:rPr lang="ja-JP" altLang="en-US" sz="1200" dirty="0"/>
              <a:t>□呼吸様式、同調性を適正化し、</a:t>
            </a:r>
            <a:r>
              <a:rPr lang="ja-JP" altLang="en-US" sz="1200" dirty="0" smtClean="0"/>
              <a:t>エアトラップ（</a:t>
            </a:r>
            <a:r>
              <a:rPr lang="en-US" altLang="ja-JP" sz="1200" dirty="0" smtClean="0"/>
              <a:t>auto peep</a:t>
            </a:r>
            <a:r>
              <a:rPr lang="ja-JP" altLang="en-US" sz="1200" dirty="0" smtClean="0"/>
              <a:t>）を</a:t>
            </a:r>
            <a:r>
              <a:rPr lang="ja-JP" altLang="en-US" sz="1200" dirty="0"/>
              <a:t>防止するように吸気時間･呼気時間、</a:t>
            </a:r>
            <a:r>
              <a:rPr lang="en-US" altLang="ja-JP" sz="1200" dirty="0"/>
              <a:t>I:E</a:t>
            </a:r>
            <a:r>
              <a:rPr lang="ja-JP" altLang="en-US" sz="1200" dirty="0"/>
              <a:t>比、吸気終了認識条件を調節</a:t>
            </a:r>
            <a:r>
              <a:rPr lang="ja-JP" altLang="en-US" sz="1200" dirty="0" smtClean="0"/>
              <a:t>する</a:t>
            </a:r>
            <a:endParaRPr lang="en-US" altLang="ja-JP" sz="1200" dirty="0" smtClean="0"/>
          </a:p>
          <a:p>
            <a:endParaRPr lang="en-US" altLang="ja-JP" sz="1200" dirty="0"/>
          </a:p>
          <a:p>
            <a:r>
              <a:rPr lang="ja-JP" altLang="en-US" sz="1200" dirty="0"/>
              <a:t>＜具体的な侵襲的陽圧換気の調節（例）＞</a:t>
            </a:r>
          </a:p>
          <a:p>
            <a:endParaRPr lang="en-US" altLang="ja-JP" sz="1200" dirty="0" smtClean="0"/>
          </a:p>
          <a:p>
            <a:r>
              <a:rPr lang="ja-JP" altLang="en-US" sz="1200" dirty="0" smtClean="0"/>
              <a:t>１</a:t>
            </a:r>
            <a:r>
              <a:rPr lang="ja-JP" altLang="en-US" sz="1200" dirty="0"/>
              <a:t>．肺胞換気に関する調節</a:t>
            </a:r>
          </a:p>
          <a:p>
            <a:r>
              <a:rPr lang="ja-JP" altLang="en-US" sz="1200" dirty="0" smtClean="0"/>
              <a:t>（１）</a:t>
            </a:r>
            <a:r>
              <a:rPr lang="en-US" altLang="ja-JP" sz="1200" dirty="0" smtClean="0"/>
              <a:t>pH</a:t>
            </a:r>
            <a:r>
              <a:rPr lang="en-US" altLang="ja-JP" sz="1200" dirty="0"/>
              <a:t>≦7.30</a:t>
            </a:r>
            <a:r>
              <a:rPr lang="ja-JP" altLang="en-US" sz="1200" dirty="0"/>
              <a:t>の場合</a:t>
            </a:r>
          </a:p>
          <a:p>
            <a:r>
              <a:rPr lang="ja-JP" altLang="en-US" sz="1200" dirty="0"/>
              <a:t>・必要なら</a:t>
            </a:r>
            <a:r>
              <a:rPr lang="en-US" altLang="ja-JP" sz="1200" dirty="0"/>
              <a:t>pH≧7.30</a:t>
            </a:r>
            <a:r>
              <a:rPr lang="ja-JP" altLang="en-US" sz="1200" dirty="0"/>
              <a:t>になるまで呼吸回数を増加、最大</a:t>
            </a:r>
            <a:r>
              <a:rPr lang="en-US" altLang="ja-JP" sz="1200" dirty="0"/>
              <a:t>24</a:t>
            </a:r>
            <a:r>
              <a:rPr lang="ja-JP" altLang="en-US" sz="1200" dirty="0"/>
              <a:t>回</a:t>
            </a:r>
            <a:r>
              <a:rPr lang="en-US" altLang="ja-JP" sz="1200" dirty="0"/>
              <a:t>/</a:t>
            </a:r>
            <a:r>
              <a:rPr lang="ja-JP" altLang="en-US" sz="1200" dirty="0"/>
              <a:t>分まで</a:t>
            </a:r>
          </a:p>
          <a:p>
            <a:r>
              <a:rPr lang="ja-JP" altLang="en-US" sz="1200" dirty="0"/>
              <a:t>・それ以上の呼吸回数が必要なら一回換気量を最大吸気圧≧</a:t>
            </a:r>
            <a:r>
              <a:rPr lang="en-US" altLang="ja-JP" sz="1200" dirty="0"/>
              <a:t>40cmH</a:t>
            </a:r>
            <a:r>
              <a:rPr lang="en-US" altLang="ja-JP" sz="1200" baseline="-25000" dirty="0"/>
              <a:t>2</a:t>
            </a:r>
            <a:r>
              <a:rPr lang="en-US" altLang="ja-JP" sz="1200" dirty="0"/>
              <a:t>O</a:t>
            </a:r>
            <a:r>
              <a:rPr lang="ja-JP" altLang="en-US" sz="1200" dirty="0"/>
              <a:t>ないしプラトー圧≧</a:t>
            </a:r>
            <a:r>
              <a:rPr lang="en-US" altLang="ja-JP" sz="1200" dirty="0"/>
              <a:t>30cmH</a:t>
            </a:r>
            <a:r>
              <a:rPr lang="en-US" altLang="ja-JP" sz="1200" baseline="-25000" dirty="0"/>
              <a:t>2</a:t>
            </a:r>
            <a:r>
              <a:rPr lang="en-US" altLang="ja-JP" sz="1200" dirty="0"/>
              <a:t>O</a:t>
            </a:r>
            <a:r>
              <a:rPr lang="ja-JP" altLang="en-US" sz="1200" dirty="0" err="1"/>
              <a:t>まで</a:t>
            </a:r>
            <a:r>
              <a:rPr lang="ja-JP" altLang="en-US" sz="1200" dirty="0"/>
              <a:t>必要なだけ増量</a:t>
            </a:r>
          </a:p>
          <a:p>
            <a:r>
              <a:rPr lang="ja-JP" altLang="en-US" sz="1200" dirty="0" smtClean="0"/>
              <a:t>（２）</a:t>
            </a:r>
            <a:r>
              <a:rPr lang="en-US" altLang="ja-JP" sz="1200" dirty="0" smtClean="0"/>
              <a:t>pH</a:t>
            </a:r>
            <a:r>
              <a:rPr lang="en-US" altLang="ja-JP" sz="1200" dirty="0"/>
              <a:t>≧7.45</a:t>
            </a:r>
            <a:r>
              <a:rPr lang="ja-JP" altLang="en-US" sz="1200" dirty="0"/>
              <a:t>の場合</a:t>
            </a:r>
          </a:p>
          <a:p>
            <a:r>
              <a:rPr lang="ja-JP" altLang="en-US" sz="1200" dirty="0"/>
              <a:t>・</a:t>
            </a:r>
            <a:r>
              <a:rPr lang="en-US" altLang="ja-JP" sz="1200" dirty="0"/>
              <a:t>pH≧7.45</a:t>
            </a:r>
            <a:r>
              <a:rPr lang="ja-JP" altLang="en-US" sz="1200" dirty="0"/>
              <a:t>になるまで呼吸回数を最低</a:t>
            </a:r>
            <a:r>
              <a:rPr lang="en-US" altLang="ja-JP" sz="1200" dirty="0"/>
              <a:t>8</a:t>
            </a:r>
            <a:r>
              <a:rPr lang="ja-JP" altLang="en-US" sz="1200" dirty="0"/>
              <a:t>回</a:t>
            </a:r>
            <a:r>
              <a:rPr lang="en-US" altLang="ja-JP" sz="1200" dirty="0"/>
              <a:t>/</a:t>
            </a:r>
            <a:r>
              <a:rPr lang="ja-JP" altLang="en-US" sz="1200" dirty="0"/>
              <a:t>分</a:t>
            </a:r>
            <a:r>
              <a:rPr lang="ja-JP" altLang="en-US" sz="1200" dirty="0" smtClean="0"/>
              <a:t>まで下げる</a:t>
            </a:r>
            <a:endParaRPr lang="ja-JP" altLang="en-US" sz="1200" dirty="0"/>
          </a:p>
          <a:p>
            <a:r>
              <a:rPr lang="ja-JP" altLang="en-US" sz="1200" dirty="0"/>
              <a:t>・呼吸数を</a:t>
            </a:r>
            <a:r>
              <a:rPr lang="en-US" altLang="ja-JP" sz="1200" dirty="0"/>
              <a:t>8</a:t>
            </a:r>
            <a:r>
              <a:rPr lang="ja-JP" altLang="en-US" sz="1200" dirty="0"/>
              <a:t>回</a:t>
            </a:r>
            <a:r>
              <a:rPr lang="ja-JP" altLang="en-US" sz="1200" dirty="0" smtClean="0"/>
              <a:t>まで下げても</a:t>
            </a:r>
            <a:r>
              <a:rPr lang="en-US" altLang="ja-JP" sz="1200" dirty="0"/>
              <a:t>pH≧7.45</a:t>
            </a:r>
            <a:r>
              <a:rPr lang="ja-JP" altLang="en-US" sz="1200" dirty="0"/>
              <a:t>なら</a:t>
            </a:r>
            <a:r>
              <a:rPr lang="ja-JP" altLang="en-US" sz="1200" dirty="0" smtClean="0"/>
              <a:t>、１回</a:t>
            </a:r>
            <a:r>
              <a:rPr lang="ja-JP" altLang="en-US" sz="1200" dirty="0"/>
              <a:t>換気量を最低</a:t>
            </a:r>
            <a:r>
              <a:rPr lang="en-US" altLang="ja-JP" sz="1200" dirty="0" smtClean="0"/>
              <a:t>4ml/kg</a:t>
            </a:r>
            <a:r>
              <a:rPr lang="ja-JP" altLang="en-US" sz="1200" dirty="0" smtClean="0"/>
              <a:t>（理想体重）まで</a:t>
            </a:r>
            <a:r>
              <a:rPr lang="ja-JP" altLang="en-US" sz="1200" dirty="0"/>
              <a:t>減量</a:t>
            </a:r>
          </a:p>
          <a:p>
            <a:endParaRPr lang="en-US" altLang="ja-JP" sz="1200" dirty="0" smtClean="0"/>
          </a:p>
          <a:p>
            <a:r>
              <a:rPr lang="ja-JP" altLang="en-US" sz="1200" dirty="0" smtClean="0"/>
              <a:t>２．</a:t>
            </a:r>
            <a:r>
              <a:rPr lang="ja-JP" altLang="en-US" sz="1200" dirty="0"/>
              <a:t>肺酸素化に関する調節</a:t>
            </a:r>
          </a:p>
          <a:p>
            <a:r>
              <a:rPr lang="ja-JP" altLang="en-US" sz="1200" dirty="0"/>
              <a:t>・</a:t>
            </a:r>
            <a:r>
              <a:rPr lang="en-US" altLang="ja-JP" sz="1200" dirty="0"/>
              <a:t>PaO</a:t>
            </a:r>
            <a:r>
              <a:rPr lang="en-US" altLang="ja-JP" sz="1200" baseline="-25000" dirty="0"/>
              <a:t>2</a:t>
            </a:r>
            <a:r>
              <a:rPr lang="ja-JP" altLang="en-US" sz="1200" dirty="0" err="1"/>
              <a:t>、</a:t>
            </a:r>
            <a:r>
              <a:rPr lang="en-US" altLang="ja-JP" sz="1200" dirty="0"/>
              <a:t>SpO</a:t>
            </a:r>
            <a:r>
              <a:rPr lang="en-US" altLang="ja-JP" sz="1200" baseline="-25000" dirty="0"/>
              <a:t>2</a:t>
            </a:r>
            <a:r>
              <a:rPr lang="ja-JP" altLang="en-US" sz="1200" dirty="0"/>
              <a:t>を許容される範囲になるように</a:t>
            </a:r>
            <a:r>
              <a:rPr lang="en-US" altLang="ja-JP" sz="1200" dirty="0"/>
              <a:t>FiO</a:t>
            </a:r>
            <a:r>
              <a:rPr lang="en-US" altLang="ja-JP" sz="1200" baseline="-25000" dirty="0"/>
              <a:t>2</a:t>
            </a:r>
            <a:r>
              <a:rPr lang="ja-JP" altLang="en-US" sz="1200" dirty="0" err="1"/>
              <a:t>、</a:t>
            </a:r>
            <a:r>
              <a:rPr lang="en-US" altLang="ja-JP" sz="1200" dirty="0"/>
              <a:t>PEEP</a:t>
            </a:r>
            <a:r>
              <a:rPr lang="ja-JP" altLang="en-US" sz="1200" dirty="0" smtClean="0"/>
              <a:t>を</a:t>
            </a:r>
            <a:r>
              <a:rPr lang="ja-JP" altLang="en-US" sz="1200" dirty="0"/>
              <a:t>次</a:t>
            </a:r>
            <a:r>
              <a:rPr lang="ja-JP" altLang="en-US" sz="1200" dirty="0" smtClean="0"/>
              <a:t>の</a:t>
            </a:r>
            <a:r>
              <a:rPr lang="ja-JP" altLang="en-US" sz="1200" dirty="0"/>
              <a:t>表を参考に設定</a:t>
            </a:r>
            <a:r>
              <a:rPr lang="ja-JP" altLang="en-US" sz="1200" dirty="0" smtClean="0"/>
              <a:t>する。</a:t>
            </a:r>
            <a:endParaRPr lang="ja-JP" altLang="en-US" sz="1200" dirty="0"/>
          </a:p>
          <a:p>
            <a:endParaRPr lang="en-US" altLang="ja-JP" sz="1200" dirty="0" smtClean="0"/>
          </a:p>
          <a:p>
            <a:r>
              <a:rPr lang="ja-JP" altLang="en-US" sz="1200" dirty="0" smtClean="0"/>
              <a:t>＜</a:t>
            </a:r>
            <a:r>
              <a:rPr lang="en-US" altLang="ja-JP" sz="1200" dirty="0"/>
              <a:t>FiO2/PEEP</a:t>
            </a:r>
            <a:r>
              <a:rPr lang="ja-JP" altLang="en-US" sz="1200" dirty="0"/>
              <a:t>対照表＞</a:t>
            </a:r>
          </a:p>
          <a:p>
            <a:r>
              <a:rPr lang="en-US" altLang="ja-JP" sz="1200" dirty="0"/>
              <a:t>PEEP</a:t>
            </a:r>
            <a:r>
              <a:rPr lang="ja-JP" altLang="en-US" sz="1200" dirty="0"/>
              <a:t>の調整は臨床的な評価に基づき</a:t>
            </a:r>
            <a:r>
              <a:rPr lang="ja-JP" altLang="en-US" sz="1200" dirty="0" smtClean="0"/>
              <a:t>、次の</a:t>
            </a:r>
            <a:r>
              <a:rPr lang="ja-JP" altLang="en-US" sz="1200" dirty="0"/>
              <a:t>表に</a:t>
            </a:r>
            <a:r>
              <a:rPr lang="ja-JP" altLang="en-US" sz="1200" dirty="0" smtClean="0"/>
              <a:t>従って行う</a:t>
            </a:r>
            <a:endParaRPr lang="ja-JP" altLang="en-US" sz="1200" dirty="0"/>
          </a:p>
          <a:p>
            <a:r>
              <a:rPr lang="ja-JP" altLang="en-US" sz="1200" dirty="0" smtClean="0"/>
              <a:t>目標値</a:t>
            </a:r>
            <a:r>
              <a:rPr lang="ja-JP" altLang="en-US" sz="1200" dirty="0"/>
              <a:t>よりも低い値を示している</a:t>
            </a:r>
            <a:r>
              <a:rPr lang="ja-JP" altLang="en-US" sz="1200" dirty="0" smtClean="0"/>
              <a:t>場合</a:t>
            </a:r>
            <a:r>
              <a:rPr lang="ja-JP" altLang="en-US" sz="1200" dirty="0"/>
              <a:t>→</a:t>
            </a:r>
            <a:r>
              <a:rPr lang="ja-JP" altLang="en-US" sz="1200" dirty="0" smtClean="0"/>
              <a:t>設定値</a:t>
            </a:r>
            <a:r>
              <a:rPr lang="ja-JP" altLang="en-US" sz="1200" dirty="0"/>
              <a:t>を</a:t>
            </a:r>
            <a:r>
              <a:rPr lang="en-US" altLang="ja-JP" sz="1200" dirty="0"/>
              <a:t>1</a:t>
            </a:r>
            <a:r>
              <a:rPr lang="ja-JP" altLang="en-US" sz="1200" dirty="0"/>
              <a:t>段階</a:t>
            </a:r>
            <a:r>
              <a:rPr lang="ja-JP" altLang="en-US" sz="1200" dirty="0" smtClean="0"/>
              <a:t>上げる</a:t>
            </a:r>
            <a:endParaRPr lang="ja-JP" altLang="en-US" sz="1200" dirty="0"/>
          </a:p>
          <a:p>
            <a:r>
              <a:rPr lang="ja-JP" altLang="en-US" sz="1200" dirty="0"/>
              <a:t>目標値よりも高い値を示していた</a:t>
            </a:r>
            <a:r>
              <a:rPr lang="ja-JP" altLang="en-US" sz="1200" dirty="0" smtClean="0"/>
              <a:t>場合</a:t>
            </a:r>
            <a:r>
              <a:rPr lang="ja-JP" altLang="en-US" sz="1200" dirty="0"/>
              <a:t>→</a:t>
            </a:r>
            <a:r>
              <a:rPr lang="ja-JP" altLang="en-US" sz="1200" dirty="0" smtClean="0"/>
              <a:t>設定値</a:t>
            </a:r>
            <a:r>
              <a:rPr lang="ja-JP" altLang="en-US" sz="1200" dirty="0"/>
              <a:t>を</a:t>
            </a:r>
            <a:r>
              <a:rPr lang="en-US" altLang="ja-JP" sz="1200" dirty="0"/>
              <a:t>1</a:t>
            </a:r>
            <a:r>
              <a:rPr lang="ja-JP" altLang="en-US" sz="1200" dirty="0"/>
              <a:t>段階</a:t>
            </a:r>
            <a:r>
              <a:rPr lang="ja-JP" altLang="en-US" sz="1200" dirty="0" smtClean="0"/>
              <a:t>下げる</a:t>
            </a:r>
            <a:endParaRPr lang="ja-JP" altLang="en-US" sz="1200" dirty="0"/>
          </a:p>
        </p:txBody>
      </p:sp>
      <p:graphicFrame>
        <p:nvGraphicFramePr>
          <p:cNvPr id="9" name="表 8"/>
          <p:cNvGraphicFramePr>
            <a:graphicFrameLocks noGrp="1"/>
          </p:cNvGraphicFramePr>
          <p:nvPr>
            <p:extLst>
              <p:ext uri="{D42A27DB-BD31-4B8C-83A1-F6EECF244321}">
                <p14:modId xmlns:p14="http://schemas.microsoft.com/office/powerpoint/2010/main" val="1845900203"/>
              </p:ext>
            </p:extLst>
          </p:nvPr>
        </p:nvGraphicFramePr>
        <p:xfrm>
          <a:off x="5229200" y="7380312"/>
          <a:ext cx="1219200" cy="1577340"/>
        </p:xfrm>
        <a:graphic>
          <a:graphicData uri="http://schemas.openxmlformats.org/drawingml/2006/table">
            <a:tbl>
              <a:tblPr/>
              <a:tblGrid>
                <a:gridCol w="609600"/>
                <a:gridCol w="609600"/>
              </a:tblGrid>
              <a:tr h="167640">
                <a:tc>
                  <a:txBody>
                    <a:bodyPr/>
                    <a:lstStyle/>
                    <a:p>
                      <a:pPr algn="ctr" fontAlgn="ctr"/>
                      <a:r>
                        <a:rPr lang="en-US" sz="1100" b="0" i="0" u="none" strike="noStrike" dirty="0">
                          <a:solidFill>
                            <a:srgbClr val="000000"/>
                          </a:solidFill>
                          <a:effectLst/>
                          <a:latin typeface="ＭＳ Ｐゴシック"/>
                        </a:rPr>
                        <a:t>FiO</a:t>
                      </a:r>
                      <a:r>
                        <a:rPr lang="en-US" sz="1100" b="0" i="0" u="none" strike="noStrike" baseline="-25000" dirty="0">
                          <a:solidFill>
                            <a:srgbClr val="000000"/>
                          </a:solidFill>
                          <a:effectLst/>
                          <a:latin typeface="ＭＳ Ｐゴシック"/>
                        </a:rPr>
                        <a:t>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ＭＳ Ｐゴシック"/>
                        </a:rPr>
                        <a:t>PEEP</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7640">
                <a:tc>
                  <a:txBody>
                    <a:bodyPr/>
                    <a:lstStyle/>
                    <a:p>
                      <a:pPr algn="ctr" fontAlgn="ctr"/>
                      <a:r>
                        <a:rPr lang="en-US" altLang="ja-JP" sz="1100" b="0" i="0" u="none" strike="noStrike">
                          <a:solidFill>
                            <a:srgbClr val="000000"/>
                          </a:solidFill>
                          <a:effectLst/>
                          <a:latin typeface="ＭＳ Ｐゴシック"/>
                        </a:rPr>
                        <a:t>0.30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a:solidFill>
                            <a:srgbClr val="000000"/>
                          </a:solidFill>
                          <a:effectLst/>
                          <a:latin typeface="ＭＳ Ｐゴシック"/>
                        </a:rPr>
                        <a:t>5</a:t>
                      </a:r>
                      <a:r>
                        <a:rPr lang="ja-JP" altLang="en-US" sz="1100" b="0" i="0" u="none" strike="noStrike">
                          <a:solidFill>
                            <a:srgbClr val="000000"/>
                          </a:solidFill>
                          <a:effectLst/>
                          <a:latin typeface="ＭＳ Ｐゴシック"/>
                        </a:rPr>
                        <a:t>～</a:t>
                      </a:r>
                      <a:r>
                        <a:rPr lang="en-US" altLang="ja-JP" sz="1100" b="0" i="0" u="none" strike="noStrike">
                          <a:solidFill>
                            <a:srgbClr val="000000"/>
                          </a:solidFill>
                          <a:effectLst/>
                          <a:latin typeface="ＭＳ Ｐゴシック"/>
                        </a:rPr>
                        <a:t>14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7640">
                <a:tc>
                  <a:txBody>
                    <a:bodyPr/>
                    <a:lstStyle/>
                    <a:p>
                      <a:pPr algn="ctr" fontAlgn="ctr"/>
                      <a:r>
                        <a:rPr lang="en-US" altLang="ja-JP" sz="1100" b="0" i="0" u="none" strike="noStrike">
                          <a:solidFill>
                            <a:srgbClr val="000000"/>
                          </a:solidFill>
                          <a:effectLst/>
                          <a:latin typeface="ＭＳ Ｐゴシック"/>
                        </a:rPr>
                        <a:t>0.40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a:solidFill>
                            <a:srgbClr val="000000"/>
                          </a:solidFill>
                          <a:effectLst/>
                          <a:latin typeface="ＭＳ Ｐゴシック"/>
                        </a:rPr>
                        <a:t>5</a:t>
                      </a:r>
                      <a:r>
                        <a:rPr lang="ja-JP" altLang="en-US" sz="1100" b="0" i="0" u="none" strike="noStrike">
                          <a:solidFill>
                            <a:srgbClr val="000000"/>
                          </a:solidFill>
                          <a:effectLst/>
                          <a:latin typeface="ＭＳ Ｐゴシック"/>
                        </a:rPr>
                        <a:t>～</a:t>
                      </a:r>
                      <a:r>
                        <a:rPr lang="en-US" altLang="ja-JP" sz="1100" b="0" i="0" u="none" strike="noStrike">
                          <a:solidFill>
                            <a:srgbClr val="000000"/>
                          </a:solidFill>
                          <a:effectLst/>
                          <a:latin typeface="ＭＳ Ｐゴシック"/>
                        </a:rPr>
                        <a:t>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7640">
                <a:tc>
                  <a:txBody>
                    <a:bodyPr/>
                    <a:lstStyle/>
                    <a:p>
                      <a:pPr algn="ctr" fontAlgn="ctr"/>
                      <a:r>
                        <a:rPr lang="en-US" altLang="ja-JP" sz="1100" b="0" i="0" u="none" strike="noStrike">
                          <a:solidFill>
                            <a:srgbClr val="000000"/>
                          </a:solidFill>
                          <a:effectLst/>
                          <a:latin typeface="ＭＳ Ｐゴシック"/>
                        </a:rPr>
                        <a:t>0.50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a:solidFill>
                            <a:srgbClr val="000000"/>
                          </a:solidFill>
                          <a:effectLst/>
                          <a:latin typeface="ＭＳ Ｐゴシック"/>
                        </a:rPr>
                        <a:t>8</a:t>
                      </a:r>
                      <a:r>
                        <a:rPr lang="ja-JP" altLang="en-US" sz="1100" b="0" i="0" u="none" strike="noStrike">
                          <a:solidFill>
                            <a:srgbClr val="000000"/>
                          </a:solidFill>
                          <a:effectLst/>
                          <a:latin typeface="ＭＳ Ｐゴシック"/>
                        </a:rPr>
                        <a:t>～</a:t>
                      </a:r>
                      <a:r>
                        <a:rPr lang="en-US" altLang="ja-JP" sz="1100" b="0" i="0" u="none" strike="noStrike">
                          <a:solidFill>
                            <a:srgbClr val="000000"/>
                          </a:solidFill>
                          <a:effectLst/>
                          <a:latin typeface="ＭＳ Ｐゴシック"/>
                        </a:rPr>
                        <a:t>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7640">
                <a:tc>
                  <a:txBody>
                    <a:bodyPr/>
                    <a:lstStyle/>
                    <a:p>
                      <a:pPr algn="ctr" fontAlgn="ctr"/>
                      <a:r>
                        <a:rPr lang="en-US" altLang="ja-JP" sz="1100" b="0" i="0" u="none" strike="noStrike">
                          <a:solidFill>
                            <a:srgbClr val="000000"/>
                          </a:solidFill>
                          <a:effectLst/>
                          <a:latin typeface="ＭＳ Ｐゴシック"/>
                        </a:rPr>
                        <a:t>0.60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a:solidFill>
                            <a:srgbClr val="000000"/>
                          </a:solidFill>
                          <a:effectLst/>
                          <a:latin typeface="ＭＳ Ｐゴシック"/>
                        </a:rPr>
                        <a:t>10</a:t>
                      </a:r>
                      <a:r>
                        <a:rPr lang="ja-JP" altLang="en-US" sz="1100" b="0" i="0" u="none" strike="noStrike">
                          <a:solidFill>
                            <a:srgbClr val="000000"/>
                          </a:solidFill>
                          <a:effectLst/>
                          <a:latin typeface="ＭＳ Ｐゴシック"/>
                        </a:rPr>
                        <a:t>～</a:t>
                      </a:r>
                      <a:r>
                        <a:rPr lang="en-US" altLang="ja-JP" sz="1100" b="0" i="0" u="none" strike="noStrike">
                          <a:solidFill>
                            <a:srgbClr val="000000"/>
                          </a:solidFill>
                          <a:effectLst/>
                          <a:latin typeface="ＭＳ Ｐゴシック"/>
                        </a:rPr>
                        <a:t>20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7640">
                <a:tc>
                  <a:txBody>
                    <a:bodyPr/>
                    <a:lstStyle/>
                    <a:p>
                      <a:pPr algn="ctr" fontAlgn="ctr"/>
                      <a:r>
                        <a:rPr lang="en-US" altLang="ja-JP" sz="1100" b="0" i="0" u="none" strike="noStrike">
                          <a:solidFill>
                            <a:srgbClr val="000000"/>
                          </a:solidFill>
                          <a:effectLst/>
                          <a:latin typeface="ＭＳ Ｐゴシック"/>
                        </a:rPr>
                        <a:t>0.70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a:solidFill>
                            <a:srgbClr val="000000"/>
                          </a:solidFill>
                          <a:effectLst/>
                          <a:latin typeface="ＭＳ Ｐゴシック"/>
                        </a:rPr>
                        <a:t>12</a:t>
                      </a:r>
                      <a:r>
                        <a:rPr lang="ja-JP" altLang="en-US" sz="1100" b="0" i="0" u="none" strike="noStrike">
                          <a:solidFill>
                            <a:srgbClr val="000000"/>
                          </a:solidFill>
                          <a:effectLst/>
                          <a:latin typeface="ＭＳ Ｐゴシック"/>
                        </a:rPr>
                        <a:t>～</a:t>
                      </a:r>
                      <a:r>
                        <a:rPr lang="en-US" altLang="ja-JP" sz="1100" b="0" i="0" u="none" strike="noStrike">
                          <a:solidFill>
                            <a:srgbClr val="000000"/>
                          </a:solidFill>
                          <a:effectLst/>
                          <a:latin typeface="ＭＳ Ｐゴシック"/>
                        </a:rPr>
                        <a:t>20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7640">
                <a:tc>
                  <a:txBody>
                    <a:bodyPr/>
                    <a:lstStyle/>
                    <a:p>
                      <a:pPr algn="ctr" fontAlgn="ctr"/>
                      <a:r>
                        <a:rPr lang="en-US" altLang="ja-JP" sz="1100" b="0" i="0" u="none" strike="noStrike">
                          <a:solidFill>
                            <a:srgbClr val="000000"/>
                          </a:solidFill>
                          <a:effectLst/>
                          <a:latin typeface="ＭＳ Ｐゴシック"/>
                        </a:rPr>
                        <a:t>0.80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a:solidFill>
                            <a:srgbClr val="000000"/>
                          </a:solidFill>
                          <a:effectLst/>
                          <a:latin typeface="ＭＳ Ｐゴシック"/>
                        </a:rPr>
                        <a:t>14</a:t>
                      </a:r>
                      <a:r>
                        <a:rPr lang="ja-JP" altLang="en-US" sz="1100" b="0" i="0" u="none" strike="noStrike">
                          <a:solidFill>
                            <a:srgbClr val="000000"/>
                          </a:solidFill>
                          <a:effectLst/>
                          <a:latin typeface="ＭＳ Ｐゴシック"/>
                        </a:rPr>
                        <a:t>～</a:t>
                      </a:r>
                      <a:r>
                        <a:rPr lang="en-US" altLang="ja-JP" sz="1100" b="0" i="0" u="none" strike="noStrike">
                          <a:solidFill>
                            <a:srgbClr val="000000"/>
                          </a:solidFill>
                          <a:effectLst/>
                          <a:latin typeface="ＭＳ Ｐゴシック"/>
                        </a:rPr>
                        <a:t>22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7640">
                <a:tc>
                  <a:txBody>
                    <a:bodyPr/>
                    <a:lstStyle/>
                    <a:p>
                      <a:pPr algn="ctr" fontAlgn="ctr"/>
                      <a:r>
                        <a:rPr lang="en-US" altLang="ja-JP" sz="1100" b="0" i="0" u="none" strike="noStrike">
                          <a:solidFill>
                            <a:srgbClr val="000000"/>
                          </a:solidFill>
                          <a:effectLst/>
                          <a:latin typeface="ＭＳ Ｐゴシック"/>
                        </a:rPr>
                        <a:t>0.90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a:solidFill>
                            <a:srgbClr val="000000"/>
                          </a:solidFill>
                          <a:effectLst/>
                          <a:latin typeface="ＭＳ Ｐゴシック"/>
                        </a:rPr>
                        <a:t>16</a:t>
                      </a:r>
                      <a:r>
                        <a:rPr lang="ja-JP" altLang="en-US" sz="1100" b="0" i="0" u="none" strike="noStrike">
                          <a:solidFill>
                            <a:srgbClr val="000000"/>
                          </a:solidFill>
                          <a:effectLst/>
                          <a:latin typeface="ＭＳ Ｐゴシック"/>
                        </a:rPr>
                        <a:t>～</a:t>
                      </a:r>
                      <a:r>
                        <a:rPr lang="en-US" altLang="ja-JP" sz="1100" b="0" i="0" u="none" strike="noStrike">
                          <a:solidFill>
                            <a:srgbClr val="000000"/>
                          </a:solidFill>
                          <a:effectLst/>
                          <a:latin typeface="ＭＳ Ｐゴシック"/>
                        </a:rPr>
                        <a:t>22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7640">
                <a:tc>
                  <a:txBody>
                    <a:bodyPr/>
                    <a:lstStyle/>
                    <a:p>
                      <a:pPr algn="ctr" fontAlgn="ctr"/>
                      <a:r>
                        <a:rPr lang="en-US" altLang="ja-JP" sz="1100" b="0" i="0" u="none" strike="noStrike">
                          <a:solidFill>
                            <a:srgbClr val="000000"/>
                          </a:solidFill>
                          <a:effectLst/>
                          <a:latin typeface="ＭＳ Ｐゴシック"/>
                        </a:rPr>
                        <a:t>1.0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dirty="0">
                          <a:solidFill>
                            <a:srgbClr val="000000"/>
                          </a:solidFill>
                          <a:effectLst/>
                          <a:latin typeface="ＭＳ Ｐゴシック"/>
                        </a:rPr>
                        <a:t>18</a:t>
                      </a:r>
                      <a:r>
                        <a:rPr lang="ja-JP" altLang="en-US" sz="1100" b="0" i="0" u="none" strike="noStrike" dirty="0">
                          <a:solidFill>
                            <a:srgbClr val="000000"/>
                          </a:solidFill>
                          <a:effectLst/>
                          <a:latin typeface="ＭＳ Ｐゴシック"/>
                        </a:rPr>
                        <a:t>～</a:t>
                      </a:r>
                      <a:r>
                        <a:rPr lang="en-US" altLang="ja-JP" sz="1100" b="0" i="0" u="none" strike="noStrike" dirty="0">
                          <a:solidFill>
                            <a:srgbClr val="000000"/>
                          </a:solidFill>
                          <a:effectLst/>
                          <a:latin typeface="ＭＳ Ｐゴシック"/>
                        </a:rPr>
                        <a:t>24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12" name="表 11"/>
          <p:cNvGraphicFramePr>
            <a:graphicFrameLocks noGrp="1"/>
          </p:cNvGraphicFramePr>
          <p:nvPr>
            <p:extLst>
              <p:ext uri="{D42A27DB-BD31-4B8C-83A1-F6EECF244321}">
                <p14:modId xmlns:p14="http://schemas.microsoft.com/office/powerpoint/2010/main" val="1395557147"/>
              </p:ext>
            </p:extLst>
          </p:nvPr>
        </p:nvGraphicFramePr>
        <p:xfrm>
          <a:off x="188640" y="2114952"/>
          <a:ext cx="6480720" cy="944880"/>
        </p:xfrm>
        <a:graphic>
          <a:graphicData uri="http://schemas.openxmlformats.org/drawingml/2006/table">
            <a:tbl>
              <a:tblPr/>
              <a:tblGrid>
                <a:gridCol w="1582501"/>
                <a:gridCol w="979644"/>
                <a:gridCol w="2060447"/>
                <a:gridCol w="1138048"/>
                <a:gridCol w="720080"/>
              </a:tblGrid>
              <a:tr h="182880">
                <a:tc>
                  <a:txBody>
                    <a:bodyPr/>
                    <a:lstStyle/>
                    <a:p>
                      <a:pPr algn="ctr" fontAlgn="ctr"/>
                      <a:r>
                        <a:rPr lang="ja-JP" altLang="en-US" sz="1200" b="0" i="0" u="none" strike="noStrike" dirty="0">
                          <a:solidFill>
                            <a:srgbClr val="000000"/>
                          </a:solidFill>
                          <a:effectLst/>
                          <a:latin typeface="ＭＳ Ｐゴシック"/>
                        </a:rPr>
                        <a:t>患者カテゴリー</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ＭＳ Ｐゴシック"/>
                        </a:rPr>
                        <a:t>pH</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ＭＳ Ｐゴシック"/>
                        </a:rPr>
                        <a:t>PaCO</a:t>
                      </a:r>
                      <a:r>
                        <a:rPr lang="en-US" sz="1200" b="0" i="0" u="none" strike="noStrike" baseline="-25000" dirty="0">
                          <a:solidFill>
                            <a:srgbClr val="000000"/>
                          </a:solidFill>
                          <a:effectLst/>
                          <a:latin typeface="ＭＳ Ｐゴシック"/>
                        </a:rPr>
                        <a:t>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ＭＳ Ｐゴシック"/>
                        </a:rPr>
                        <a:t>PaO</a:t>
                      </a:r>
                      <a:r>
                        <a:rPr lang="en-US" sz="1200" b="0" i="0" u="none" strike="noStrike" baseline="-25000" dirty="0">
                          <a:solidFill>
                            <a:srgbClr val="000000"/>
                          </a:solidFill>
                          <a:effectLst/>
                          <a:latin typeface="ＭＳ Ｐゴシック"/>
                        </a:rPr>
                        <a:t>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ＭＳ Ｐゴシック"/>
                        </a:rPr>
                        <a:t>SpO</a:t>
                      </a:r>
                      <a:r>
                        <a:rPr lang="en-US" sz="1200" b="0" i="0" u="none" strike="noStrike" baseline="-25000" dirty="0">
                          <a:solidFill>
                            <a:srgbClr val="000000"/>
                          </a:solidFill>
                          <a:effectLst/>
                          <a:latin typeface="ＭＳ Ｐゴシック"/>
                        </a:rPr>
                        <a:t>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ctr"/>
                      <a:r>
                        <a:rPr lang="ja-JP" altLang="en-US" sz="1200" b="0" i="0" u="none" strike="noStrike">
                          <a:solidFill>
                            <a:srgbClr val="000000"/>
                          </a:solidFill>
                          <a:effectLst/>
                          <a:latin typeface="ＭＳ Ｐゴシック"/>
                        </a:rPr>
                        <a:t>通常</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a:solidFill>
                            <a:srgbClr val="000000"/>
                          </a:solidFill>
                          <a:effectLst/>
                          <a:latin typeface="ＭＳ Ｐゴシック"/>
                        </a:rPr>
                        <a:t>7.35-7.45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ＭＳ Ｐゴシック"/>
                        </a:rPr>
                        <a:t>35-45mmHg</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ＭＳ Ｐゴシック"/>
                        </a:rPr>
                        <a:t>≧80mmHg</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a:solidFill>
                            <a:srgbClr val="000000"/>
                          </a:solidFill>
                          <a:effectLst/>
                          <a:latin typeface="ＭＳ Ｐゴシック"/>
                        </a:rPr>
                        <a:t>92-97%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ctr"/>
                      <a:r>
                        <a:rPr lang="zh-TW"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慢性閉塞性肺疾患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ＭＳ Ｐゴシック"/>
                        </a:rPr>
                        <a:t>7.30-7.45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ＭＳ Ｐゴシック"/>
                        </a:rPr>
                        <a:t>45-55mmHg</a:t>
                      </a:r>
                      <a:br>
                        <a:rPr lang="en-US" altLang="ja-JP" sz="1200" b="0" i="0" u="none" strike="noStrike" dirty="0">
                          <a:solidFill>
                            <a:srgbClr val="000000"/>
                          </a:solidFill>
                          <a:effectLst/>
                          <a:latin typeface="ＭＳ Ｐゴシック"/>
                        </a:rPr>
                      </a:br>
                      <a:r>
                        <a:rPr lang="en-US" altLang="ja-JP" sz="1200" b="0" i="0" u="none" strike="noStrike" dirty="0">
                          <a:solidFill>
                            <a:srgbClr val="000000"/>
                          </a:solidFill>
                          <a:effectLst/>
                          <a:latin typeface="ＭＳ Ｐゴシック"/>
                        </a:rPr>
                        <a:t>pH</a:t>
                      </a:r>
                      <a:r>
                        <a:rPr lang="ja-JP" altLang="en-US" sz="1200" b="0" i="0" u="none" strike="noStrike" dirty="0">
                          <a:solidFill>
                            <a:srgbClr val="000000"/>
                          </a:solidFill>
                          <a:effectLst/>
                          <a:latin typeface="ＭＳ Ｐゴシック"/>
                        </a:rPr>
                        <a:t>の範囲に合わせる</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ＭＳ Ｐゴシック"/>
                        </a:rPr>
                        <a:t>55-75mmHg</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ＭＳ Ｐゴシック"/>
                        </a:rPr>
                        <a:t>＞</a:t>
                      </a:r>
                      <a:r>
                        <a:rPr lang="en-US" altLang="ja-JP" sz="1200" b="0" i="0" u="none" strike="noStrike">
                          <a:solidFill>
                            <a:srgbClr val="000000"/>
                          </a:solidFill>
                          <a:effectLst/>
                          <a:latin typeface="ＭＳ Ｐゴシック"/>
                        </a:rPr>
                        <a:t>89%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ctr"/>
                      <a:r>
                        <a:rPr lang="en-US" sz="1200" b="0" i="0" u="none" strike="noStrike">
                          <a:solidFill>
                            <a:srgbClr val="000000"/>
                          </a:solidFill>
                          <a:effectLst/>
                          <a:latin typeface="ＭＳ Ｐゴシック"/>
                        </a:rPr>
                        <a:t>ARDS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a:solidFill>
                            <a:srgbClr val="000000"/>
                          </a:solidFill>
                          <a:effectLst/>
                          <a:latin typeface="ＭＳ Ｐゴシック"/>
                        </a:rPr>
                        <a:t>7.25-7.45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a:solidFill>
                            <a:srgbClr val="000000"/>
                          </a:solidFill>
                          <a:effectLst/>
                          <a:latin typeface="ＭＳ Ｐゴシック"/>
                        </a:rPr>
                        <a:t>pH</a:t>
                      </a:r>
                      <a:r>
                        <a:rPr lang="ja-JP" altLang="en-US" sz="1200" b="0" i="0" u="none" strike="noStrike">
                          <a:solidFill>
                            <a:srgbClr val="000000"/>
                          </a:solidFill>
                          <a:effectLst/>
                          <a:latin typeface="ＭＳ Ｐゴシック"/>
                        </a:rPr>
                        <a:t>の範囲に合わせる</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ＭＳ Ｐゴシック"/>
                        </a:rPr>
                        <a:t>≧60mmHg</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ＭＳ Ｐゴシック"/>
                        </a:rPr>
                        <a:t>90-95%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42165706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1002</Words>
  <PresentationFormat>画面に合わせる (4:3)</PresentationFormat>
  <Paragraphs>116</Paragraphs>
  <Slides>2</Slides>
  <Notes>0</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