
<file path=[Content_Types].xml><?xml version="1.0" encoding="utf-8"?>
<Types xmlns="http://schemas.openxmlformats.org/package/2006/content-types">
  <Default ContentType="image/jpeg" Extension="jpeg"/>
  <Default ContentType="application/vnd.openxmlformats-package.relationships+xml" Extension="rels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</p:sldIdLst>
  <p:sldSz cx="6858000" cy="9144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 horzBarState="maximized">
    <p:restoredLeft sz="11432" autoAdjust="0"/>
    <p:restoredTop sz="93950" autoAdjust="0"/>
  </p:normalViewPr>
  <p:slideViewPr>
    <p:cSldViewPr snapToGrid="0">
      <p:cViewPr varScale="1">
        <p:scale>
          <a:sx n="67" d="100"/>
          <a:sy n="67" d="100"/>
        </p:scale>
        <p:origin x="2250" y="66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2" Target="slides/slide1.xml" Type="http://schemas.openxmlformats.org/officeDocument/2006/relationships/slide"/><Relationship Id="rId3" Target="presProps.xml" Type="http://schemas.openxmlformats.org/officeDocument/2006/relationships/presProps"/><Relationship Id="rId4" Target="viewProps.xml" Type="http://schemas.openxmlformats.org/officeDocument/2006/relationships/viewProps"/><Relationship Id="rId5" Target="theme/theme1.xml" Type="http://schemas.openxmlformats.org/officeDocument/2006/relationships/theme"/><Relationship Id="rId6" Target="tableStyles.xml" Type="http://schemas.openxmlformats.org/officeDocument/2006/relationships/tableStyles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B438F-AE7A-48F8-97BE-593802B1DB83}" type="datetimeFigureOut">
              <a:rPr kumimoji="1" lang="ja-JP" altLang="en-US" smtClean="0"/>
              <a:t>2016/2/5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12C41-8E6D-457C-82BB-C0B5157D3B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749297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B438F-AE7A-48F8-97BE-593802B1DB83}" type="datetimeFigureOut">
              <a:rPr kumimoji="1" lang="ja-JP" altLang="en-US" smtClean="0"/>
              <a:t>2016/2/5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12C41-8E6D-457C-82BB-C0B5157D3B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995739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257175" y="488951"/>
            <a:ext cx="3357563" cy="10401300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B438F-AE7A-48F8-97BE-593802B1DB83}" type="datetimeFigureOut">
              <a:rPr kumimoji="1" lang="ja-JP" altLang="en-US" smtClean="0"/>
              <a:t>2016/2/5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12C41-8E6D-457C-82BB-C0B5157D3B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32898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B438F-AE7A-48F8-97BE-593802B1DB83}" type="datetimeFigureOut">
              <a:rPr kumimoji="1" lang="ja-JP" altLang="en-US" smtClean="0"/>
              <a:t>2016/2/5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12C41-8E6D-457C-82BB-C0B5157D3B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80405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B438F-AE7A-48F8-97BE-593802B1DB83}" type="datetimeFigureOut">
              <a:rPr kumimoji="1" lang="ja-JP" altLang="en-US" smtClean="0"/>
              <a:t>2016/2/5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12C41-8E6D-457C-82BB-C0B5157D3B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124703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257175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2628900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B438F-AE7A-48F8-97BE-593802B1DB83}" type="datetimeFigureOut">
              <a:rPr kumimoji="1" lang="ja-JP" altLang="en-US" smtClean="0"/>
              <a:t>2016/2/5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12C41-8E6D-457C-82BB-C0B5157D3B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726879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B438F-AE7A-48F8-97BE-593802B1DB83}" type="datetimeFigureOut">
              <a:rPr kumimoji="1" lang="ja-JP" altLang="en-US" smtClean="0"/>
              <a:t>2016/2/5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12C41-8E6D-457C-82BB-C0B5157D3B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67531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B438F-AE7A-48F8-97BE-593802B1DB83}" type="datetimeFigureOut">
              <a:rPr kumimoji="1" lang="ja-JP" altLang="en-US" smtClean="0"/>
              <a:t>2016/2/5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12C41-8E6D-457C-82BB-C0B5157D3B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97366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B438F-AE7A-48F8-97BE-593802B1DB83}" type="datetimeFigureOut">
              <a:rPr kumimoji="1" lang="ja-JP" altLang="en-US" smtClean="0"/>
              <a:t>2016/2/5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12C41-8E6D-457C-82BB-C0B5157D3B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581268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B438F-AE7A-48F8-97BE-593802B1DB83}" type="datetimeFigureOut">
              <a:rPr kumimoji="1" lang="ja-JP" altLang="en-US" smtClean="0"/>
              <a:t>2016/2/5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12C41-8E6D-457C-82BB-C0B5157D3B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052095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B438F-AE7A-48F8-97BE-593802B1DB83}" type="datetimeFigureOut">
              <a:rPr kumimoji="1" lang="ja-JP" altLang="en-US" smtClean="0"/>
              <a:t>2016/2/5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12C41-8E6D-457C-82BB-C0B5157D3B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28400822"/>
      </p:ext>
    </p:extLst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2B438F-AE7A-48F8-97BE-593802B1DB83}" type="datetimeFigureOut">
              <a:rPr kumimoji="1" lang="ja-JP" altLang="en-US" smtClean="0"/>
              <a:t>2016/2/5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812C41-8E6D-457C-82BB-C0B5157D3B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585910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テキスト ボックス 11"/>
          <p:cNvSpPr txBox="1"/>
          <p:nvPr/>
        </p:nvSpPr>
        <p:spPr>
          <a:xfrm>
            <a:off x="765451" y="87759"/>
            <a:ext cx="532709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400" dirty="0" smtClean="0"/>
              <a:t>手順書：</a:t>
            </a:r>
            <a:r>
              <a:rPr lang="ja-JP" altLang="en-US" sz="1400" dirty="0"/>
              <a:t>経口用気管チューブ又は経鼻用気管チューブの位置の調整</a:t>
            </a:r>
          </a:p>
        </p:txBody>
      </p:sp>
      <p:sp>
        <p:nvSpPr>
          <p:cNvPr id="23" name="正方形/長方形 22"/>
          <p:cNvSpPr/>
          <p:nvPr/>
        </p:nvSpPr>
        <p:spPr>
          <a:xfrm>
            <a:off x="548680" y="485548"/>
            <a:ext cx="4320480" cy="461665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lvl="0"/>
            <a:r>
              <a:rPr lang="en-US" altLang="ja-JP" sz="1200" spc="-70" dirty="0"/>
              <a:t>【</a:t>
            </a:r>
            <a:r>
              <a:rPr lang="ja-JP" altLang="en-US" sz="1200" spc="-70" dirty="0"/>
              <a:t>当該手順書に係る特定行為の対象となる患者</a:t>
            </a:r>
            <a:r>
              <a:rPr lang="en-US" altLang="ja-JP" sz="1200" spc="-70" dirty="0"/>
              <a:t>】</a:t>
            </a:r>
          </a:p>
          <a:p>
            <a:pPr lvl="0"/>
            <a:r>
              <a:rPr lang="ja-JP" altLang="en-US" sz="1200" spc="-70" dirty="0" smtClean="0"/>
              <a:t>経口用又</a:t>
            </a:r>
            <a:r>
              <a:rPr lang="ja-JP" altLang="en-US" sz="1200" spc="-70" dirty="0"/>
              <a:t>は経鼻用気管チューブが挿入されて</a:t>
            </a:r>
            <a:r>
              <a:rPr lang="ja-JP" altLang="en-US" sz="1200" spc="-70" dirty="0" smtClean="0"/>
              <a:t>いる患者全てが対象</a:t>
            </a:r>
            <a:endParaRPr lang="en-US" altLang="ja-JP" sz="1200" spc="-70" dirty="0" smtClean="0"/>
          </a:p>
        </p:txBody>
      </p:sp>
      <p:sp>
        <p:nvSpPr>
          <p:cNvPr id="24" name="正方形/長方形 23"/>
          <p:cNvSpPr/>
          <p:nvPr/>
        </p:nvSpPr>
        <p:spPr>
          <a:xfrm>
            <a:off x="541176" y="6382341"/>
            <a:ext cx="4327981" cy="646331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lvl="0"/>
            <a:r>
              <a:rPr lang="en-US" altLang="ja-JP" sz="1200" spc="-70" dirty="0"/>
              <a:t>【</a:t>
            </a:r>
            <a:r>
              <a:rPr lang="ja-JP" altLang="en-US" sz="1200" spc="-70" dirty="0"/>
              <a:t>医療の安全を確保するために医師・歯科医師との連絡が必要となった場合の連絡体制</a:t>
            </a:r>
            <a:r>
              <a:rPr lang="en-US" altLang="ja-JP" sz="1200" spc="-70" dirty="0"/>
              <a:t>】</a:t>
            </a:r>
          </a:p>
          <a:p>
            <a:pPr lvl="0"/>
            <a:r>
              <a:rPr lang="ja-JP" altLang="en-US" sz="1200" spc="-70" dirty="0" smtClean="0"/>
              <a:t>担当</a:t>
            </a:r>
            <a:r>
              <a:rPr lang="ja-JP" altLang="en-US" sz="1200" spc="-70" dirty="0"/>
              <a:t>医師</a:t>
            </a:r>
            <a:r>
              <a:rPr lang="ja-JP" altLang="en-US" sz="1200" spc="-70" dirty="0">
                <a:sym typeface="Wingdings" panose="05000000000000000000" pitchFamily="2" charset="2"/>
              </a:rPr>
              <a:t>：（携帯番号</a:t>
            </a:r>
            <a:r>
              <a:rPr lang="ja-JP" altLang="en-US" sz="1200" spc="-70" dirty="0"/>
              <a:t>）</a:t>
            </a:r>
          </a:p>
        </p:txBody>
      </p:sp>
      <p:sp>
        <p:nvSpPr>
          <p:cNvPr id="25" name="正方形/長方形 24"/>
          <p:cNvSpPr/>
          <p:nvPr/>
        </p:nvSpPr>
        <p:spPr>
          <a:xfrm>
            <a:off x="541177" y="7332985"/>
            <a:ext cx="4327981" cy="646331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lvl="0"/>
            <a:r>
              <a:rPr lang="en-US" altLang="ja-JP" sz="1200" spc="-70" dirty="0" smtClean="0"/>
              <a:t>【</a:t>
            </a:r>
            <a:r>
              <a:rPr lang="ja-JP" altLang="en-US" sz="1200" spc="-70" dirty="0"/>
              <a:t>特定行為を行った後の医師・歯科医師に対する報告の方法</a:t>
            </a:r>
            <a:r>
              <a:rPr lang="en-US" altLang="ja-JP" sz="1200" spc="-70" dirty="0" smtClean="0"/>
              <a:t>】</a:t>
            </a:r>
          </a:p>
          <a:p>
            <a:r>
              <a:rPr lang="ja-JP" altLang="en-US" sz="1200" spc="-70" dirty="0" smtClean="0"/>
              <a:t>１．</a:t>
            </a:r>
            <a:r>
              <a:rPr lang="ja-JP" altLang="en-US" sz="1200" spc="-70" dirty="0"/>
              <a:t>担当医師の携帯電話に直接</a:t>
            </a:r>
            <a:r>
              <a:rPr lang="ja-JP" altLang="en-US" sz="1200" spc="-70" dirty="0" smtClean="0"/>
              <a:t>連絡</a:t>
            </a:r>
            <a:endParaRPr lang="ja-JP" altLang="en-US" sz="1200" spc="-70" dirty="0"/>
          </a:p>
          <a:p>
            <a:r>
              <a:rPr lang="ja-JP" altLang="en-US" sz="1200" spc="-70" dirty="0" smtClean="0"/>
              <a:t>２．</a:t>
            </a:r>
            <a:r>
              <a:rPr lang="ja-JP" altLang="en-US" sz="1200" spc="-70" dirty="0"/>
              <a:t>診療記録への</a:t>
            </a:r>
            <a:r>
              <a:rPr lang="ja-JP" altLang="en-US" sz="1200" spc="-70" dirty="0" smtClean="0"/>
              <a:t>記載</a:t>
            </a:r>
            <a:endParaRPr lang="ja-JP" altLang="en-US" sz="1200" spc="-70" dirty="0"/>
          </a:p>
        </p:txBody>
      </p:sp>
      <p:sp>
        <p:nvSpPr>
          <p:cNvPr id="26" name="右矢印 25"/>
          <p:cNvSpPr/>
          <p:nvPr/>
        </p:nvSpPr>
        <p:spPr>
          <a:xfrm rot="5400000">
            <a:off x="2587563" y="940027"/>
            <a:ext cx="216024" cy="310974"/>
          </a:xfrm>
          <a:prstGeom prst="rightArrow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sz="1600">
              <a:solidFill>
                <a:srgbClr val="FF0000"/>
              </a:solidFill>
            </a:endParaRPr>
          </a:p>
        </p:txBody>
      </p:sp>
      <p:sp>
        <p:nvSpPr>
          <p:cNvPr id="28" name="右矢印 27"/>
          <p:cNvSpPr/>
          <p:nvPr/>
        </p:nvSpPr>
        <p:spPr>
          <a:xfrm>
            <a:off x="5024645" y="2351250"/>
            <a:ext cx="216024" cy="310974"/>
          </a:xfrm>
          <a:prstGeom prst="rightArrow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sz="1600">
              <a:solidFill>
                <a:srgbClr val="FF0000"/>
              </a:solidFill>
            </a:endParaRPr>
          </a:p>
        </p:txBody>
      </p:sp>
      <p:sp>
        <p:nvSpPr>
          <p:cNvPr id="29" name="円/楕円 28"/>
          <p:cNvSpPr/>
          <p:nvPr/>
        </p:nvSpPr>
        <p:spPr>
          <a:xfrm>
            <a:off x="1471980" y="3043930"/>
            <a:ext cx="975374" cy="459125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1200" dirty="0" smtClean="0">
                <a:solidFill>
                  <a:schemeClr val="tx1"/>
                </a:solidFill>
              </a:rPr>
              <a:t>病状の</a:t>
            </a:r>
            <a:endParaRPr kumimoji="1" lang="en-US" altLang="ja-JP" sz="1200" dirty="0" smtClean="0">
              <a:solidFill>
                <a:schemeClr val="tx1"/>
              </a:solidFill>
            </a:endParaRPr>
          </a:p>
          <a:p>
            <a:pPr algn="ctr"/>
            <a:r>
              <a:rPr kumimoji="1" lang="ja-JP" altLang="en-US" sz="1200" dirty="0" smtClean="0">
                <a:solidFill>
                  <a:schemeClr val="tx1"/>
                </a:solidFill>
              </a:rPr>
              <a:t>範囲内</a:t>
            </a:r>
            <a:endParaRPr kumimoji="1" lang="en-US" altLang="ja-JP" sz="1200" dirty="0" smtClean="0">
              <a:solidFill>
                <a:schemeClr val="tx1"/>
              </a:solidFill>
            </a:endParaRPr>
          </a:p>
        </p:txBody>
      </p:sp>
      <p:sp>
        <p:nvSpPr>
          <p:cNvPr id="33" name="テキスト ボックス 32"/>
          <p:cNvSpPr txBox="1"/>
          <p:nvPr/>
        </p:nvSpPr>
        <p:spPr>
          <a:xfrm>
            <a:off x="2976792" y="3041390"/>
            <a:ext cx="90441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200" dirty="0" smtClean="0"/>
              <a:t>安定</a:t>
            </a:r>
            <a:endParaRPr lang="en-US" altLang="ja-JP" sz="1200" dirty="0" smtClean="0"/>
          </a:p>
          <a:p>
            <a:r>
              <a:rPr kumimoji="1" lang="ja-JP" altLang="en-US" sz="1200" dirty="0" smtClean="0"/>
              <a:t>緊急性</a:t>
            </a:r>
            <a:r>
              <a:rPr lang="ja-JP" altLang="en-US" sz="1200" dirty="0"/>
              <a:t>なし</a:t>
            </a:r>
            <a:endParaRPr kumimoji="1" lang="ja-JP" altLang="en-US" sz="1200" dirty="0"/>
          </a:p>
        </p:txBody>
      </p:sp>
      <p:sp>
        <p:nvSpPr>
          <p:cNvPr id="35" name="テキスト ボックス 34"/>
          <p:cNvSpPr txBox="1"/>
          <p:nvPr/>
        </p:nvSpPr>
        <p:spPr>
          <a:xfrm>
            <a:off x="548680" y="3563888"/>
            <a:ext cx="4320479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ja-JP" sz="1200" spc="-70" dirty="0" smtClean="0"/>
              <a:t>【</a:t>
            </a:r>
            <a:r>
              <a:rPr lang="ja-JP" altLang="en-US" sz="1200" spc="-70" dirty="0" smtClean="0"/>
              <a:t>診療の補助の内容</a:t>
            </a:r>
            <a:r>
              <a:rPr lang="en-US" altLang="ja-JP" sz="1200" spc="-70" dirty="0" smtClean="0"/>
              <a:t>】</a:t>
            </a:r>
            <a:endParaRPr lang="ja-JP" altLang="en-US" sz="1200" spc="-70" dirty="0" smtClean="0"/>
          </a:p>
          <a:p>
            <a:r>
              <a:rPr lang="ja-JP" altLang="en-US" sz="1200" spc="-70" dirty="0"/>
              <a:t>経口用気管チューブ又は経鼻用気管チューブの位置の</a:t>
            </a:r>
            <a:r>
              <a:rPr lang="ja-JP" altLang="en-US" sz="1200" spc="-70" dirty="0" smtClean="0"/>
              <a:t>調整</a:t>
            </a:r>
            <a:endParaRPr lang="ja-JP" altLang="en-US" sz="1200" spc="-70" dirty="0"/>
          </a:p>
        </p:txBody>
      </p:sp>
      <p:sp>
        <p:nvSpPr>
          <p:cNvPr id="36" name="右矢印 35"/>
          <p:cNvSpPr/>
          <p:nvPr/>
        </p:nvSpPr>
        <p:spPr>
          <a:xfrm rot="5400000">
            <a:off x="2587563" y="4020469"/>
            <a:ext cx="216024" cy="310974"/>
          </a:xfrm>
          <a:prstGeom prst="rightArrow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sz="1600">
              <a:solidFill>
                <a:srgbClr val="FF0000"/>
              </a:solidFill>
            </a:endParaRPr>
          </a:p>
        </p:txBody>
      </p:sp>
      <p:sp>
        <p:nvSpPr>
          <p:cNvPr id="37" name="テキスト ボックス 36"/>
          <p:cNvSpPr txBox="1"/>
          <p:nvPr/>
        </p:nvSpPr>
        <p:spPr>
          <a:xfrm>
            <a:off x="541177" y="4332123"/>
            <a:ext cx="4327984" cy="175432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lvl="0"/>
            <a:r>
              <a:rPr lang="en-US" altLang="ja-JP" sz="1200" spc="-70" dirty="0" smtClean="0"/>
              <a:t>【</a:t>
            </a:r>
            <a:r>
              <a:rPr lang="ja-JP" altLang="en-US" sz="1200" spc="-70" dirty="0" smtClean="0"/>
              <a:t>特定</a:t>
            </a:r>
            <a:r>
              <a:rPr lang="ja-JP" altLang="en-US" sz="1200" spc="-70" dirty="0"/>
              <a:t>行為を行うときに確認すべき</a:t>
            </a:r>
            <a:r>
              <a:rPr lang="ja-JP" altLang="en-US" sz="1200" spc="-70" dirty="0" smtClean="0"/>
              <a:t>事項</a:t>
            </a:r>
            <a:r>
              <a:rPr lang="en-US" altLang="ja-JP" sz="1200" spc="-70" dirty="0" smtClean="0"/>
              <a:t>】</a:t>
            </a:r>
            <a:endParaRPr lang="ja-JP" altLang="en-US" sz="1200" spc="-70" dirty="0" smtClean="0"/>
          </a:p>
          <a:p>
            <a:r>
              <a:rPr lang="ja-JP" altLang="en-US" sz="1200" spc="-70" dirty="0" smtClean="0"/>
              <a:t>□意識状態の変化</a:t>
            </a:r>
          </a:p>
          <a:p>
            <a:r>
              <a:rPr lang="ja-JP" altLang="en-US" sz="1200" spc="-70" dirty="0" smtClean="0"/>
              <a:t>□バイタルサインの変化</a:t>
            </a:r>
          </a:p>
          <a:p>
            <a:r>
              <a:rPr lang="ja-JP" altLang="en-US" sz="1200" spc="-70" dirty="0" smtClean="0"/>
              <a:t>□</a:t>
            </a:r>
            <a:r>
              <a:rPr lang="en-US" altLang="ja-JP" sz="1200" spc="-70" dirty="0" smtClean="0"/>
              <a:t>SpO2</a:t>
            </a:r>
            <a:r>
              <a:rPr lang="ja-JP" altLang="en-US" sz="1200" spc="-70" dirty="0" smtClean="0"/>
              <a:t>≦</a:t>
            </a:r>
            <a:r>
              <a:rPr lang="en-US" altLang="ja-JP" sz="1200" spc="-70" dirty="0" smtClean="0"/>
              <a:t>91%</a:t>
            </a:r>
          </a:p>
          <a:p>
            <a:r>
              <a:rPr lang="ja-JP" altLang="en-US" sz="1200" spc="-70" dirty="0" smtClean="0"/>
              <a:t>どれか一項目でもあれば、下記の確認</a:t>
            </a:r>
            <a:endParaRPr lang="en-US" altLang="ja-JP" sz="1200" spc="-70" dirty="0" smtClean="0"/>
          </a:p>
          <a:p>
            <a:r>
              <a:rPr lang="ja-JP" altLang="en-US" sz="1200" spc="-70" dirty="0"/>
              <a:t>□呼吸状態の著しい悪化</a:t>
            </a:r>
          </a:p>
          <a:p>
            <a:r>
              <a:rPr lang="ja-JP" altLang="en-US" sz="1200" spc="-70" dirty="0" smtClean="0"/>
              <a:t>□分泌物増加</a:t>
            </a:r>
            <a:endParaRPr lang="en-US" altLang="ja-JP" sz="1200" spc="-70" dirty="0" smtClean="0"/>
          </a:p>
          <a:p>
            <a:r>
              <a:rPr lang="ja-JP" altLang="en-US" sz="1200" spc="-70" dirty="0" smtClean="0"/>
              <a:t>□出血</a:t>
            </a:r>
            <a:endParaRPr lang="en-US" altLang="ja-JP" sz="1200" spc="-70" dirty="0" smtClean="0"/>
          </a:p>
          <a:p>
            <a:r>
              <a:rPr lang="ja-JP" altLang="en-US" sz="1200" spc="-70" dirty="0" smtClean="0"/>
              <a:t>□皮下気腫</a:t>
            </a:r>
            <a:endParaRPr lang="en-US" altLang="ja-JP" sz="1200" spc="-70" dirty="0" smtClean="0"/>
          </a:p>
        </p:txBody>
      </p:sp>
      <p:sp>
        <p:nvSpPr>
          <p:cNvPr id="38" name="右矢印 37"/>
          <p:cNvSpPr/>
          <p:nvPr/>
        </p:nvSpPr>
        <p:spPr>
          <a:xfrm rot="5400000">
            <a:off x="2587563" y="6076897"/>
            <a:ext cx="216024" cy="310974"/>
          </a:xfrm>
          <a:prstGeom prst="rightArrow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sz="1600">
              <a:solidFill>
                <a:srgbClr val="FF0000"/>
              </a:solidFill>
            </a:endParaRPr>
          </a:p>
        </p:txBody>
      </p:sp>
      <p:sp>
        <p:nvSpPr>
          <p:cNvPr id="39" name="右矢印 38"/>
          <p:cNvSpPr/>
          <p:nvPr/>
        </p:nvSpPr>
        <p:spPr>
          <a:xfrm rot="5400000">
            <a:off x="2587563" y="7016604"/>
            <a:ext cx="216024" cy="310974"/>
          </a:xfrm>
          <a:prstGeom prst="rightArrow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sz="1600">
              <a:solidFill>
                <a:srgbClr val="FF0000"/>
              </a:solidFill>
            </a:endParaRPr>
          </a:p>
        </p:txBody>
      </p:sp>
      <p:sp>
        <p:nvSpPr>
          <p:cNvPr id="40" name="正方形/長方形 39"/>
          <p:cNvSpPr/>
          <p:nvPr/>
        </p:nvSpPr>
        <p:spPr>
          <a:xfrm>
            <a:off x="5334985" y="2249740"/>
            <a:ext cx="970143" cy="646331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lvl="0"/>
            <a:r>
              <a:rPr lang="ja-JP" altLang="en-US" sz="1200" dirty="0" smtClean="0"/>
              <a:t>担当医師の</a:t>
            </a:r>
            <a:endParaRPr lang="en-US" altLang="ja-JP" sz="1200" dirty="0" smtClean="0"/>
          </a:p>
          <a:p>
            <a:pPr lvl="0"/>
            <a:r>
              <a:rPr lang="ja-JP" altLang="en-US" sz="1200" dirty="0" smtClean="0"/>
              <a:t>携帯電話に</a:t>
            </a:r>
            <a:endParaRPr lang="en-US" altLang="ja-JP" sz="1200" dirty="0" smtClean="0"/>
          </a:p>
          <a:p>
            <a:pPr lvl="0"/>
            <a:r>
              <a:rPr lang="ja-JP" altLang="en-US" sz="1200" dirty="0" smtClean="0"/>
              <a:t>直接連絡</a:t>
            </a:r>
            <a:endParaRPr lang="en-US" altLang="ja-JP" sz="1200" dirty="0" smtClean="0"/>
          </a:p>
        </p:txBody>
      </p:sp>
      <p:sp>
        <p:nvSpPr>
          <p:cNvPr id="41" name="右矢印 40"/>
          <p:cNvSpPr/>
          <p:nvPr/>
        </p:nvSpPr>
        <p:spPr>
          <a:xfrm>
            <a:off x="4129435" y="5122181"/>
            <a:ext cx="1152618" cy="310974"/>
          </a:xfrm>
          <a:prstGeom prst="rightArrow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sz="1600">
              <a:solidFill>
                <a:srgbClr val="FF0000"/>
              </a:solidFill>
            </a:endParaRPr>
          </a:p>
        </p:txBody>
      </p:sp>
      <p:sp>
        <p:nvSpPr>
          <p:cNvPr id="42" name="正方形/長方形 41"/>
          <p:cNvSpPr/>
          <p:nvPr/>
        </p:nvSpPr>
        <p:spPr>
          <a:xfrm>
            <a:off x="5334985" y="5020671"/>
            <a:ext cx="970143" cy="646331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lvl="0"/>
            <a:r>
              <a:rPr lang="ja-JP" altLang="en-US" sz="1200" dirty="0" smtClean="0"/>
              <a:t>担当医師の</a:t>
            </a:r>
            <a:endParaRPr lang="en-US" altLang="ja-JP" sz="1200" dirty="0" smtClean="0"/>
          </a:p>
          <a:p>
            <a:pPr lvl="0"/>
            <a:r>
              <a:rPr lang="ja-JP" altLang="en-US" sz="1200" dirty="0" smtClean="0"/>
              <a:t>携帯電話に</a:t>
            </a:r>
            <a:endParaRPr lang="en-US" altLang="ja-JP" sz="1200" dirty="0" smtClean="0"/>
          </a:p>
          <a:p>
            <a:pPr lvl="0"/>
            <a:r>
              <a:rPr lang="ja-JP" altLang="en-US" sz="1200" dirty="0" smtClean="0"/>
              <a:t>直接連絡</a:t>
            </a:r>
            <a:endParaRPr lang="en-US" altLang="ja-JP" sz="1200" dirty="0" smtClean="0"/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548681" y="7981527"/>
            <a:ext cx="4320479" cy="101566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altLang="ja-JP" sz="1200" dirty="0" smtClean="0"/>
              <a:t>【</a:t>
            </a:r>
            <a:r>
              <a:rPr lang="ja-JP" altLang="en-US" sz="1200" dirty="0" smtClean="0"/>
              <a:t>診療の補助の内容</a:t>
            </a:r>
            <a:r>
              <a:rPr lang="en-US" altLang="ja-JP" sz="1200" dirty="0" smtClean="0"/>
              <a:t>】</a:t>
            </a:r>
            <a:r>
              <a:rPr lang="ja-JP" altLang="en-US" sz="1200" dirty="0" smtClean="0"/>
              <a:t>（補足）</a:t>
            </a:r>
          </a:p>
          <a:p>
            <a:r>
              <a:rPr lang="ja-JP" altLang="en-US" sz="1200" dirty="0"/>
              <a:t>１．気管チューブ内外・口腔内の吸引</a:t>
            </a:r>
          </a:p>
          <a:p>
            <a:r>
              <a:rPr lang="ja-JP" altLang="en-US" sz="1200" dirty="0"/>
              <a:t>２．カフエアを吸引</a:t>
            </a:r>
          </a:p>
          <a:p>
            <a:r>
              <a:rPr lang="ja-JP" altLang="en-US" sz="1200" dirty="0"/>
              <a:t>３．気管チューブを正しい位置に固定し、カフエアを再注入</a:t>
            </a:r>
          </a:p>
          <a:p>
            <a:r>
              <a:rPr lang="ja-JP" altLang="en-US" sz="1200" dirty="0"/>
              <a:t>４．呼吸音の</a:t>
            </a:r>
            <a:r>
              <a:rPr lang="ja-JP" altLang="en-US" sz="1200" dirty="0" smtClean="0"/>
              <a:t>確認</a:t>
            </a:r>
            <a:endParaRPr lang="ja-JP" altLang="en-US" sz="1200" dirty="0"/>
          </a:p>
        </p:txBody>
      </p:sp>
      <p:sp>
        <p:nvSpPr>
          <p:cNvPr id="32" name="テキスト ボックス 31"/>
          <p:cNvSpPr txBox="1"/>
          <p:nvPr/>
        </p:nvSpPr>
        <p:spPr>
          <a:xfrm>
            <a:off x="548680" y="1233498"/>
            <a:ext cx="4320479" cy="175432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ja-JP" sz="1200" spc="-70" dirty="0"/>
              <a:t>【</a:t>
            </a:r>
            <a:r>
              <a:rPr lang="ja-JP" altLang="en-US" sz="1200" spc="-70" dirty="0" smtClean="0"/>
              <a:t>看護師に診療</a:t>
            </a:r>
            <a:r>
              <a:rPr lang="ja-JP" altLang="en-US" sz="1200" spc="-70" dirty="0"/>
              <a:t>の補助を行わせる患者の病状の範囲</a:t>
            </a:r>
            <a:r>
              <a:rPr lang="en-US" altLang="ja-JP" sz="1200" spc="-70" dirty="0"/>
              <a:t>】</a:t>
            </a:r>
          </a:p>
          <a:p>
            <a:r>
              <a:rPr lang="ja-JP" altLang="en-US" sz="1200" spc="-70" dirty="0" smtClean="0"/>
              <a:t>１</a:t>
            </a:r>
            <a:r>
              <a:rPr lang="ja-JP" altLang="en-US" sz="1200" spc="-70" dirty="0"/>
              <a:t>．前回固定時と明らかに挿管チューブの深さが</a:t>
            </a:r>
            <a:r>
              <a:rPr lang="ja-JP" altLang="en-US" sz="1200" spc="-70" dirty="0" smtClean="0"/>
              <a:t>異なる場合　または</a:t>
            </a:r>
            <a:endParaRPr lang="ja-JP" altLang="en-US" sz="1200" spc="-70" dirty="0"/>
          </a:p>
          <a:p>
            <a:r>
              <a:rPr lang="ja-JP" altLang="en-US" sz="1200" spc="-70" dirty="0"/>
              <a:t>２．胸部レントゲン写真上、挿管チューブの深さが</a:t>
            </a:r>
            <a:r>
              <a:rPr lang="ja-JP" altLang="en-US" sz="1200" spc="-70" dirty="0" smtClean="0"/>
              <a:t>不適切な場合で、</a:t>
            </a:r>
            <a:endParaRPr lang="ja-JP" altLang="en-US" sz="1200" spc="-70" dirty="0"/>
          </a:p>
          <a:p>
            <a:r>
              <a:rPr lang="ja-JP" altLang="en-US" sz="1200" spc="-70" dirty="0" smtClean="0"/>
              <a:t>以下のいずれもあてはまる</a:t>
            </a:r>
          </a:p>
          <a:p>
            <a:r>
              <a:rPr lang="ja-JP" altLang="en-US" sz="1200" spc="-70" dirty="0" smtClean="0"/>
              <a:t>□意識状態・バイタルサインの著しい変化なし</a:t>
            </a:r>
            <a:endParaRPr lang="en-US" altLang="ja-JP" sz="1200" spc="-70" dirty="0" smtClean="0"/>
          </a:p>
          <a:p>
            <a:r>
              <a:rPr lang="ja-JP" altLang="en-US" sz="1200" spc="-70" dirty="0" smtClean="0"/>
              <a:t>□</a:t>
            </a:r>
            <a:r>
              <a:rPr lang="ja-JP" altLang="en-US" sz="1200" spc="-110" dirty="0" smtClean="0"/>
              <a:t>呼吸状態の著しい悪化（呼吸数 </a:t>
            </a:r>
            <a:r>
              <a:rPr lang="en-US" altLang="ja-JP" sz="1200" spc="-110" dirty="0" smtClean="0"/>
              <a:t>9</a:t>
            </a:r>
            <a:r>
              <a:rPr lang="ja-JP" altLang="en-US" sz="1200" spc="-110" dirty="0"/>
              <a:t>回／</a:t>
            </a:r>
            <a:r>
              <a:rPr lang="ja-JP" altLang="en-US" sz="1200" spc="-110" dirty="0" smtClean="0"/>
              <a:t>分以下、</a:t>
            </a:r>
            <a:r>
              <a:rPr lang="en-US" altLang="ja-JP" sz="1200" spc="-110" dirty="0" smtClean="0"/>
              <a:t>30</a:t>
            </a:r>
            <a:r>
              <a:rPr lang="ja-JP" altLang="en-US" sz="1200" spc="-110" dirty="0" smtClean="0"/>
              <a:t>回／分以上）がない</a:t>
            </a:r>
            <a:endParaRPr lang="en-US" altLang="ja-JP" sz="1200" spc="-110" dirty="0" smtClean="0"/>
          </a:p>
          <a:p>
            <a:r>
              <a:rPr lang="ja-JP" altLang="en-US" sz="1200" spc="-70" dirty="0" smtClean="0"/>
              <a:t>□吸引で</a:t>
            </a:r>
            <a:r>
              <a:rPr lang="ja-JP" altLang="en-US" sz="1200" spc="-70" dirty="0"/>
              <a:t>血性</a:t>
            </a:r>
            <a:r>
              <a:rPr lang="ja-JP" altLang="en-US" sz="1200" spc="-70" dirty="0" smtClean="0"/>
              <a:t>分泌物</a:t>
            </a:r>
            <a:r>
              <a:rPr lang="ja-JP" altLang="en-US" sz="1200" spc="-70" smtClean="0"/>
              <a:t>がない</a:t>
            </a:r>
            <a:endParaRPr lang="en-US" altLang="ja-JP" sz="1200" spc="-70" dirty="0" smtClean="0"/>
          </a:p>
          <a:p>
            <a:r>
              <a:rPr lang="ja-JP" altLang="en-US" sz="1200" spc="-70" dirty="0" smtClean="0"/>
              <a:t>□</a:t>
            </a:r>
            <a:r>
              <a:rPr lang="en-US" altLang="ja-JP" sz="1200" spc="-70" dirty="0" smtClean="0"/>
              <a:t>SpO2</a:t>
            </a:r>
            <a:r>
              <a:rPr lang="ja-JP" altLang="en-US" sz="1200" spc="-70" dirty="0" smtClean="0"/>
              <a:t>≧</a:t>
            </a:r>
            <a:r>
              <a:rPr lang="en-US" altLang="ja-JP" sz="1200" spc="-70" dirty="0" smtClean="0"/>
              <a:t>92%</a:t>
            </a:r>
          </a:p>
          <a:p>
            <a:r>
              <a:rPr lang="ja-JP" altLang="en-US" sz="1200" spc="-70" dirty="0" smtClean="0"/>
              <a:t>□体位の確認：頚部の強い屈曲・捻転がない</a:t>
            </a:r>
            <a:endParaRPr lang="en-US" altLang="ja-JP" sz="1200" spc="-70" dirty="0" smtClean="0"/>
          </a:p>
        </p:txBody>
      </p:sp>
      <p:sp>
        <p:nvSpPr>
          <p:cNvPr id="31" name="円/楕円 30"/>
          <p:cNvSpPr/>
          <p:nvPr/>
        </p:nvSpPr>
        <p:spPr>
          <a:xfrm>
            <a:off x="4906390" y="1255098"/>
            <a:ext cx="970882" cy="471806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sz="1200" dirty="0"/>
              <a:t>病状</a:t>
            </a:r>
            <a:r>
              <a:rPr lang="ja-JP" altLang="en-US" sz="1200" dirty="0" smtClean="0"/>
              <a:t>の</a:t>
            </a:r>
            <a:endParaRPr lang="en-US" altLang="ja-JP" sz="1200" dirty="0"/>
          </a:p>
          <a:p>
            <a:pPr algn="ctr"/>
            <a:r>
              <a:rPr lang="ja-JP" altLang="en-US" sz="1200" dirty="0" smtClean="0"/>
              <a:t>範囲外</a:t>
            </a:r>
            <a:endParaRPr lang="ja-JP" altLang="en-US" sz="1200" dirty="0"/>
          </a:p>
        </p:txBody>
      </p:sp>
      <p:sp>
        <p:nvSpPr>
          <p:cNvPr id="43" name="テキスト ボックス 42"/>
          <p:cNvSpPr txBox="1"/>
          <p:nvPr/>
        </p:nvSpPr>
        <p:spPr>
          <a:xfrm>
            <a:off x="5174332" y="1754076"/>
            <a:ext cx="128432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200" dirty="0" smtClean="0"/>
              <a:t>不安定</a:t>
            </a:r>
            <a:endParaRPr lang="en-US" altLang="ja-JP" sz="1200" dirty="0" smtClean="0"/>
          </a:p>
          <a:p>
            <a:r>
              <a:rPr kumimoji="1" lang="ja-JP" altLang="en-US" sz="1200" dirty="0" smtClean="0"/>
              <a:t>緊急性あり、など</a:t>
            </a:r>
            <a:endParaRPr kumimoji="1" lang="ja-JP" altLang="en-US" sz="1200" dirty="0"/>
          </a:p>
        </p:txBody>
      </p:sp>
      <p:sp>
        <p:nvSpPr>
          <p:cNvPr id="45" name="右矢印 44"/>
          <p:cNvSpPr/>
          <p:nvPr/>
        </p:nvSpPr>
        <p:spPr>
          <a:xfrm rot="5400000">
            <a:off x="2515449" y="3118637"/>
            <a:ext cx="360251" cy="310974"/>
          </a:xfrm>
          <a:prstGeom prst="rightArrow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sz="160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004119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Words>279</Words>
  <PresentationFormat>画面に合わせる (4:3)</PresentationFormat>
  <Paragraphs>47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ＭＳ Ｐゴシック</vt:lpstr>
      <vt:lpstr>Arial</vt:lpstr>
      <vt:lpstr>Calibri</vt:lpstr>
      <vt:lpstr>Wingdings</vt:lpstr>
      <vt:lpstr>Office ​​テーマ</vt:lpstr>
      <vt:lpstr>PowerPoint プレゼンテーション</vt:lpstr>
    </vt:vector>
  </TitlesOfParts>
  <LinksUpToDate>false</LinksUpToDate>
  <SharedDoc>false</SharedDoc>
  <HyperlinksChanged>false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