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539552"/>
            <a:ext cx="432048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１．長期間にわたり経口摂取や飲水ができていない場合 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２．嘔吐や下痢が持続し、体重が減少している場合 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３．発熱や発汗が持続し、体重が減少している場合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４．多尿が持続し、体重が減少している場合 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548680" y="7094021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1" y="8056259"/>
            <a:ext cx="430907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92608" y="157435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1" name="右矢印 10"/>
          <p:cNvSpPr/>
          <p:nvPr/>
        </p:nvSpPr>
        <p:spPr>
          <a:xfrm rot="5400000">
            <a:off x="2571413" y="4730423"/>
            <a:ext cx="258415" cy="307887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890861"/>
            <a:ext cx="432048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看護師に診療の補助を行わせる患者の病状の範囲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□意識状態の変化なし</a:t>
            </a:r>
          </a:p>
          <a:p>
            <a:r>
              <a:rPr lang="ja-JP" altLang="en-US" sz="1200" dirty="0"/>
              <a:t>□血圧、脈拍、呼吸状態が安定している場合</a:t>
            </a:r>
          </a:p>
          <a:p>
            <a:r>
              <a:rPr lang="ja-JP" altLang="en-US" sz="1200" dirty="0"/>
              <a:t>□医師による初回の病状判断（診断）がされている</a:t>
            </a:r>
            <a:r>
              <a:rPr lang="ja-JP" altLang="en-US" sz="1200" dirty="0" smtClean="0"/>
              <a:t>場合</a:t>
            </a:r>
            <a:endParaRPr lang="en-US" altLang="ja-JP" sz="1200" dirty="0" smtClean="0"/>
          </a:p>
          <a:p>
            <a:r>
              <a:rPr lang="ja-JP" altLang="en-US" sz="1200" dirty="0" smtClean="0"/>
              <a:t>□（血液検査で著明な血清電解質（</a:t>
            </a:r>
            <a:r>
              <a:rPr lang="en-US" altLang="ja-JP" sz="1200" dirty="0" err="1" smtClean="0"/>
              <a:t>Na,K,Cl</a:t>
            </a:r>
            <a:r>
              <a:rPr lang="ja-JP" altLang="en-US" sz="1200" dirty="0" smtClean="0"/>
              <a:t>）異常、腎機能（</a:t>
            </a:r>
            <a:r>
              <a:rPr lang="en-US" altLang="ja-JP" sz="1200" dirty="0" smtClean="0"/>
              <a:t>BUN, Cr</a:t>
            </a:r>
            <a:r>
              <a:rPr lang="ja-JP" altLang="en-US" sz="1200" dirty="0" smtClean="0"/>
              <a:t>）異常や低蛋白血症がないことが確認されていることが望ましい）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81567" y="87759"/>
            <a:ext cx="3494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 smtClean="0"/>
              <a:t>：脱水</a:t>
            </a:r>
            <a:r>
              <a:rPr lang="ja-JP" altLang="en-US" sz="1400" dirty="0"/>
              <a:t>症状に対する輸液による</a:t>
            </a:r>
            <a:r>
              <a:rPr lang="ja-JP" altLang="en-US" sz="1400" dirty="0" smtClean="0"/>
              <a:t>補正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4211960"/>
            <a:ext cx="43204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脱水症状に対する輸液による</a:t>
            </a:r>
            <a:r>
              <a:rPr lang="ja-JP" altLang="en-US" sz="1200" dirty="0" smtClean="0"/>
              <a:t>補正</a:t>
            </a:r>
            <a:endParaRPr lang="en-US" altLang="ja-JP" sz="12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5049922"/>
            <a:ext cx="432048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□意識レベルの変化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□バイタルサインの変化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□心不全徴候（</a:t>
            </a:r>
            <a:r>
              <a:rPr lang="en-US" altLang="ja-JP" sz="1200" dirty="0">
                <a:solidFill>
                  <a:prstClr val="black"/>
                </a:solidFill>
              </a:rPr>
              <a:t>SpO2≦93%</a:t>
            </a:r>
            <a:r>
              <a:rPr lang="ja-JP" altLang="en-US" sz="1200" dirty="0">
                <a:solidFill>
                  <a:prstClr val="black"/>
                </a:solidFill>
              </a:rPr>
              <a:t>）</a:t>
            </a:r>
          </a:p>
          <a:p>
            <a:pPr lvl="0"/>
            <a:endParaRPr lang="ja-JP" altLang="en-US" sz="1200" dirty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どれか一項目でもあれば、下記の確認をして担当医に連絡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□バイタルサイン（血圧、脈拍、呼吸数、経皮的酸素飽和度）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□肺音聴診でラ音（</a:t>
            </a:r>
            <a:r>
              <a:rPr lang="en-US" altLang="ja-JP" sz="1200" dirty="0">
                <a:solidFill>
                  <a:prstClr val="black"/>
                </a:solidFill>
              </a:rPr>
              <a:t>crackle, wheezing</a:t>
            </a:r>
            <a:r>
              <a:rPr lang="ja-JP" altLang="en-US" sz="1200" dirty="0">
                <a:solidFill>
                  <a:prstClr val="black"/>
                </a:solidFill>
              </a:rPr>
              <a:t>）の聴取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□浮腫（顔面、下腿など）の</a:t>
            </a:r>
            <a:r>
              <a:rPr lang="ja-JP" altLang="en-US" sz="1200" dirty="0" smtClean="0">
                <a:solidFill>
                  <a:prstClr val="black"/>
                </a:solidFill>
              </a:rPr>
              <a:t>悪化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583083" y="679068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92608" y="776663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653136" y="6028127"/>
            <a:ext cx="504056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186055" y="5764778"/>
            <a:ext cx="1116123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担当医師に直接連絡</a:t>
            </a:r>
            <a:r>
              <a:rPr lang="ja-JP" altLang="en-US" sz="1200" dirty="0" smtClean="0">
                <a:solidFill>
                  <a:prstClr val="black"/>
                </a:solidFill>
              </a:rPr>
              <a:t>し、指示</a:t>
            </a:r>
            <a:r>
              <a:rPr lang="ja-JP" altLang="en-US" sz="1200" dirty="0">
                <a:solidFill>
                  <a:prstClr val="black"/>
                </a:solidFill>
              </a:rPr>
              <a:t>を</a:t>
            </a:r>
            <a:r>
              <a:rPr lang="ja-JP" altLang="en-US" sz="1200" dirty="0" smtClean="0">
                <a:solidFill>
                  <a:prstClr val="black"/>
                </a:solidFill>
              </a:rPr>
              <a:t>もらう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29" name="右矢印 28"/>
          <p:cNvSpPr/>
          <p:nvPr/>
        </p:nvSpPr>
        <p:spPr>
          <a:xfrm>
            <a:off x="4934025" y="2842801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0" name="正方形/長方形 29"/>
          <p:cNvSpPr/>
          <p:nvPr/>
        </p:nvSpPr>
        <p:spPr>
          <a:xfrm>
            <a:off x="5186054" y="2741291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担当医師に直接連絡し、指示をもらう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4899247" y="1763688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475311" y="2277885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3" name="円/楕円 32"/>
          <p:cNvSpPr/>
          <p:nvPr/>
        </p:nvSpPr>
        <p:spPr>
          <a:xfrm>
            <a:off x="1456267" y="3569084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 rot="5400000">
            <a:off x="2520495" y="3673460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69649" y="3589130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352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67</cp:revision>
  <cp:lastPrinted>2015-07-06T01:44:18Z</cp:lastPrinted>
  <dcterms:created xsi:type="dcterms:W3CDTF">2015-06-05T00:31:21Z</dcterms:created>
  <dcterms:modified xsi:type="dcterms:W3CDTF">2016-02-02T02:42:43Z</dcterms:modified>
</cp:coreProperties>
</file>