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432" autoAdjust="0"/>
    <p:restoredTop sz="93950" autoAdjust="0"/>
  </p:normalViewPr>
  <p:slideViewPr>
    <p:cSldViewPr snapToGrid="0">
      <p:cViewPr varScale="1">
        <p:scale>
          <a:sx n="67" d="100"/>
          <a:sy n="67" d="100"/>
        </p:scale>
        <p:origin x="2250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765451" y="87759"/>
            <a:ext cx="5327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手順書：</a:t>
            </a:r>
            <a:r>
              <a:rPr lang="ja-JP" altLang="en-US" sz="1400" dirty="0"/>
              <a:t>経口用気管チューブ又は経鼻用気管チューブの位置の調整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48680" y="485548"/>
            <a:ext cx="432048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spc="-70" dirty="0"/>
              <a:t>【</a:t>
            </a:r>
            <a:r>
              <a:rPr lang="ja-JP" altLang="en-US" sz="1200" spc="-70" dirty="0"/>
              <a:t>当該手順書に係る特定行為の対象となる患者</a:t>
            </a:r>
            <a:r>
              <a:rPr lang="en-US" altLang="ja-JP" sz="1200" spc="-70" dirty="0"/>
              <a:t>】</a:t>
            </a:r>
          </a:p>
          <a:p>
            <a:pPr lvl="0"/>
            <a:r>
              <a:rPr lang="ja-JP" altLang="en-US" sz="1200" spc="-70" dirty="0" smtClean="0"/>
              <a:t>経口用又</a:t>
            </a:r>
            <a:r>
              <a:rPr lang="ja-JP" altLang="en-US" sz="1200" spc="-70" dirty="0"/>
              <a:t>は経鼻用気管チューブが挿入されて</a:t>
            </a:r>
            <a:r>
              <a:rPr lang="ja-JP" altLang="en-US" sz="1200" spc="-70" dirty="0" smtClean="0"/>
              <a:t>いる患者全てが対象</a:t>
            </a:r>
            <a:endParaRPr lang="en-US" altLang="ja-JP" sz="1200" spc="-70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541176" y="6382341"/>
            <a:ext cx="43279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spc="-70" dirty="0"/>
              <a:t>【</a:t>
            </a:r>
            <a:r>
              <a:rPr lang="ja-JP" altLang="en-US" sz="1200" spc="-70" dirty="0"/>
              <a:t>医療の安全を確保するために医師・歯科医師との連絡が必要となった場合の連絡体制</a:t>
            </a:r>
            <a:r>
              <a:rPr lang="en-US" altLang="ja-JP" sz="1200" spc="-70" dirty="0"/>
              <a:t>】</a:t>
            </a:r>
          </a:p>
          <a:p>
            <a:pPr lvl="0"/>
            <a:r>
              <a:rPr lang="ja-JP" altLang="en-US" sz="1200" spc="-70" dirty="0" smtClean="0"/>
              <a:t>担当</a:t>
            </a:r>
            <a:r>
              <a:rPr lang="ja-JP" altLang="en-US" sz="1200" spc="-70" dirty="0"/>
              <a:t>医師</a:t>
            </a:r>
            <a:r>
              <a:rPr lang="ja-JP" altLang="en-US" sz="1200" spc="-70" dirty="0">
                <a:sym typeface="Wingdings" panose="05000000000000000000" pitchFamily="2" charset="2"/>
              </a:rPr>
              <a:t>：（携帯番号</a:t>
            </a:r>
            <a:r>
              <a:rPr lang="ja-JP" altLang="en-US" sz="1200" spc="-70" dirty="0"/>
              <a:t>）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41177" y="7332985"/>
            <a:ext cx="43279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spc="-70" dirty="0" smtClean="0"/>
              <a:t>【</a:t>
            </a:r>
            <a:r>
              <a:rPr lang="ja-JP" altLang="en-US" sz="1200" spc="-70" dirty="0"/>
              <a:t>特定行為を行った後の医師・歯科医師に対する報告の方法</a:t>
            </a:r>
            <a:r>
              <a:rPr lang="en-US" altLang="ja-JP" sz="1200" spc="-70" dirty="0" smtClean="0"/>
              <a:t>】</a:t>
            </a:r>
          </a:p>
          <a:p>
            <a:r>
              <a:rPr lang="ja-JP" altLang="en-US" sz="1200" spc="-70" dirty="0" smtClean="0"/>
              <a:t>１．</a:t>
            </a:r>
            <a:r>
              <a:rPr lang="ja-JP" altLang="en-US" sz="1200" spc="-70" dirty="0"/>
              <a:t>担当医師の携帯電話に直接</a:t>
            </a:r>
            <a:r>
              <a:rPr lang="ja-JP" altLang="en-US" sz="1200" spc="-70" dirty="0" smtClean="0"/>
              <a:t>連絡</a:t>
            </a:r>
            <a:endParaRPr lang="ja-JP" altLang="en-US" sz="1200" spc="-70" dirty="0"/>
          </a:p>
          <a:p>
            <a:r>
              <a:rPr lang="ja-JP" altLang="en-US" sz="1200" spc="-70" dirty="0" smtClean="0"/>
              <a:t>２．</a:t>
            </a:r>
            <a:r>
              <a:rPr lang="ja-JP" altLang="en-US" sz="1200" spc="-70" dirty="0"/>
              <a:t>診療記録への</a:t>
            </a:r>
            <a:r>
              <a:rPr lang="ja-JP" altLang="en-US" sz="1200" spc="-70" dirty="0" smtClean="0"/>
              <a:t>記載</a:t>
            </a:r>
            <a:endParaRPr lang="ja-JP" altLang="en-US" sz="1200" spc="-70" dirty="0"/>
          </a:p>
        </p:txBody>
      </p:sp>
      <p:sp>
        <p:nvSpPr>
          <p:cNvPr id="26" name="右矢印 25"/>
          <p:cNvSpPr/>
          <p:nvPr/>
        </p:nvSpPr>
        <p:spPr>
          <a:xfrm rot="5400000">
            <a:off x="2587563" y="94002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8" name="右矢印 27"/>
          <p:cNvSpPr/>
          <p:nvPr/>
        </p:nvSpPr>
        <p:spPr>
          <a:xfrm>
            <a:off x="5024645" y="235125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471980" y="3043930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76792" y="304139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8680" y="3563888"/>
            <a:ext cx="43204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spc="-70" dirty="0" smtClean="0"/>
              <a:t>【</a:t>
            </a:r>
            <a:r>
              <a:rPr lang="ja-JP" altLang="en-US" sz="1200" spc="-70" dirty="0" smtClean="0"/>
              <a:t>診療の補助の内容</a:t>
            </a:r>
            <a:r>
              <a:rPr lang="en-US" altLang="ja-JP" sz="1200" spc="-70" dirty="0" smtClean="0"/>
              <a:t>】</a:t>
            </a:r>
            <a:endParaRPr lang="ja-JP" altLang="en-US" sz="1200" spc="-70" dirty="0" smtClean="0"/>
          </a:p>
          <a:p>
            <a:r>
              <a:rPr lang="ja-JP" altLang="en-US" sz="1200" spc="-70" dirty="0"/>
              <a:t>経口用気管チューブ又は経鼻用気管チューブの位置の</a:t>
            </a:r>
            <a:r>
              <a:rPr lang="ja-JP" altLang="en-US" sz="1200" spc="-70" dirty="0" smtClean="0"/>
              <a:t>調整</a:t>
            </a:r>
            <a:endParaRPr lang="ja-JP" altLang="en-US" sz="1200" spc="-70" dirty="0"/>
          </a:p>
        </p:txBody>
      </p:sp>
      <p:sp>
        <p:nvSpPr>
          <p:cNvPr id="36" name="右矢印 35"/>
          <p:cNvSpPr/>
          <p:nvPr/>
        </p:nvSpPr>
        <p:spPr>
          <a:xfrm rot="5400000">
            <a:off x="2587563" y="402046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41177" y="4332123"/>
            <a:ext cx="432798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spc="-70" dirty="0" smtClean="0"/>
              <a:t>【</a:t>
            </a:r>
            <a:r>
              <a:rPr lang="ja-JP" altLang="en-US" sz="1200" spc="-70" dirty="0" smtClean="0"/>
              <a:t>特定</a:t>
            </a:r>
            <a:r>
              <a:rPr lang="ja-JP" altLang="en-US" sz="1200" spc="-70" dirty="0"/>
              <a:t>行為を行うときに確認すべき</a:t>
            </a:r>
            <a:r>
              <a:rPr lang="ja-JP" altLang="en-US" sz="1200" spc="-70" dirty="0" smtClean="0"/>
              <a:t>事項</a:t>
            </a:r>
            <a:r>
              <a:rPr lang="en-US" altLang="ja-JP" sz="1200" spc="-70" dirty="0" smtClean="0"/>
              <a:t>】</a:t>
            </a:r>
            <a:endParaRPr lang="ja-JP" altLang="en-US" sz="1200" spc="-70" dirty="0" smtClean="0"/>
          </a:p>
          <a:p>
            <a:r>
              <a:rPr lang="ja-JP" altLang="en-US" sz="1200" spc="-70" dirty="0" smtClean="0"/>
              <a:t>□意識状態の変化</a:t>
            </a:r>
          </a:p>
          <a:p>
            <a:r>
              <a:rPr lang="ja-JP" altLang="en-US" sz="1200" spc="-70" dirty="0" smtClean="0"/>
              <a:t>□バイタルサインの変化</a:t>
            </a:r>
          </a:p>
          <a:p>
            <a:r>
              <a:rPr lang="ja-JP" altLang="en-US" sz="1200" spc="-70" dirty="0" smtClean="0"/>
              <a:t>□</a:t>
            </a:r>
            <a:r>
              <a:rPr lang="en-US" altLang="ja-JP" sz="1200" spc="-70" dirty="0" smtClean="0"/>
              <a:t>SpO2</a:t>
            </a:r>
            <a:r>
              <a:rPr lang="ja-JP" altLang="en-US" sz="1200" spc="-70" dirty="0" smtClean="0"/>
              <a:t>≦</a:t>
            </a:r>
            <a:r>
              <a:rPr lang="en-US" altLang="ja-JP" sz="1200" spc="-70" dirty="0" smtClean="0"/>
              <a:t>91%</a:t>
            </a:r>
          </a:p>
          <a:p>
            <a:r>
              <a:rPr lang="ja-JP" altLang="en-US" sz="1200" spc="-70" dirty="0" smtClean="0"/>
              <a:t>どれか一項目でもあれば、下記の確認</a:t>
            </a:r>
            <a:endParaRPr lang="en-US" altLang="ja-JP" sz="1200" spc="-70" dirty="0" smtClean="0"/>
          </a:p>
          <a:p>
            <a:r>
              <a:rPr lang="ja-JP" altLang="en-US" sz="1200" spc="-70" dirty="0"/>
              <a:t>□呼吸状態の著しい悪化</a:t>
            </a:r>
          </a:p>
          <a:p>
            <a:r>
              <a:rPr lang="ja-JP" altLang="en-US" sz="1200" spc="-70" dirty="0" smtClean="0"/>
              <a:t>□分泌物増加</a:t>
            </a:r>
            <a:endParaRPr lang="en-US" altLang="ja-JP" sz="1200" spc="-70" dirty="0" smtClean="0"/>
          </a:p>
          <a:p>
            <a:r>
              <a:rPr lang="ja-JP" altLang="en-US" sz="1200" spc="-70" dirty="0" smtClean="0"/>
              <a:t>□出血</a:t>
            </a:r>
            <a:endParaRPr lang="en-US" altLang="ja-JP" sz="1200" spc="-70" dirty="0" smtClean="0"/>
          </a:p>
          <a:p>
            <a:r>
              <a:rPr lang="ja-JP" altLang="en-US" sz="1200" spc="-70" dirty="0" smtClean="0"/>
              <a:t>□皮下気腫</a:t>
            </a:r>
            <a:endParaRPr lang="en-US" altLang="ja-JP" sz="1200" spc="-70" dirty="0" smtClean="0"/>
          </a:p>
        </p:txBody>
      </p:sp>
      <p:sp>
        <p:nvSpPr>
          <p:cNvPr id="38" name="右矢印 37"/>
          <p:cNvSpPr/>
          <p:nvPr/>
        </p:nvSpPr>
        <p:spPr>
          <a:xfrm rot="5400000">
            <a:off x="2587563" y="607689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右矢印 38"/>
          <p:cNvSpPr/>
          <p:nvPr/>
        </p:nvSpPr>
        <p:spPr>
          <a:xfrm rot="5400000">
            <a:off x="2587563" y="701660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334985" y="2249740"/>
            <a:ext cx="97014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/>
              <a:t>担当医師の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携帯電話に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直接連絡</a:t>
            </a:r>
            <a:endParaRPr lang="en-US" altLang="ja-JP" sz="1200" dirty="0" smtClean="0"/>
          </a:p>
        </p:txBody>
      </p:sp>
      <p:sp>
        <p:nvSpPr>
          <p:cNvPr id="41" name="右矢印 40"/>
          <p:cNvSpPr/>
          <p:nvPr/>
        </p:nvSpPr>
        <p:spPr>
          <a:xfrm>
            <a:off x="4129435" y="5122181"/>
            <a:ext cx="1152618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334985" y="5020671"/>
            <a:ext cx="97014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/>
              <a:t>担当医師の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携帯電話に</a:t>
            </a:r>
            <a:endParaRPr lang="en-US" altLang="ja-JP" sz="1200" dirty="0" smtClean="0"/>
          </a:p>
          <a:p>
            <a:pPr lvl="0"/>
            <a:r>
              <a:rPr lang="ja-JP" altLang="en-US" sz="1200" dirty="0" smtClean="0"/>
              <a:t>直接連絡</a:t>
            </a:r>
            <a:endParaRPr lang="en-US" altLang="ja-JP" sz="1200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1" y="7981527"/>
            <a:ext cx="432047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（補足）</a:t>
            </a:r>
          </a:p>
          <a:p>
            <a:r>
              <a:rPr lang="ja-JP" altLang="en-US" sz="1200" dirty="0"/>
              <a:t>１．気管チューブ内外・口腔内の吸引</a:t>
            </a:r>
          </a:p>
          <a:p>
            <a:r>
              <a:rPr lang="ja-JP" altLang="en-US" sz="1200" dirty="0"/>
              <a:t>２．カフエアを吸引</a:t>
            </a:r>
          </a:p>
          <a:p>
            <a:r>
              <a:rPr lang="ja-JP" altLang="en-US" sz="1200" dirty="0"/>
              <a:t>３．気管チューブを正しい位置に固定し、カフエアを再注入</a:t>
            </a:r>
          </a:p>
          <a:p>
            <a:r>
              <a:rPr lang="ja-JP" altLang="en-US" sz="1200" dirty="0"/>
              <a:t>４．呼吸音の</a:t>
            </a:r>
            <a:r>
              <a:rPr lang="ja-JP" altLang="en-US" sz="1200" dirty="0" smtClean="0"/>
              <a:t>確認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8680" y="1233498"/>
            <a:ext cx="432047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spc="-70" dirty="0"/>
              <a:t>【</a:t>
            </a:r>
            <a:r>
              <a:rPr lang="ja-JP" altLang="en-US" sz="1200" spc="-70" dirty="0" smtClean="0"/>
              <a:t>看護師に診療</a:t>
            </a:r>
            <a:r>
              <a:rPr lang="ja-JP" altLang="en-US" sz="1200" spc="-70" dirty="0"/>
              <a:t>の補助を行わせる患者の病状の範囲</a:t>
            </a:r>
            <a:r>
              <a:rPr lang="en-US" altLang="ja-JP" sz="1200" spc="-70" dirty="0"/>
              <a:t>】</a:t>
            </a:r>
          </a:p>
          <a:p>
            <a:r>
              <a:rPr lang="ja-JP" altLang="en-US" sz="1200" spc="-70" dirty="0" smtClean="0"/>
              <a:t>１</a:t>
            </a:r>
            <a:r>
              <a:rPr lang="ja-JP" altLang="en-US" sz="1200" spc="-70" dirty="0"/>
              <a:t>．前回固定時と明らかに挿管チューブの深さが</a:t>
            </a:r>
            <a:r>
              <a:rPr lang="ja-JP" altLang="en-US" sz="1200" spc="-70" dirty="0" smtClean="0"/>
              <a:t>異なる場合　または</a:t>
            </a:r>
            <a:endParaRPr lang="ja-JP" altLang="en-US" sz="1200" spc="-70" dirty="0"/>
          </a:p>
          <a:p>
            <a:r>
              <a:rPr lang="ja-JP" altLang="en-US" sz="1200" spc="-70" dirty="0"/>
              <a:t>２．胸部レントゲン写真上、挿管チューブの深さが</a:t>
            </a:r>
            <a:r>
              <a:rPr lang="ja-JP" altLang="en-US" sz="1200" spc="-70" dirty="0" smtClean="0"/>
              <a:t>不適切な場合で、</a:t>
            </a:r>
            <a:endParaRPr lang="ja-JP" altLang="en-US" sz="1200" spc="-70" dirty="0"/>
          </a:p>
          <a:p>
            <a:r>
              <a:rPr lang="ja-JP" altLang="en-US" sz="1200" spc="-70" dirty="0" smtClean="0"/>
              <a:t>以下のいずれもあてはまる</a:t>
            </a:r>
          </a:p>
          <a:p>
            <a:r>
              <a:rPr lang="ja-JP" altLang="en-US" sz="1200" spc="-70" dirty="0" smtClean="0"/>
              <a:t>□意識状態・バイタルサインの著しい変化なし</a:t>
            </a:r>
            <a:endParaRPr lang="en-US" altLang="ja-JP" sz="1200" spc="-70" dirty="0" smtClean="0"/>
          </a:p>
          <a:p>
            <a:r>
              <a:rPr lang="ja-JP" altLang="en-US" sz="1200" spc="-70" dirty="0" smtClean="0"/>
              <a:t>□</a:t>
            </a:r>
            <a:r>
              <a:rPr lang="ja-JP" altLang="en-US" sz="1200" spc="-110" dirty="0" smtClean="0"/>
              <a:t>呼吸状態の著しい悪化（呼吸数 </a:t>
            </a:r>
            <a:r>
              <a:rPr lang="en-US" altLang="ja-JP" sz="1200" spc="-110" dirty="0" smtClean="0"/>
              <a:t>9</a:t>
            </a:r>
            <a:r>
              <a:rPr lang="ja-JP" altLang="en-US" sz="1200" spc="-110" dirty="0"/>
              <a:t>回／</a:t>
            </a:r>
            <a:r>
              <a:rPr lang="ja-JP" altLang="en-US" sz="1200" spc="-110" dirty="0" smtClean="0"/>
              <a:t>分以下、</a:t>
            </a:r>
            <a:r>
              <a:rPr lang="en-US" altLang="ja-JP" sz="1200" spc="-110" dirty="0" smtClean="0"/>
              <a:t>30</a:t>
            </a:r>
            <a:r>
              <a:rPr lang="ja-JP" altLang="en-US" sz="1200" spc="-110" dirty="0" smtClean="0"/>
              <a:t>回／分以上）がない</a:t>
            </a:r>
            <a:endParaRPr lang="en-US" altLang="ja-JP" sz="1200" spc="-110" dirty="0" smtClean="0"/>
          </a:p>
          <a:p>
            <a:r>
              <a:rPr lang="ja-JP" altLang="en-US" sz="1200" spc="-70" dirty="0" smtClean="0"/>
              <a:t>□吸引で</a:t>
            </a:r>
            <a:r>
              <a:rPr lang="ja-JP" altLang="en-US" sz="1200" spc="-70" dirty="0"/>
              <a:t>血性</a:t>
            </a:r>
            <a:r>
              <a:rPr lang="ja-JP" altLang="en-US" sz="1200" spc="-70" dirty="0" smtClean="0"/>
              <a:t>分泌物</a:t>
            </a:r>
            <a:r>
              <a:rPr lang="ja-JP" altLang="en-US" sz="1200" spc="-70" smtClean="0"/>
              <a:t>がない</a:t>
            </a:r>
            <a:endParaRPr lang="en-US" altLang="ja-JP" sz="1200" spc="-70" dirty="0" smtClean="0"/>
          </a:p>
          <a:p>
            <a:r>
              <a:rPr lang="ja-JP" altLang="en-US" sz="1200" spc="-70" dirty="0" smtClean="0"/>
              <a:t>□</a:t>
            </a:r>
            <a:r>
              <a:rPr lang="en-US" altLang="ja-JP" sz="1200" spc="-70" dirty="0" smtClean="0"/>
              <a:t>SpO2</a:t>
            </a:r>
            <a:r>
              <a:rPr lang="ja-JP" altLang="en-US" sz="1200" spc="-70" dirty="0" smtClean="0"/>
              <a:t>≧</a:t>
            </a:r>
            <a:r>
              <a:rPr lang="en-US" altLang="ja-JP" sz="1200" spc="-70" dirty="0" smtClean="0"/>
              <a:t>92%</a:t>
            </a:r>
          </a:p>
          <a:p>
            <a:r>
              <a:rPr lang="ja-JP" altLang="en-US" sz="1200" spc="-70" dirty="0" smtClean="0"/>
              <a:t>□体位の確認：頚部の強い屈曲・捻転がない</a:t>
            </a:r>
            <a:endParaRPr lang="en-US" altLang="ja-JP" sz="1200" spc="-70" dirty="0" smtClean="0"/>
          </a:p>
        </p:txBody>
      </p:sp>
      <p:sp>
        <p:nvSpPr>
          <p:cNvPr id="31" name="円/楕円 30"/>
          <p:cNvSpPr/>
          <p:nvPr/>
        </p:nvSpPr>
        <p:spPr>
          <a:xfrm>
            <a:off x="4906390" y="1255098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174332" y="1754076"/>
            <a:ext cx="128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緊急性あり、など</a:t>
            </a:r>
            <a:endParaRPr kumimoji="1" lang="ja-JP" altLang="en-US" sz="1200" dirty="0"/>
          </a:p>
        </p:txBody>
      </p:sp>
      <p:sp>
        <p:nvSpPr>
          <p:cNvPr id="45" name="右矢印 44"/>
          <p:cNvSpPr/>
          <p:nvPr/>
        </p:nvSpPr>
        <p:spPr>
          <a:xfrm rot="5400000">
            <a:off x="2515449" y="3118637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4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279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52</cp:revision>
  <dcterms:created xsi:type="dcterms:W3CDTF">2015-06-05T00:31:21Z</dcterms:created>
  <dcterms:modified xsi:type="dcterms:W3CDTF">2016-02-05T02:14:59Z</dcterms:modified>
</cp:coreProperties>
</file>