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 id="2147483700" r:id="rId2"/>
  </p:sldMasterIdLst>
  <p:notesMasterIdLst>
    <p:notesMasterId r:id="rId45"/>
  </p:notesMasterIdLst>
  <p:handoutMasterIdLst>
    <p:handoutMasterId r:id="rId46"/>
  </p:handoutMasterIdLst>
  <p:sldIdLst>
    <p:sldId id="1008" r:id="rId3"/>
    <p:sldId id="1009" r:id="rId4"/>
    <p:sldId id="939" r:id="rId5"/>
    <p:sldId id="1054" r:id="rId6"/>
    <p:sldId id="981" r:id="rId7"/>
    <p:sldId id="1048" r:id="rId8"/>
    <p:sldId id="963" r:id="rId9"/>
    <p:sldId id="1034" r:id="rId10"/>
    <p:sldId id="1037" r:id="rId11"/>
    <p:sldId id="1036" r:id="rId12"/>
    <p:sldId id="1038" r:id="rId13"/>
    <p:sldId id="1039" r:id="rId14"/>
    <p:sldId id="1053" r:id="rId15"/>
    <p:sldId id="1040" r:id="rId16"/>
    <p:sldId id="1051" r:id="rId17"/>
    <p:sldId id="1041" r:id="rId18"/>
    <p:sldId id="1042" r:id="rId19"/>
    <p:sldId id="1044" r:id="rId20"/>
    <p:sldId id="1055" r:id="rId21"/>
    <p:sldId id="1056" r:id="rId22"/>
    <p:sldId id="1057" r:id="rId23"/>
    <p:sldId id="1058" r:id="rId24"/>
    <p:sldId id="1059" r:id="rId25"/>
    <p:sldId id="1061" r:id="rId26"/>
    <p:sldId id="1062" r:id="rId27"/>
    <p:sldId id="1063" r:id="rId28"/>
    <p:sldId id="732" r:id="rId29"/>
    <p:sldId id="1049" r:id="rId30"/>
    <p:sldId id="1050" r:id="rId31"/>
    <p:sldId id="1045" r:id="rId32"/>
    <p:sldId id="1046" r:id="rId33"/>
    <p:sldId id="1047" r:id="rId34"/>
    <p:sldId id="1052" r:id="rId35"/>
    <p:sldId id="1000" r:id="rId36"/>
    <p:sldId id="1001" r:id="rId37"/>
    <p:sldId id="998" r:id="rId38"/>
    <p:sldId id="999" r:id="rId39"/>
    <p:sldId id="1007" r:id="rId40"/>
    <p:sldId id="968" r:id="rId41"/>
    <p:sldId id="969" r:id="rId42"/>
    <p:sldId id="973" r:id="rId43"/>
    <p:sldId id="1013" r:id="rId44"/>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20190020" initials="P" lastIdx="1" clrIdx="0">
    <p:extLst>
      <p:ext uri="{19B8F6BF-5375-455C-9EA6-DF929625EA0E}">
        <p15:presenceInfo xmlns:p15="http://schemas.microsoft.com/office/powerpoint/2012/main" userId="PC20190020" providerId="None"/>
      </p:ext>
    </p:extLst>
  </p:cmAuthor>
  <p:cmAuthor id="2" name="花染 昌史" initials="花染" lastIdx="1" clrIdx="1">
    <p:extLst>
      <p:ext uri="{19B8F6BF-5375-455C-9EA6-DF929625EA0E}">
        <p15:presenceInfo xmlns:p15="http://schemas.microsoft.com/office/powerpoint/2012/main" userId="S::hanazome_a@use-ebisu.co.jp::f852d40d-58b0-4c26-b2a8-88acab00fb1b" providerId="AD"/>
      </p:ext>
    </p:extLst>
  </p:cmAuthor>
  <p:cmAuthor id="3" name="大橋 永" initials="大橋" lastIdx="1" clrIdx="2">
    <p:extLst>
      <p:ext uri="{19B8F6BF-5375-455C-9EA6-DF929625EA0E}">
        <p15:presenceInfo xmlns:p15="http://schemas.microsoft.com/office/powerpoint/2012/main" userId="S::oohashi_h@use-ebisu.co.jp::4cf4be39-bbcb-4810-8da0-b76870d7a68b" providerId="AD"/>
      </p:ext>
    </p:extLst>
  </p:cmAuthor>
  <p:cmAuthor id="4" name="伊藤 篤彦" initials="伊藤" lastIdx="2" clrIdx="3">
    <p:extLst>
      <p:ext uri="{19B8F6BF-5375-455C-9EA6-DF929625EA0E}">
        <p15:presenceInfo xmlns:p15="http://schemas.microsoft.com/office/powerpoint/2012/main" userId="S::itou_a@use-ebisu.co.jp::85cf9da9-cf6f-4038-bd51-e14ea2463868" providerId="AD"/>
      </p:ext>
    </p:extLst>
  </p:cmAuthor>
  <p:cmAuthor id="5" name="保坂 英一" initials="保坂" lastIdx="1" clrIdx="4">
    <p:extLst>
      <p:ext uri="{19B8F6BF-5375-455C-9EA6-DF929625EA0E}">
        <p15:presenceInfo xmlns:p15="http://schemas.microsoft.com/office/powerpoint/2012/main" userId="S::9871004@use-ebisu.co.jp::1d4a9f2e-4b99-4bec-84b8-2d13ed8fad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00"/>
    <a:srgbClr val="FFFFCC"/>
    <a:srgbClr val="A0A0A0"/>
    <a:srgbClr val="4E6AB0"/>
    <a:srgbClr val="FFFFE5"/>
    <a:srgbClr val="FF5050"/>
    <a:srgbClr val="FF6699"/>
    <a:srgbClr val="F3F9FB"/>
    <a:srgbClr val="E8F4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73" autoAdjust="0"/>
    <p:restoredTop sz="96370" autoAdjust="0"/>
  </p:normalViewPr>
  <p:slideViewPr>
    <p:cSldViewPr snapToGrid="0">
      <p:cViewPr varScale="1">
        <p:scale>
          <a:sx n="85" d="100"/>
          <a:sy n="85" d="100"/>
        </p:scale>
        <p:origin x="883"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85" d="100"/>
          <a:sy n="85" d="100"/>
        </p:scale>
        <p:origin x="3720"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三浦 仁敬(miura-masataka.2e8)" userId="58efa936-91e2-4bcd-ba04-cc08b1c5d571" providerId="ADAL" clId="{6392B056-2B35-47CD-AC4C-8D48242015BC}"/>
    <pc:docChg chg="undo custSel modSld">
      <pc:chgData name="三浦 仁敬(miura-masataka.2e8)" userId="58efa936-91e2-4bcd-ba04-cc08b1c5d571" providerId="ADAL" clId="{6392B056-2B35-47CD-AC4C-8D48242015BC}" dt="2024-01-11T04:13:04.995" v="4" actId="1076"/>
      <pc:docMkLst>
        <pc:docMk/>
      </pc:docMkLst>
      <pc:sldChg chg="addSp delSp modSp mod">
        <pc:chgData name="三浦 仁敬(miura-masataka.2e8)" userId="58efa936-91e2-4bcd-ba04-cc08b1c5d571" providerId="ADAL" clId="{6392B056-2B35-47CD-AC4C-8D48242015BC}" dt="2024-01-11T04:13:04.995" v="4" actId="1076"/>
        <pc:sldMkLst>
          <pc:docMk/>
          <pc:sldMk cId="3113343900" sldId="1045"/>
        </pc:sldMkLst>
        <pc:spChg chg="add del">
          <ac:chgData name="三浦 仁敬(miura-masataka.2e8)" userId="58efa936-91e2-4bcd-ba04-cc08b1c5d571" providerId="ADAL" clId="{6392B056-2B35-47CD-AC4C-8D48242015BC}" dt="2024-01-11T04:12:33.986" v="1" actId="22"/>
          <ac:spMkLst>
            <pc:docMk/>
            <pc:sldMk cId="3113343900" sldId="1045"/>
            <ac:spMk id="8" creationId="{28A4B92B-EC86-982C-C696-53A8137AEB75}"/>
          </ac:spMkLst>
        </pc:spChg>
        <pc:spChg chg="add mod">
          <ac:chgData name="三浦 仁敬(miura-masataka.2e8)" userId="58efa936-91e2-4bcd-ba04-cc08b1c5d571" providerId="ADAL" clId="{6392B056-2B35-47CD-AC4C-8D48242015BC}" dt="2024-01-11T04:13:04.995" v="4" actId="1076"/>
          <ac:spMkLst>
            <pc:docMk/>
            <pc:sldMk cId="3113343900" sldId="1045"/>
            <ac:spMk id="12" creationId="{7DDFF4A3-B7AE-2AD1-D42B-8C3CD06652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1"/>
            <a:ext cx="2918831" cy="495029"/>
          </a:xfrm>
          <a:prstGeom prst="rect">
            <a:avLst/>
          </a:prstGeom>
        </p:spPr>
        <p:txBody>
          <a:bodyPr vert="horz" lIns="91434" tIns="45717" rIns="91434" bIns="45717" rtlCol="0"/>
          <a:lstStyle>
            <a:lvl1pPr algn="r">
              <a:defRPr sz="1200"/>
            </a:lvl1pPr>
          </a:lstStyle>
          <a:p>
            <a:fld id="{CD2A03A2-FD82-4444-B78B-F813A5894FE8}" type="datetimeFigureOut">
              <a:rPr kumimoji="1" lang="ja-JP" altLang="en-US" smtClean="0"/>
              <a:t>2024/3/21</a:t>
            </a:fld>
            <a:endParaRPr kumimoji="1" lang="ja-JP" altLang="en-US"/>
          </a:p>
        </p:txBody>
      </p:sp>
      <p:sp>
        <p:nvSpPr>
          <p:cNvPr id="4" name="フッター プレースホルダー 3"/>
          <p:cNvSpPr>
            <a:spLocks noGrp="1"/>
          </p:cNvSpPr>
          <p:nvPr>
            <p:ph type="ftr" sz="quarter" idx="2"/>
          </p:nvPr>
        </p:nvSpPr>
        <p:spPr>
          <a:xfrm>
            <a:off x="1" y="9371286"/>
            <a:ext cx="2918831" cy="495028"/>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5028"/>
          </a:xfrm>
          <a:prstGeom prst="rect">
            <a:avLst/>
          </a:prstGeom>
        </p:spPr>
        <p:txBody>
          <a:bodyPr vert="horz" lIns="91434" tIns="45717" rIns="91434" bIns="45717" rtlCol="0" anchor="b"/>
          <a:lstStyle>
            <a:lvl1pPr algn="r">
              <a:defRPr sz="1200"/>
            </a:lvl1pPr>
          </a:lstStyle>
          <a:p>
            <a:fld id="{F00D7F79-28EB-429B-A9E6-C0E3CC09D8ED}" type="slidenum">
              <a:rPr kumimoji="1" lang="ja-JP" altLang="en-US" smtClean="0"/>
              <a:t>‹#›</a:t>
            </a:fld>
            <a:endParaRPr kumimoji="1" lang="ja-JP" altLang="en-US"/>
          </a:p>
        </p:txBody>
      </p:sp>
    </p:spTree>
    <p:extLst>
      <p:ext uri="{BB962C8B-B14F-4D97-AF65-F5344CB8AC3E}">
        <p14:creationId xmlns:p14="http://schemas.microsoft.com/office/powerpoint/2010/main" val="8702105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34" tIns="45717" rIns="91434" bIns="45717" rtlCol="0"/>
          <a:lstStyle>
            <a:lvl1pPr algn="r">
              <a:defRPr sz="1200"/>
            </a:lvl1pPr>
          </a:lstStyle>
          <a:p>
            <a:fld id="{64818558-9166-47FF-AA6A-21D41B19F3DA}" type="datetimeFigureOut">
              <a:rPr kumimoji="1" lang="ja-JP" altLang="en-US" smtClean="0"/>
              <a:t>2024/3/21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34" tIns="45717" rIns="91434" bIns="45717" rtlCol="0" anchor="b"/>
          <a:lstStyle>
            <a:lvl1pPr algn="r">
              <a:defRPr sz="1200"/>
            </a:lvl1pPr>
          </a:lstStyle>
          <a:p>
            <a:fld id="{34C1ECFA-C204-4060-9A67-14A7BAF1E42B}" type="slidenum">
              <a:rPr kumimoji="1" lang="ja-JP" altLang="en-US" smtClean="0"/>
              <a:t>‹#›</a:t>
            </a:fld>
            <a:endParaRPr kumimoji="1" lang="ja-JP" altLang="en-US"/>
          </a:p>
        </p:txBody>
      </p:sp>
    </p:spTree>
    <p:extLst>
      <p:ext uri="{BB962C8B-B14F-4D97-AF65-F5344CB8AC3E}">
        <p14:creationId xmlns:p14="http://schemas.microsoft.com/office/powerpoint/2010/main" val="22463626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4C1ECFA-C204-4060-9A67-14A7BAF1E42B}" type="slidenum">
              <a:rPr kumimoji="1" lang="ja-JP" altLang="en-US" smtClean="0"/>
              <a:t>26</a:t>
            </a:fld>
            <a:endParaRPr kumimoji="1" lang="ja-JP" altLang="en-US"/>
          </a:p>
        </p:txBody>
      </p:sp>
    </p:spTree>
    <p:extLst>
      <p:ext uri="{BB962C8B-B14F-4D97-AF65-F5344CB8AC3E}">
        <p14:creationId xmlns:p14="http://schemas.microsoft.com/office/powerpoint/2010/main" val="1964333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角丸四角形 3"/>
          <p:cNvSpPr/>
          <p:nvPr userDrawn="1"/>
        </p:nvSpPr>
        <p:spPr>
          <a:xfrm>
            <a:off x="0" y="3356991"/>
            <a:ext cx="12192000" cy="72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sz="1800" dirty="0"/>
          </a:p>
        </p:txBody>
      </p:sp>
      <p:pic>
        <p:nvPicPr>
          <p:cNvPr id="6" name="Picture 8" descr="footerblue"/>
          <p:cNvPicPr>
            <a:picLocks noChangeAspect="1" noChangeArrowheads="1"/>
          </p:cNvPicPr>
          <p:nvPr userDrawn="1"/>
        </p:nvPicPr>
        <p:blipFill>
          <a:blip r:embed="rId2" cstate="print"/>
          <a:srcRect/>
          <a:stretch>
            <a:fillRect/>
          </a:stretch>
        </p:blipFill>
        <p:spPr bwMode="auto">
          <a:xfrm>
            <a:off x="0" y="0"/>
            <a:ext cx="12192000" cy="85725"/>
          </a:xfrm>
          <a:prstGeom prst="rect">
            <a:avLst/>
          </a:prstGeom>
          <a:noFill/>
          <a:ln w="9525">
            <a:noFill/>
            <a:miter lim="800000"/>
            <a:headEnd/>
            <a:tailEnd/>
          </a:ln>
        </p:spPr>
      </p:pic>
      <p:pic>
        <p:nvPicPr>
          <p:cNvPr id="7" name="Picture 2" descr="footer"/>
          <p:cNvPicPr>
            <a:picLocks noChangeAspect="1" noChangeArrowheads="1"/>
          </p:cNvPicPr>
          <p:nvPr userDrawn="1"/>
        </p:nvPicPr>
        <p:blipFill>
          <a:blip r:embed="rId3" cstate="print"/>
          <a:srcRect/>
          <a:stretch>
            <a:fillRect/>
          </a:stretch>
        </p:blipFill>
        <p:spPr bwMode="auto">
          <a:xfrm>
            <a:off x="0" y="6578603"/>
            <a:ext cx="12192000" cy="276225"/>
          </a:xfrm>
          <a:prstGeom prst="rect">
            <a:avLst/>
          </a:prstGeom>
          <a:noFill/>
          <a:ln w="9525">
            <a:noFill/>
            <a:miter lim="800000"/>
            <a:headEnd/>
            <a:tailEnd/>
          </a:ln>
        </p:spPr>
      </p:pic>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dirty="0"/>
              <a:t>マスタ サブタイトルの書式設定</a:t>
            </a:r>
          </a:p>
        </p:txBody>
      </p:sp>
      <p:sp>
        <p:nvSpPr>
          <p:cNvPr id="2" name="タイトル 1"/>
          <p:cNvSpPr>
            <a:spLocks noGrp="1"/>
          </p:cNvSpPr>
          <p:nvPr>
            <p:ph type="ctrTitle" hasCustomPrompt="1"/>
          </p:nvPr>
        </p:nvSpPr>
        <p:spPr>
          <a:xfrm>
            <a:off x="914400" y="2038987"/>
            <a:ext cx="10363200" cy="1470025"/>
          </a:xfrm>
        </p:spPr>
        <p:txBody>
          <a:bodyPr/>
          <a:lstStyle/>
          <a:p>
            <a:r>
              <a:rPr lang="ja-JP" altLang="en-US" dirty="0"/>
              <a:t>新型コロナウイルス感染症医療機関等</a:t>
            </a:r>
            <a:br>
              <a:rPr lang="en-US" altLang="ja-JP" dirty="0"/>
            </a:br>
            <a:r>
              <a:rPr lang="ja-JP" altLang="en-US" dirty="0"/>
              <a:t>情報支援システム（</a:t>
            </a:r>
            <a:r>
              <a:rPr lang="en-US" altLang="ja-JP" dirty="0"/>
              <a:t>G-MIS</a:t>
            </a:r>
            <a:r>
              <a:rPr lang="ja-JP" altLang="en-US" dirty="0"/>
              <a:t>）</a:t>
            </a:r>
          </a:p>
        </p:txBody>
      </p:sp>
      <p:sp>
        <p:nvSpPr>
          <p:cNvPr id="8" name="Rectangle 7"/>
          <p:cNvSpPr>
            <a:spLocks noChangeArrowheads="1"/>
          </p:cNvSpPr>
          <p:nvPr userDrawn="1"/>
        </p:nvSpPr>
        <p:spPr bwMode="gray">
          <a:xfrm>
            <a:off x="239184" y="6669088"/>
            <a:ext cx="3361267" cy="260350"/>
          </a:xfrm>
          <a:prstGeom prst="rect">
            <a:avLst/>
          </a:prstGeom>
          <a:noFill/>
          <a:ln w="9525">
            <a:noFill/>
            <a:miter lim="800000"/>
            <a:headEnd/>
            <a:tailEnd/>
          </a:ln>
        </p:spPr>
        <p:txBody>
          <a:bodyPr/>
          <a:lstStyle/>
          <a:p>
            <a:pPr fontAlgn="auto">
              <a:spcAft>
                <a:spcPts val="0"/>
              </a:spcAft>
              <a:defRPr/>
            </a:pPr>
            <a:endParaRPr lang="en-US" altLang="ja-JP" sz="675" dirty="0">
              <a:solidFill>
                <a:schemeClr val="bg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2057583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4" name="角丸四角形 3"/>
          <p:cNvSpPr/>
          <p:nvPr userDrawn="1"/>
        </p:nvSpPr>
        <p:spPr>
          <a:xfrm>
            <a:off x="-1183" y="6237311"/>
            <a:ext cx="12192000" cy="72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sz="1800" dirty="0"/>
          </a:p>
        </p:txBody>
      </p:sp>
      <p:pic>
        <p:nvPicPr>
          <p:cNvPr id="7" name="Picture 2" descr="footer"/>
          <p:cNvPicPr>
            <a:picLocks noChangeAspect="1" noChangeArrowheads="1"/>
          </p:cNvPicPr>
          <p:nvPr userDrawn="1"/>
        </p:nvPicPr>
        <p:blipFill>
          <a:blip r:embed="rId2" cstate="print"/>
          <a:srcRect/>
          <a:stretch>
            <a:fillRect/>
          </a:stretch>
        </p:blipFill>
        <p:spPr bwMode="auto">
          <a:xfrm>
            <a:off x="0" y="6565903"/>
            <a:ext cx="12192000" cy="276225"/>
          </a:xfrm>
          <a:prstGeom prst="rect">
            <a:avLst/>
          </a:prstGeom>
          <a:noFill/>
          <a:ln w="9525">
            <a:noFill/>
            <a:miter lim="800000"/>
            <a:headEnd/>
            <a:tailEnd/>
          </a:ln>
        </p:spPr>
      </p:pic>
      <p:sp>
        <p:nvSpPr>
          <p:cNvPr id="2" name="タイトル 1"/>
          <p:cNvSpPr>
            <a:spLocks noGrp="1"/>
          </p:cNvSpPr>
          <p:nvPr>
            <p:ph type="title"/>
          </p:nvPr>
        </p:nvSpPr>
        <p:spPr>
          <a:xfrm>
            <a:off x="225557" y="116632"/>
            <a:ext cx="6734539" cy="346050"/>
          </a:xfrm>
        </p:spPr>
        <p:txBody>
          <a:bodyPr anchor="t">
            <a:noAutofit/>
          </a:bodyPr>
          <a:lstStyle>
            <a:lvl1pPr algn="l">
              <a:defRPr sz="1800">
                <a:latin typeface="メイリオ" pitchFamily="50" charset="-128"/>
                <a:ea typeface="メイリオ" pitchFamily="50" charset="-128"/>
                <a:cs typeface="メイリオ" pitchFamily="50" charset="-128"/>
              </a:defRPr>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239349" y="703240"/>
            <a:ext cx="11617291" cy="5318051"/>
          </a:xfrm>
        </p:spPr>
        <p:txBody>
          <a:bodyPr/>
          <a:lstStyle>
            <a:lvl1pPr>
              <a:defRPr>
                <a:latin typeface="メイリオ" pitchFamily="50" charset="-128"/>
                <a:ea typeface="メイリオ" pitchFamily="50" charset="-128"/>
                <a:cs typeface="メイリオ" pitchFamily="50" charset="-128"/>
              </a:defRPr>
            </a:lvl1pPr>
            <a:lvl2pPr>
              <a:defRPr>
                <a:latin typeface="メイリオ" pitchFamily="50" charset="-128"/>
                <a:ea typeface="メイリオ" pitchFamily="50" charset="-128"/>
                <a:cs typeface="メイリオ" pitchFamily="50" charset="-128"/>
              </a:defRPr>
            </a:lvl2pPr>
            <a:lvl3pPr>
              <a:defRPr>
                <a:latin typeface="メイリオ" pitchFamily="50" charset="-128"/>
                <a:ea typeface="メイリオ" pitchFamily="50" charset="-128"/>
                <a:cs typeface="メイリオ" pitchFamily="50" charset="-128"/>
              </a:defRPr>
            </a:lvl3pPr>
            <a:lvl4pPr>
              <a:defRPr>
                <a:latin typeface="メイリオ" pitchFamily="50" charset="-128"/>
                <a:ea typeface="メイリオ" pitchFamily="50" charset="-128"/>
                <a:cs typeface="メイリオ" pitchFamily="50" charset="-128"/>
              </a:defRPr>
            </a:lvl4pPr>
            <a:lvl5pPr>
              <a:defRPr>
                <a:latin typeface="メイリオ" pitchFamily="50" charset="-128"/>
                <a:ea typeface="メイリオ" pitchFamily="50" charset="-128"/>
                <a:cs typeface="メイリオ"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15" name="スライド番号プレースホルダ 5"/>
          <p:cNvSpPr txBox="1">
            <a:spLocks/>
          </p:cNvSpPr>
          <p:nvPr userDrawn="1"/>
        </p:nvSpPr>
        <p:spPr>
          <a:xfrm>
            <a:off x="9343519" y="6564377"/>
            <a:ext cx="2844800" cy="36512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0D7DAE-035E-4003-9142-FA6936283619}" type="slidenum">
              <a:rPr lang="ja-JP" altLang="en-US" sz="900" smtClean="0"/>
              <a:pPr>
                <a:defRPr/>
              </a:pPr>
              <a:t>‹#›</a:t>
            </a:fld>
            <a:endParaRPr lang="ja-JP" altLang="en-US" sz="900" dirty="0"/>
          </a:p>
        </p:txBody>
      </p:sp>
      <p:pic>
        <p:nvPicPr>
          <p:cNvPr id="10" name="Picture 8" descr="footerblue"/>
          <p:cNvPicPr>
            <a:picLocks noChangeAspect="1" noChangeArrowheads="1"/>
          </p:cNvPicPr>
          <p:nvPr userDrawn="1"/>
        </p:nvPicPr>
        <p:blipFill>
          <a:blip r:embed="rId3" cstate="print"/>
          <a:srcRect/>
          <a:stretch>
            <a:fillRect/>
          </a:stretch>
        </p:blipFill>
        <p:spPr bwMode="auto">
          <a:xfrm>
            <a:off x="0" y="0"/>
            <a:ext cx="12192000" cy="85725"/>
          </a:xfrm>
          <a:prstGeom prst="rect">
            <a:avLst/>
          </a:prstGeom>
          <a:noFill/>
          <a:ln w="9525">
            <a:noFill/>
            <a:miter lim="800000"/>
            <a:headEnd/>
            <a:tailEnd/>
          </a:ln>
        </p:spPr>
      </p:pic>
    </p:spTree>
    <p:extLst>
      <p:ext uri="{BB962C8B-B14F-4D97-AF65-F5344CB8AC3E}">
        <p14:creationId xmlns:p14="http://schemas.microsoft.com/office/powerpoint/2010/main" val="37543091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6" name="Picture 2" descr="footer"/>
          <p:cNvPicPr>
            <a:picLocks noChangeAspect="1" noChangeArrowheads="1"/>
          </p:cNvPicPr>
          <p:nvPr userDrawn="1"/>
        </p:nvPicPr>
        <p:blipFill>
          <a:blip r:embed="rId2" cstate="print"/>
          <a:srcRect/>
          <a:stretch>
            <a:fillRect/>
          </a:stretch>
        </p:blipFill>
        <p:spPr bwMode="auto">
          <a:xfrm>
            <a:off x="0" y="6597653"/>
            <a:ext cx="12192000" cy="276225"/>
          </a:xfrm>
          <a:prstGeom prst="rect">
            <a:avLst/>
          </a:prstGeom>
          <a:noFill/>
          <a:ln w="9525">
            <a:noFill/>
            <a:miter lim="800000"/>
            <a:headEnd/>
            <a:tailEnd/>
          </a:ln>
        </p:spPr>
      </p:pic>
      <p:sp>
        <p:nvSpPr>
          <p:cNvPr id="4" name="日付プレースホルダー 3"/>
          <p:cNvSpPr>
            <a:spLocks noGrp="1"/>
          </p:cNvSpPr>
          <p:nvPr>
            <p:ph type="dt" sz="half" idx="10"/>
          </p:nvPr>
        </p:nvSpPr>
        <p:spPr/>
        <p:txBody>
          <a:bodyPr/>
          <a:lstStyle/>
          <a:p>
            <a:pPr>
              <a:defRPr/>
            </a:pPr>
            <a:endParaRPr lang="ja-JP" altLang="en-US" dirty="0"/>
          </a:p>
        </p:txBody>
      </p:sp>
      <p:sp>
        <p:nvSpPr>
          <p:cNvPr id="5" name="フッター プレースホルダー 4"/>
          <p:cNvSpPr>
            <a:spLocks noGrp="1"/>
          </p:cNvSpPr>
          <p:nvPr>
            <p:ph type="ftr" sz="quarter" idx="11"/>
          </p:nvPr>
        </p:nvSpPr>
        <p:spPr/>
        <p:txBody>
          <a:bodyPr/>
          <a:lstStyle/>
          <a:p>
            <a:pPr>
              <a:defRPr/>
            </a:pPr>
            <a:endParaRPr lang="ja-JP" altLang="en-US" dirty="0"/>
          </a:p>
        </p:txBody>
      </p:sp>
      <p:sp>
        <p:nvSpPr>
          <p:cNvPr id="11" name="タイトル 10"/>
          <p:cNvSpPr>
            <a:spLocks noGrp="1"/>
          </p:cNvSpPr>
          <p:nvPr>
            <p:ph type="title"/>
          </p:nvPr>
        </p:nvSpPr>
        <p:spPr/>
        <p:txBody>
          <a:bodyPr/>
          <a:lstStyle/>
          <a:p>
            <a:r>
              <a:rPr kumimoji="1" lang="ja-JP" altLang="en-US"/>
              <a:t>マスター タイトルの書式設定</a:t>
            </a:r>
          </a:p>
        </p:txBody>
      </p:sp>
      <p:sp>
        <p:nvSpPr>
          <p:cNvPr id="10" name="スライド番号プレースホルダ 5"/>
          <p:cNvSpPr>
            <a:spLocks noGrp="1"/>
          </p:cNvSpPr>
          <p:nvPr>
            <p:ph type="sldNum" sz="quarter" idx="4"/>
          </p:nvPr>
        </p:nvSpPr>
        <p:spPr>
          <a:xfrm>
            <a:off x="9343519" y="6577077"/>
            <a:ext cx="2844800" cy="365125"/>
          </a:xfrm>
          <a:prstGeom prst="rect">
            <a:avLst/>
          </a:prstGeom>
        </p:spPr>
        <p:txBody>
          <a:bodyPr vert="horz" lIns="91440" tIns="45720" rIns="91440" bIns="45720" rtlCol="0" anchor="ctr"/>
          <a:lstStyle>
            <a:lvl1pPr algn="r" fontAlgn="auto">
              <a:spcBef>
                <a:spcPts val="0"/>
              </a:spcBef>
              <a:spcAft>
                <a:spcPts val="0"/>
              </a:spcAft>
              <a:defRPr sz="900">
                <a:solidFill>
                  <a:schemeClr val="bg1"/>
                </a:solidFill>
                <a:latin typeface="+mn-lt"/>
                <a:ea typeface="+mn-ea"/>
              </a:defRPr>
            </a:lvl1pPr>
          </a:lstStyle>
          <a:p>
            <a:pPr>
              <a:defRPr/>
            </a:pPr>
            <a:fld id="{710D7DAE-035E-4003-9142-FA6936283619}" type="slidenum">
              <a:rPr lang="ja-JP" altLang="en-US" smtClean="0"/>
              <a:pPr>
                <a:defRPr/>
              </a:pPr>
              <a:t>‹#›</a:t>
            </a:fld>
            <a:endParaRPr lang="ja-JP" altLang="en-US" dirty="0"/>
          </a:p>
        </p:txBody>
      </p:sp>
      <p:pic>
        <p:nvPicPr>
          <p:cNvPr id="8" name="Picture 8" descr="footerblue"/>
          <p:cNvPicPr>
            <a:picLocks noChangeAspect="1" noChangeArrowheads="1"/>
          </p:cNvPicPr>
          <p:nvPr userDrawn="1"/>
        </p:nvPicPr>
        <p:blipFill>
          <a:blip r:embed="rId3" cstate="print"/>
          <a:srcRect/>
          <a:stretch>
            <a:fillRect/>
          </a:stretch>
        </p:blipFill>
        <p:spPr bwMode="auto">
          <a:xfrm>
            <a:off x="0" y="0"/>
            <a:ext cx="12192000" cy="85725"/>
          </a:xfrm>
          <a:prstGeom prst="rect">
            <a:avLst/>
          </a:prstGeom>
          <a:noFill/>
          <a:ln w="9525">
            <a:noFill/>
            <a:miter lim="800000"/>
            <a:headEnd/>
            <a:tailEnd/>
          </a:ln>
        </p:spPr>
      </p:pic>
    </p:spTree>
    <p:extLst>
      <p:ext uri="{BB962C8B-B14F-4D97-AF65-F5344CB8AC3E}">
        <p14:creationId xmlns:p14="http://schemas.microsoft.com/office/powerpoint/2010/main" val="1959597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Text Box 14">
            <a:extLst>
              <a:ext uri="{FF2B5EF4-FFF2-40B4-BE49-F238E27FC236}">
                <a16:creationId xmlns:a16="http://schemas.microsoft.com/office/drawing/2014/main" id="{245212C3-AD81-4E94-90C8-43D576AC4B76}"/>
              </a:ext>
            </a:extLst>
          </p:cNvPr>
          <p:cNvSpPr txBox="1">
            <a:spLocks noChangeArrowheads="1"/>
          </p:cNvSpPr>
          <p:nvPr userDrawn="1"/>
        </p:nvSpPr>
        <p:spPr bwMode="auto">
          <a:xfrm>
            <a:off x="10136718" y="6634164"/>
            <a:ext cx="1824567" cy="274637"/>
          </a:xfrm>
          <a:prstGeom prst="rect">
            <a:avLst/>
          </a:prstGeom>
          <a:noFill/>
          <a:ln w="9525" algn="ctr">
            <a:noFill/>
            <a:miter lim="800000"/>
            <a:headEnd/>
            <a:tailEnd/>
          </a:ln>
          <a:effectLst/>
        </p:spPr>
        <p:txBody>
          <a:bodyPr>
            <a:spAutoFit/>
          </a:bodyPr>
          <a:lstStyle/>
          <a:p>
            <a:pPr algn="r" eaLnBrk="1" hangingPunct="1">
              <a:spcBef>
                <a:spcPct val="50000"/>
              </a:spcBef>
              <a:defRPr/>
            </a:pPr>
            <a:fld id="{EDC16F20-DDAD-4050-A7EF-173A530ADB66}" type="slidenum">
              <a:rPr lang="en-US" altLang="ja-JP" sz="1200">
                <a:solidFill>
                  <a:srgbClr val="F2F2F2"/>
                </a:solidFill>
                <a:latin typeface="Tahoma" pitchFamily="34" charset="0"/>
                <a:ea typeface="ＭＳ Ｐゴシック" pitchFamily="50" charset="-128"/>
              </a:rPr>
              <a:pPr algn="r" eaLnBrk="1" hangingPunct="1">
                <a:spcBef>
                  <a:spcPct val="50000"/>
                </a:spcBef>
                <a:defRPr/>
              </a:pPr>
              <a:t>‹#›</a:t>
            </a:fld>
            <a:endParaRPr lang="en-US" altLang="ja-JP" sz="1200" dirty="0">
              <a:solidFill>
                <a:srgbClr val="F2F2F2"/>
              </a:solidFill>
              <a:latin typeface="Tahoma" pitchFamily="34" charset="0"/>
              <a:ea typeface="ＭＳ Ｐゴシック" pitchFamily="50" charset="-128"/>
            </a:endParaRPr>
          </a:p>
        </p:txBody>
      </p:sp>
      <p:sp>
        <p:nvSpPr>
          <p:cNvPr id="6" name="日付プレースホルダー 3">
            <a:extLst>
              <a:ext uri="{FF2B5EF4-FFF2-40B4-BE49-F238E27FC236}">
                <a16:creationId xmlns:a16="http://schemas.microsoft.com/office/drawing/2014/main" id="{9E5BFEC0-9E44-47CC-B450-9F517E985F34}"/>
              </a:ext>
            </a:extLst>
          </p:cNvPr>
          <p:cNvSpPr>
            <a:spLocks noGrp="1"/>
          </p:cNvSpPr>
          <p:nvPr>
            <p:ph type="dt" sz="half" idx="10"/>
          </p:nvPr>
        </p:nvSpPr>
        <p:spPr>
          <a:xfrm>
            <a:off x="4295824" y="6352253"/>
            <a:ext cx="2844800" cy="365125"/>
          </a:xfrm>
        </p:spPr>
        <p:txBody>
          <a:bodyPr/>
          <a:lstStyle/>
          <a:p>
            <a:pPr>
              <a:defRPr/>
            </a:pPr>
            <a:endParaRPr lang="ja-JP" altLang="en-US" dirty="0"/>
          </a:p>
        </p:txBody>
      </p:sp>
    </p:spTree>
    <p:extLst>
      <p:ext uri="{BB962C8B-B14F-4D97-AF65-F5344CB8AC3E}">
        <p14:creationId xmlns:p14="http://schemas.microsoft.com/office/powerpoint/2010/main" val="2943245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71649" y="1764285"/>
            <a:ext cx="11048829" cy="4223766"/>
          </a:xfrm>
        </p:spPr>
        <p:txBody>
          <a:bodyPr/>
          <a:lstStyle>
            <a:lvl1pPr>
              <a:lnSpc>
                <a:spcPct val="100000"/>
              </a:lnSpc>
              <a:defRPr>
                <a:solidFill>
                  <a:schemeClr val="accent2"/>
                </a:solidFill>
              </a:defRPr>
            </a:lvl1pPr>
            <a:lvl2pPr>
              <a:lnSpc>
                <a:spcPct val="100000"/>
              </a:lnSpc>
              <a:defRPr>
                <a:solidFill>
                  <a:schemeClr val="bg2"/>
                </a:solidFill>
              </a:defRPr>
            </a:lvl2pPr>
            <a:lvl3pPr>
              <a:lnSpc>
                <a:spcPct val="100000"/>
              </a:lnSpc>
              <a:defRPr>
                <a:solidFill>
                  <a:schemeClr val="bg2"/>
                </a:solidFill>
              </a:defRPr>
            </a:lvl3pPr>
            <a:lvl4pPr>
              <a:lnSpc>
                <a:spcPct val="100000"/>
              </a:lnSpc>
              <a:defRPr>
                <a:solidFill>
                  <a:schemeClr val="bg2"/>
                </a:solidFill>
              </a:defRPr>
            </a:lvl4pPr>
            <a:lvl5pPr>
              <a:lnSpc>
                <a:spcPct val="100000"/>
              </a:lnSpc>
              <a:defRPr>
                <a:solidFill>
                  <a:schemeClr val="bg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Text Placeholder 3"/>
          <p:cNvSpPr>
            <a:spLocks noGrp="1"/>
          </p:cNvSpPr>
          <p:nvPr>
            <p:ph type="body" sz="quarter" idx="16"/>
          </p:nvPr>
        </p:nvSpPr>
        <p:spPr>
          <a:xfrm>
            <a:off x="571653" y="1097179"/>
            <a:ext cx="11049018" cy="338554"/>
          </a:xfrm>
          <a:noFill/>
          <a:ln>
            <a:noFill/>
          </a:ln>
        </p:spPr>
        <p:txBody>
          <a:bodyPr vert="horz" wrap="square" lIns="0" tIns="0" rIns="0" bIns="0" numCol="1" rtlCol="0" anchor="t" anchorCtr="0" compatLnSpc="1">
            <a:prstTxWarp prst="textNoShape">
              <a:avLst/>
            </a:prstTxWarp>
            <a:spAutoFit/>
          </a:bodyPr>
          <a:lstStyle>
            <a:lvl1pPr>
              <a:lnSpc>
                <a:spcPct val="100000"/>
              </a:lnSpc>
              <a:defRPr lang="en-US" sz="2200" b="0" i="0" spc="0">
                <a:solidFill>
                  <a:schemeClr val="bg2"/>
                </a:solidFill>
                <a:latin typeface="Meiryo Regular"/>
                <a:ea typeface="Meiryo Regular"/>
                <a:cs typeface="Meiryo Regular"/>
              </a:defRPr>
            </a:lvl1pPr>
          </a:lstStyle>
          <a:p>
            <a:pPr lvl="0">
              <a:lnSpc>
                <a:spcPct val="100000"/>
              </a:lnSpc>
              <a:spcBef>
                <a:spcPts val="0"/>
              </a:spcBef>
              <a:spcAft>
                <a:spcPts val="0"/>
              </a:spcAft>
            </a:pPr>
            <a:r>
              <a:rPr lang="ja-JP" altLang="en-US"/>
              <a:t>マスター テキストの書式設定</a:t>
            </a:r>
          </a:p>
        </p:txBody>
      </p:sp>
      <p:sp>
        <p:nvSpPr>
          <p:cNvPr id="10" name="Footer Placeholder 3">
            <a:extLst>
              <a:ext uri="{FF2B5EF4-FFF2-40B4-BE49-F238E27FC236}">
                <a16:creationId xmlns:a16="http://schemas.microsoft.com/office/drawing/2014/main" id="{52D58EA2-32E3-594E-9260-9C22B2654617}"/>
              </a:ext>
            </a:extLst>
          </p:cNvPr>
          <p:cNvSpPr>
            <a:spLocks noGrp="1"/>
          </p:cNvSpPr>
          <p:nvPr>
            <p:ph type="ftr" sz="quarter" idx="3"/>
          </p:nvPr>
        </p:nvSpPr>
        <p:spPr>
          <a:xfrm>
            <a:off x="6095999" y="6571832"/>
            <a:ext cx="5509424" cy="213858"/>
          </a:xfrm>
          <a:prstGeom prst="rect">
            <a:avLst/>
          </a:prstGeom>
        </p:spPr>
        <p:txBody>
          <a:bodyPr vert="horz" lIns="0" tIns="0" rIns="0" bIns="0" rtlCol="0" anchor="b"/>
          <a:lstStyle>
            <a:lvl1pPr algn="r" fontAlgn="auto">
              <a:spcBef>
                <a:spcPts val="0"/>
              </a:spcBef>
              <a:spcAft>
                <a:spcPts val="0"/>
              </a:spcAft>
              <a:defRPr sz="1100" b="0" i="0" spc="0" dirty="0">
                <a:solidFill>
                  <a:schemeClr val="accent2"/>
                </a:solidFill>
                <a:latin typeface="Meiryo Regular"/>
                <a:ea typeface="+mn-ea"/>
                <a:cs typeface="+mn-cs"/>
              </a:defRPr>
            </a:lvl1pPr>
          </a:lstStyle>
          <a:p>
            <a:endParaRPr lang="en-US" dirty="0"/>
          </a:p>
        </p:txBody>
      </p:sp>
      <p:sp>
        <p:nvSpPr>
          <p:cNvPr id="2" name="Title 1">
            <a:extLst>
              <a:ext uri="{FF2B5EF4-FFF2-40B4-BE49-F238E27FC236}">
                <a16:creationId xmlns:a16="http://schemas.microsoft.com/office/drawing/2014/main" id="{0961A5A9-3B30-4C89-ACEF-73FC797A84D9}"/>
              </a:ext>
            </a:extLst>
          </p:cNvPr>
          <p:cNvSpPr>
            <a:spLocks noGrp="1"/>
          </p:cNvSpPr>
          <p:nvPr>
            <p:ph type="title"/>
          </p:nvPr>
        </p:nvSpPr>
        <p:spPr/>
        <p:txBody>
          <a:bodyPr/>
          <a:lstStyle/>
          <a:p>
            <a:r>
              <a:rPr lang="ja-JP" altLang="en-US"/>
              <a:t>マスター タイトルの書式設定</a:t>
            </a:r>
            <a:endParaRPr lang="de-DE" dirty="0"/>
          </a:p>
        </p:txBody>
      </p:sp>
    </p:spTree>
    <p:extLst>
      <p:ext uri="{BB962C8B-B14F-4D97-AF65-F5344CB8AC3E}">
        <p14:creationId xmlns:p14="http://schemas.microsoft.com/office/powerpoint/2010/main" val="9618706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71649" y="63504"/>
            <a:ext cx="11048829" cy="990119"/>
          </a:xfrm>
          <a:prstGeom prst="rect">
            <a:avLst/>
          </a:prstGeom>
          <a:effectLst/>
        </p:spPr>
        <p:txBody>
          <a:bodyPr rtlCol="0">
            <a:noAutofit/>
          </a:bodyPr>
          <a:lstStyle>
            <a:lvl1pPr>
              <a:lnSpc>
                <a:spcPct val="95000"/>
              </a:lnSpc>
              <a:defRPr/>
            </a:lvl1pPr>
          </a:lstStyle>
          <a:p>
            <a:r>
              <a:rPr lang="ja-JP" altLang="en-US"/>
              <a:t>マスター タイトルの書式設定</a:t>
            </a:r>
            <a:endParaRPr lang="en-US" dirty="0"/>
          </a:p>
        </p:txBody>
      </p:sp>
      <p:sp>
        <p:nvSpPr>
          <p:cNvPr id="3" name="Content Placeholder 2"/>
          <p:cNvSpPr>
            <a:spLocks noGrp="1"/>
          </p:cNvSpPr>
          <p:nvPr>
            <p:ph sz="quarter" idx="11"/>
          </p:nvPr>
        </p:nvSpPr>
        <p:spPr>
          <a:xfrm>
            <a:off x="571649" y="1764285"/>
            <a:ext cx="5304901" cy="4223766"/>
          </a:xfrm>
        </p:spPr>
        <p:txBody>
          <a:bodyPr/>
          <a:lstStyle>
            <a:lvl1pPr>
              <a:lnSpc>
                <a:spcPct val="100000"/>
              </a:lnSpc>
              <a:defRPr>
                <a:solidFill>
                  <a:schemeClr val="accent2"/>
                </a:solidFill>
              </a:defRPr>
            </a:lvl1pPr>
            <a:lvl2pPr>
              <a:lnSpc>
                <a:spcPct val="100000"/>
              </a:lnSpc>
              <a:defRPr>
                <a:solidFill>
                  <a:schemeClr val="bg2"/>
                </a:solidFill>
              </a:defRPr>
            </a:lvl2pPr>
            <a:lvl3pPr>
              <a:lnSpc>
                <a:spcPct val="100000"/>
              </a:lnSpc>
              <a:defRPr>
                <a:solidFill>
                  <a:schemeClr val="bg2"/>
                </a:solidFill>
              </a:defRPr>
            </a:lvl3pPr>
            <a:lvl4pPr>
              <a:lnSpc>
                <a:spcPct val="100000"/>
              </a:lnSpc>
              <a:defRPr>
                <a:solidFill>
                  <a:schemeClr val="bg2"/>
                </a:solidFill>
              </a:defRPr>
            </a:lvl4pPr>
            <a:lvl5pPr>
              <a:lnSpc>
                <a:spcPct val="100000"/>
              </a:lnSpc>
              <a:defRPr>
                <a:solidFill>
                  <a:schemeClr val="bg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Content Placeholder 5"/>
          <p:cNvSpPr>
            <a:spLocks noGrp="1"/>
          </p:cNvSpPr>
          <p:nvPr>
            <p:ph sz="quarter" idx="12"/>
          </p:nvPr>
        </p:nvSpPr>
        <p:spPr>
          <a:xfrm>
            <a:off x="6315577" y="1764285"/>
            <a:ext cx="5304901" cy="4223766"/>
          </a:xfrm>
        </p:spPr>
        <p:txBody>
          <a:bodyPr/>
          <a:lstStyle>
            <a:lvl1pPr>
              <a:lnSpc>
                <a:spcPct val="100000"/>
              </a:lnSpc>
              <a:defRPr>
                <a:solidFill>
                  <a:schemeClr val="accent2"/>
                </a:solidFill>
              </a:defRPr>
            </a:lvl1pPr>
            <a:lvl2pPr>
              <a:lnSpc>
                <a:spcPct val="100000"/>
              </a:lnSpc>
              <a:defRPr>
                <a:solidFill>
                  <a:schemeClr val="bg2"/>
                </a:solidFill>
              </a:defRPr>
            </a:lvl2pPr>
            <a:lvl3pPr>
              <a:lnSpc>
                <a:spcPct val="100000"/>
              </a:lnSpc>
              <a:defRPr>
                <a:solidFill>
                  <a:schemeClr val="bg2"/>
                </a:solidFill>
              </a:defRPr>
            </a:lvl3pPr>
            <a:lvl4pPr>
              <a:lnSpc>
                <a:spcPct val="100000"/>
              </a:lnSpc>
              <a:defRPr>
                <a:solidFill>
                  <a:schemeClr val="bg2"/>
                </a:solidFill>
              </a:defRPr>
            </a:lvl4pPr>
            <a:lvl5pPr>
              <a:lnSpc>
                <a:spcPct val="100000"/>
              </a:lnSpc>
              <a:defRPr>
                <a:solidFill>
                  <a:schemeClr val="bg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Text Placeholder 3"/>
          <p:cNvSpPr>
            <a:spLocks noGrp="1"/>
          </p:cNvSpPr>
          <p:nvPr>
            <p:ph type="body" sz="quarter" idx="16"/>
          </p:nvPr>
        </p:nvSpPr>
        <p:spPr>
          <a:xfrm>
            <a:off x="571653" y="1097179"/>
            <a:ext cx="11049018" cy="338554"/>
          </a:xfrm>
          <a:noFill/>
          <a:ln>
            <a:noFill/>
          </a:ln>
        </p:spPr>
        <p:txBody>
          <a:bodyPr vert="horz" wrap="square" lIns="0" tIns="0" rIns="0" bIns="0" numCol="1" rtlCol="0" anchor="t" anchorCtr="0" compatLnSpc="1">
            <a:prstTxWarp prst="textNoShape">
              <a:avLst/>
            </a:prstTxWarp>
            <a:spAutoFit/>
          </a:bodyPr>
          <a:lstStyle>
            <a:lvl1pPr>
              <a:lnSpc>
                <a:spcPct val="100000"/>
              </a:lnSpc>
              <a:defRPr lang="en-US" sz="2200" b="0" i="0" spc="0">
                <a:solidFill>
                  <a:schemeClr val="bg2"/>
                </a:solidFill>
                <a:latin typeface="Meiryo Regular"/>
                <a:ea typeface="Meiryo Regular"/>
                <a:cs typeface="Meiryo Regular"/>
              </a:defRPr>
            </a:lvl1pPr>
          </a:lstStyle>
          <a:p>
            <a:pPr lvl="0">
              <a:lnSpc>
                <a:spcPct val="100000"/>
              </a:lnSpc>
              <a:spcBef>
                <a:spcPts val="0"/>
              </a:spcBef>
              <a:spcAft>
                <a:spcPts val="0"/>
              </a:spcAft>
            </a:pPr>
            <a:r>
              <a:rPr lang="ja-JP" altLang="en-US"/>
              <a:t>マスター テキストの書式設定</a:t>
            </a:r>
          </a:p>
        </p:txBody>
      </p:sp>
      <p:sp>
        <p:nvSpPr>
          <p:cNvPr id="10" name="Footer Placeholder 3">
            <a:extLst>
              <a:ext uri="{FF2B5EF4-FFF2-40B4-BE49-F238E27FC236}">
                <a16:creationId xmlns:a16="http://schemas.microsoft.com/office/drawing/2014/main" id="{A91E565A-F689-FD45-AD59-7B622D380CC1}"/>
              </a:ext>
            </a:extLst>
          </p:cNvPr>
          <p:cNvSpPr>
            <a:spLocks noGrp="1"/>
          </p:cNvSpPr>
          <p:nvPr>
            <p:ph type="ftr" sz="quarter" idx="3"/>
          </p:nvPr>
        </p:nvSpPr>
        <p:spPr>
          <a:xfrm>
            <a:off x="6095999" y="6571832"/>
            <a:ext cx="5509424" cy="213858"/>
          </a:xfrm>
          <a:prstGeom prst="rect">
            <a:avLst/>
          </a:prstGeom>
        </p:spPr>
        <p:txBody>
          <a:bodyPr vert="horz" lIns="0" tIns="0" rIns="0" bIns="0" rtlCol="0" anchor="b"/>
          <a:lstStyle>
            <a:lvl1pPr algn="r" fontAlgn="auto">
              <a:spcBef>
                <a:spcPts val="0"/>
              </a:spcBef>
              <a:spcAft>
                <a:spcPts val="0"/>
              </a:spcAft>
              <a:defRPr sz="1100" b="0" i="0" spc="0" dirty="0">
                <a:solidFill>
                  <a:schemeClr val="accent2"/>
                </a:solidFill>
                <a:latin typeface="Meiryo Regular"/>
                <a:ea typeface="+mn-ea"/>
                <a:cs typeface="+mn-cs"/>
              </a:defRPr>
            </a:lvl1pPr>
          </a:lstStyle>
          <a:p>
            <a:endParaRPr lang="en-US" dirty="0"/>
          </a:p>
        </p:txBody>
      </p:sp>
    </p:spTree>
    <p:extLst>
      <p:ext uri="{BB962C8B-B14F-4D97-AF65-F5344CB8AC3E}">
        <p14:creationId xmlns:p14="http://schemas.microsoft.com/office/powerpoint/2010/main" val="41320059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2" descr="footer"/>
          <p:cNvPicPr>
            <a:picLocks noChangeAspect="1" noChangeArrowheads="1"/>
          </p:cNvPicPr>
          <p:nvPr userDrawn="1"/>
        </p:nvPicPr>
        <p:blipFill>
          <a:blip r:embed="rId2" cstate="print"/>
          <a:srcRect/>
          <a:stretch>
            <a:fillRect/>
          </a:stretch>
        </p:blipFill>
        <p:spPr bwMode="auto">
          <a:xfrm>
            <a:off x="0" y="6576632"/>
            <a:ext cx="12192000" cy="276225"/>
          </a:xfrm>
          <a:prstGeom prst="rect">
            <a:avLst/>
          </a:prstGeom>
          <a:noFill/>
          <a:ln w="9525">
            <a:noFill/>
            <a:miter lim="800000"/>
            <a:headEnd/>
            <a:tailEnd/>
          </a:ln>
        </p:spPr>
      </p:pic>
      <p:sp>
        <p:nvSpPr>
          <p:cNvPr id="2" name="タイトル 1"/>
          <p:cNvSpPr>
            <a:spLocks noGrp="1"/>
          </p:cNvSpPr>
          <p:nvPr>
            <p:ph type="title"/>
          </p:nvPr>
        </p:nvSpPr>
        <p:spPr>
          <a:xfrm>
            <a:off x="225557" y="116632"/>
            <a:ext cx="6734539" cy="346050"/>
          </a:xfrm>
        </p:spPr>
        <p:txBody>
          <a:bodyPr anchor="t">
            <a:noAutofit/>
          </a:bodyPr>
          <a:lstStyle>
            <a:lvl1pPr algn="l">
              <a:defRPr sz="18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239349" y="692698"/>
            <a:ext cx="11617291" cy="5318051"/>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vl2pPr>
              <a:defRPr>
                <a:latin typeface="Meiryo UI" panose="020B0604030504040204" pitchFamily="50" charset="-128"/>
                <a:ea typeface="Meiryo UI" panose="020B0604030504040204" pitchFamily="50" charset="-128"/>
                <a:cs typeface="Meiryo UI" panose="020B0604030504040204" pitchFamily="50" charset="-128"/>
              </a:defRPr>
            </a:lvl2pPr>
            <a:lvl3pPr>
              <a:defRPr>
                <a:latin typeface="Meiryo UI" panose="020B0604030504040204" pitchFamily="50" charset="-128"/>
                <a:ea typeface="Meiryo UI" panose="020B0604030504040204" pitchFamily="50" charset="-128"/>
                <a:cs typeface="Meiryo UI" panose="020B0604030504040204" pitchFamily="50" charset="-128"/>
              </a:defRPr>
            </a:lvl3pPr>
            <a:lvl4pPr>
              <a:defRPr>
                <a:latin typeface="Meiryo UI" panose="020B0604030504040204" pitchFamily="50" charset="-128"/>
                <a:ea typeface="Meiryo UI" panose="020B0604030504040204" pitchFamily="50" charset="-128"/>
                <a:cs typeface="Meiryo UI" panose="020B0604030504040204" pitchFamily="50" charset="-128"/>
              </a:defRPr>
            </a:lvl4pPr>
            <a:lvl5pPr>
              <a:defRPr>
                <a:latin typeface="Meiryo UI" panose="020B0604030504040204" pitchFamily="50" charset="-128"/>
                <a:ea typeface="Meiryo UI" panose="020B0604030504040204" pitchFamily="50" charset="-128"/>
                <a:cs typeface="Meiryo UI" panose="020B0604030504040204" pitchFamily="50" charset="-128"/>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 name="スライド番号プレースホルダ 5"/>
          <p:cNvSpPr txBox="1">
            <a:spLocks/>
          </p:cNvSpPr>
          <p:nvPr userDrawn="1"/>
        </p:nvSpPr>
        <p:spPr>
          <a:xfrm>
            <a:off x="9343519" y="6632510"/>
            <a:ext cx="2844800" cy="233492"/>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ja-JP" altLang="en-US" sz="900" dirty="0"/>
          </a:p>
        </p:txBody>
      </p:sp>
      <p:pic>
        <p:nvPicPr>
          <p:cNvPr id="8" name="Picture 8" descr="footerblue"/>
          <p:cNvPicPr>
            <a:picLocks noChangeAspect="1" noChangeArrowheads="1"/>
          </p:cNvPicPr>
          <p:nvPr userDrawn="1"/>
        </p:nvPicPr>
        <p:blipFill>
          <a:blip r:embed="rId3" cstate="print"/>
          <a:srcRect/>
          <a:stretch>
            <a:fillRect/>
          </a:stretch>
        </p:blipFill>
        <p:spPr bwMode="auto">
          <a:xfrm>
            <a:off x="0" y="0"/>
            <a:ext cx="12192000" cy="85725"/>
          </a:xfrm>
          <a:prstGeom prst="rect">
            <a:avLst/>
          </a:prstGeom>
          <a:noFill/>
          <a:ln w="9525">
            <a:noFill/>
            <a:miter lim="800000"/>
            <a:headEnd/>
            <a:tailEnd/>
          </a:ln>
        </p:spPr>
      </p:pic>
    </p:spTree>
    <p:extLst>
      <p:ext uri="{BB962C8B-B14F-4D97-AF65-F5344CB8AC3E}">
        <p14:creationId xmlns:p14="http://schemas.microsoft.com/office/powerpoint/2010/main" val="3201603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4" name="角丸四角形 3"/>
          <p:cNvSpPr/>
          <p:nvPr userDrawn="1"/>
        </p:nvSpPr>
        <p:spPr>
          <a:xfrm>
            <a:off x="-1183" y="6237311"/>
            <a:ext cx="12192000" cy="72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sz="1800" dirty="0"/>
          </a:p>
        </p:txBody>
      </p:sp>
      <p:pic>
        <p:nvPicPr>
          <p:cNvPr id="7" name="Picture 2" descr="footer"/>
          <p:cNvPicPr>
            <a:picLocks noChangeAspect="1" noChangeArrowheads="1"/>
          </p:cNvPicPr>
          <p:nvPr userDrawn="1"/>
        </p:nvPicPr>
        <p:blipFill>
          <a:blip r:embed="rId2" cstate="print"/>
          <a:srcRect/>
          <a:stretch>
            <a:fillRect/>
          </a:stretch>
        </p:blipFill>
        <p:spPr bwMode="auto">
          <a:xfrm>
            <a:off x="0" y="6565903"/>
            <a:ext cx="12192000" cy="276225"/>
          </a:xfrm>
          <a:prstGeom prst="rect">
            <a:avLst/>
          </a:prstGeom>
          <a:noFill/>
          <a:ln w="9525">
            <a:noFill/>
            <a:miter lim="800000"/>
            <a:headEnd/>
            <a:tailEnd/>
          </a:ln>
        </p:spPr>
      </p:pic>
      <p:sp>
        <p:nvSpPr>
          <p:cNvPr id="2" name="タイトル 1"/>
          <p:cNvSpPr>
            <a:spLocks noGrp="1"/>
          </p:cNvSpPr>
          <p:nvPr>
            <p:ph type="title"/>
          </p:nvPr>
        </p:nvSpPr>
        <p:spPr>
          <a:xfrm>
            <a:off x="225557" y="116632"/>
            <a:ext cx="6734539" cy="346050"/>
          </a:xfrm>
        </p:spPr>
        <p:txBody>
          <a:bodyPr anchor="t">
            <a:noAutofit/>
          </a:bodyPr>
          <a:lstStyle>
            <a:lvl1pPr algn="l">
              <a:defRPr sz="1800">
                <a:latin typeface="メイリオ" pitchFamily="50" charset="-128"/>
                <a:ea typeface="メイリオ" pitchFamily="50" charset="-128"/>
                <a:cs typeface="メイリオ" pitchFamily="50" charset="-128"/>
              </a:defRPr>
            </a:lvl1pPr>
          </a:lstStyle>
          <a:p>
            <a:r>
              <a:rPr lang="ja-JP" altLang="en-US"/>
              <a:t>マスタ タイトルの書式設定</a:t>
            </a:r>
            <a:endParaRPr lang="ja-JP" altLang="en-US" dirty="0"/>
          </a:p>
        </p:txBody>
      </p:sp>
      <p:sp>
        <p:nvSpPr>
          <p:cNvPr id="3" name="コンテンツ プレースホルダ 2"/>
          <p:cNvSpPr>
            <a:spLocks noGrp="1"/>
          </p:cNvSpPr>
          <p:nvPr>
            <p:ph idx="1"/>
          </p:nvPr>
        </p:nvSpPr>
        <p:spPr>
          <a:xfrm>
            <a:off x="239349" y="703240"/>
            <a:ext cx="11617291" cy="5318051"/>
          </a:xfrm>
        </p:spPr>
        <p:txBody>
          <a:bodyPr/>
          <a:lstStyle>
            <a:lvl1pPr>
              <a:defRPr>
                <a:latin typeface="メイリオ" pitchFamily="50" charset="-128"/>
                <a:ea typeface="メイリオ" pitchFamily="50" charset="-128"/>
                <a:cs typeface="メイリオ" pitchFamily="50" charset="-128"/>
              </a:defRPr>
            </a:lvl1pPr>
            <a:lvl2pPr>
              <a:defRPr>
                <a:latin typeface="メイリオ" pitchFamily="50" charset="-128"/>
                <a:ea typeface="メイリオ" pitchFamily="50" charset="-128"/>
                <a:cs typeface="メイリオ" pitchFamily="50" charset="-128"/>
              </a:defRPr>
            </a:lvl2pPr>
            <a:lvl3pPr>
              <a:defRPr>
                <a:latin typeface="メイリオ" pitchFamily="50" charset="-128"/>
                <a:ea typeface="メイリオ" pitchFamily="50" charset="-128"/>
                <a:cs typeface="メイリオ" pitchFamily="50" charset="-128"/>
              </a:defRPr>
            </a:lvl3pPr>
            <a:lvl4pPr>
              <a:defRPr>
                <a:latin typeface="メイリオ" pitchFamily="50" charset="-128"/>
                <a:ea typeface="メイリオ" pitchFamily="50" charset="-128"/>
                <a:cs typeface="メイリオ" pitchFamily="50" charset="-128"/>
              </a:defRPr>
            </a:lvl4pPr>
            <a:lvl5pPr>
              <a:defRPr>
                <a:latin typeface="メイリオ" pitchFamily="50" charset="-128"/>
                <a:ea typeface="メイリオ" pitchFamily="50" charset="-128"/>
                <a:cs typeface="メイリオ" pitchFamily="50" charset="-128"/>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5" name="スライド番号プレースホルダ 5"/>
          <p:cNvSpPr txBox="1">
            <a:spLocks/>
          </p:cNvSpPr>
          <p:nvPr userDrawn="1"/>
        </p:nvSpPr>
        <p:spPr>
          <a:xfrm>
            <a:off x="9343519" y="6564377"/>
            <a:ext cx="2844800" cy="36512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0D7DAE-035E-4003-9142-FA6936283619}" type="slidenum">
              <a:rPr lang="ja-JP" altLang="en-US" sz="900" smtClean="0"/>
              <a:pPr>
                <a:defRPr/>
              </a:pPr>
              <a:t>‹#›</a:t>
            </a:fld>
            <a:endParaRPr lang="ja-JP" altLang="en-US" sz="900" dirty="0"/>
          </a:p>
        </p:txBody>
      </p:sp>
      <p:pic>
        <p:nvPicPr>
          <p:cNvPr id="10" name="Picture 8" descr="footerblue"/>
          <p:cNvPicPr>
            <a:picLocks noChangeAspect="1" noChangeArrowheads="1"/>
          </p:cNvPicPr>
          <p:nvPr userDrawn="1"/>
        </p:nvPicPr>
        <p:blipFill>
          <a:blip r:embed="rId3" cstate="print"/>
          <a:srcRect/>
          <a:stretch>
            <a:fillRect/>
          </a:stretch>
        </p:blipFill>
        <p:spPr bwMode="auto">
          <a:xfrm>
            <a:off x="0" y="0"/>
            <a:ext cx="12192000" cy="85725"/>
          </a:xfrm>
          <a:prstGeom prst="rect">
            <a:avLst/>
          </a:prstGeom>
          <a:noFill/>
          <a:ln w="9525">
            <a:noFill/>
            <a:miter lim="800000"/>
            <a:headEnd/>
            <a:tailEnd/>
          </a:ln>
        </p:spPr>
      </p:pic>
    </p:spTree>
    <p:extLst>
      <p:ext uri="{BB962C8B-B14F-4D97-AF65-F5344CB8AC3E}">
        <p14:creationId xmlns:p14="http://schemas.microsoft.com/office/powerpoint/2010/main" val="2501360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6" name="Picture 2" descr="footer"/>
          <p:cNvPicPr>
            <a:picLocks noChangeAspect="1" noChangeArrowheads="1"/>
          </p:cNvPicPr>
          <p:nvPr userDrawn="1"/>
        </p:nvPicPr>
        <p:blipFill>
          <a:blip r:embed="rId2" cstate="print"/>
          <a:srcRect/>
          <a:stretch>
            <a:fillRect/>
          </a:stretch>
        </p:blipFill>
        <p:spPr bwMode="auto">
          <a:xfrm>
            <a:off x="0" y="6597653"/>
            <a:ext cx="12192000" cy="276225"/>
          </a:xfrm>
          <a:prstGeom prst="rect">
            <a:avLst/>
          </a:prstGeom>
          <a:noFill/>
          <a:ln w="9525">
            <a:noFill/>
            <a:miter lim="800000"/>
            <a:headEnd/>
            <a:tailEnd/>
          </a:ln>
        </p:spPr>
      </p:pic>
      <p:sp>
        <p:nvSpPr>
          <p:cNvPr id="4" name="日付プレースホルダー 3"/>
          <p:cNvSpPr>
            <a:spLocks noGrp="1"/>
          </p:cNvSpPr>
          <p:nvPr>
            <p:ph type="dt" sz="half" idx="10"/>
          </p:nvPr>
        </p:nvSpPr>
        <p:spPr/>
        <p:txBody>
          <a:bodyPr/>
          <a:lstStyle/>
          <a:p>
            <a:pPr>
              <a:defRPr/>
            </a:pPr>
            <a:endParaRPr lang="ja-JP" altLang="en-US" dirty="0"/>
          </a:p>
        </p:txBody>
      </p:sp>
      <p:sp>
        <p:nvSpPr>
          <p:cNvPr id="5" name="フッター プレースホルダー 4"/>
          <p:cNvSpPr>
            <a:spLocks noGrp="1"/>
          </p:cNvSpPr>
          <p:nvPr>
            <p:ph type="ftr" sz="quarter" idx="11"/>
          </p:nvPr>
        </p:nvSpPr>
        <p:spPr/>
        <p:txBody>
          <a:bodyPr/>
          <a:lstStyle/>
          <a:p>
            <a:pPr>
              <a:defRPr/>
            </a:pPr>
            <a:endParaRPr lang="ja-JP" altLang="en-US" dirty="0"/>
          </a:p>
        </p:txBody>
      </p:sp>
      <p:sp>
        <p:nvSpPr>
          <p:cNvPr id="11" name="タイトル 10"/>
          <p:cNvSpPr>
            <a:spLocks noGrp="1"/>
          </p:cNvSpPr>
          <p:nvPr>
            <p:ph type="title"/>
          </p:nvPr>
        </p:nvSpPr>
        <p:spPr/>
        <p:txBody>
          <a:bodyPr/>
          <a:lstStyle/>
          <a:p>
            <a:r>
              <a:rPr kumimoji="1" lang="ja-JP" altLang="en-US"/>
              <a:t>マスター タイトルの書式設定</a:t>
            </a:r>
          </a:p>
        </p:txBody>
      </p:sp>
      <p:sp>
        <p:nvSpPr>
          <p:cNvPr id="10" name="スライド番号プレースホルダ 5"/>
          <p:cNvSpPr>
            <a:spLocks noGrp="1"/>
          </p:cNvSpPr>
          <p:nvPr>
            <p:ph type="sldNum" sz="quarter" idx="4"/>
          </p:nvPr>
        </p:nvSpPr>
        <p:spPr>
          <a:xfrm>
            <a:off x="9343519" y="6577077"/>
            <a:ext cx="2844800" cy="365125"/>
          </a:xfrm>
          <a:prstGeom prst="rect">
            <a:avLst/>
          </a:prstGeom>
        </p:spPr>
        <p:txBody>
          <a:bodyPr vert="horz" lIns="91440" tIns="45720" rIns="91440" bIns="45720" rtlCol="0" anchor="ctr"/>
          <a:lstStyle>
            <a:lvl1pPr algn="r" fontAlgn="auto">
              <a:spcBef>
                <a:spcPts val="0"/>
              </a:spcBef>
              <a:spcAft>
                <a:spcPts val="0"/>
              </a:spcAft>
              <a:defRPr sz="900">
                <a:solidFill>
                  <a:schemeClr val="bg1"/>
                </a:solidFill>
                <a:latin typeface="+mn-lt"/>
                <a:ea typeface="+mn-ea"/>
              </a:defRPr>
            </a:lvl1pPr>
          </a:lstStyle>
          <a:p>
            <a:pPr>
              <a:defRPr/>
            </a:pPr>
            <a:fld id="{710D7DAE-035E-4003-9142-FA6936283619}" type="slidenum">
              <a:rPr lang="ja-JP" altLang="en-US" smtClean="0"/>
              <a:pPr>
                <a:defRPr/>
              </a:pPr>
              <a:t>‹#›</a:t>
            </a:fld>
            <a:endParaRPr lang="ja-JP" altLang="en-US" dirty="0"/>
          </a:p>
        </p:txBody>
      </p:sp>
      <p:pic>
        <p:nvPicPr>
          <p:cNvPr id="8" name="Picture 8" descr="footerblue"/>
          <p:cNvPicPr>
            <a:picLocks noChangeAspect="1" noChangeArrowheads="1"/>
          </p:cNvPicPr>
          <p:nvPr userDrawn="1"/>
        </p:nvPicPr>
        <p:blipFill>
          <a:blip r:embed="rId3" cstate="print"/>
          <a:srcRect/>
          <a:stretch>
            <a:fillRect/>
          </a:stretch>
        </p:blipFill>
        <p:spPr bwMode="auto">
          <a:xfrm>
            <a:off x="0" y="0"/>
            <a:ext cx="12192000" cy="85725"/>
          </a:xfrm>
          <a:prstGeom prst="rect">
            <a:avLst/>
          </a:prstGeom>
          <a:noFill/>
          <a:ln w="9525">
            <a:noFill/>
            <a:miter lim="800000"/>
            <a:headEnd/>
            <a:tailEnd/>
          </a:ln>
        </p:spPr>
      </p:pic>
    </p:spTree>
    <p:extLst>
      <p:ext uri="{BB962C8B-B14F-4D97-AF65-F5344CB8AC3E}">
        <p14:creationId xmlns:p14="http://schemas.microsoft.com/office/powerpoint/2010/main" val="843046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Text Box 14">
            <a:extLst>
              <a:ext uri="{FF2B5EF4-FFF2-40B4-BE49-F238E27FC236}">
                <a16:creationId xmlns:a16="http://schemas.microsoft.com/office/drawing/2014/main" id="{245212C3-AD81-4E94-90C8-43D576AC4B76}"/>
              </a:ext>
            </a:extLst>
          </p:cNvPr>
          <p:cNvSpPr txBox="1">
            <a:spLocks noChangeArrowheads="1"/>
          </p:cNvSpPr>
          <p:nvPr userDrawn="1"/>
        </p:nvSpPr>
        <p:spPr bwMode="auto">
          <a:xfrm>
            <a:off x="10136718" y="6634164"/>
            <a:ext cx="1824567" cy="274637"/>
          </a:xfrm>
          <a:prstGeom prst="rect">
            <a:avLst/>
          </a:prstGeom>
          <a:noFill/>
          <a:ln w="9525" algn="ctr">
            <a:noFill/>
            <a:miter lim="800000"/>
            <a:headEnd/>
            <a:tailEnd/>
          </a:ln>
          <a:effectLst/>
        </p:spPr>
        <p:txBody>
          <a:bodyPr>
            <a:spAutoFit/>
          </a:bodyPr>
          <a:lstStyle/>
          <a:p>
            <a:pPr algn="r" eaLnBrk="1" hangingPunct="1">
              <a:spcBef>
                <a:spcPct val="50000"/>
              </a:spcBef>
              <a:defRPr/>
            </a:pPr>
            <a:fld id="{EDC16F20-DDAD-4050-A7EF-173A530ADB66}" type="slidenum">
              <a:rPr lang="en-US" altLang="ja-JP" sz="1200">
                <a:solidFill>
                  <a:srgbClr val="F2F2F2"/>
                </a:solidFill>
                <a:latin typeface="Tahoma" pitchFamily="34" charset="0"/>
                <a:ea typeface="ＭＳ Ｐゴシック" pitchFamily="50" charset="-128"/>
              </a:rPr>
              <a:pPr algn="r" eaLnBrk="1" hangingPunct="1">
                <a:spcBef>
                  <a:spcPct val="50000"/>
                </a:spcBef>
                <a:defRPr/>
              </a:pPr>
              <a:t>‹#›</a:t>
            </a:fld>
            <a:endParaRPr lang="en-US" altLang="ja-JP" sz="1200" dirty="0">
              <a:solidFill>
                <a:srgbClr val="F2F2F2"/>
              </a:solidFill>
              <a:latin typeface="Tahoma" pitchFamily="34" charset="0"/>
              <a:ea typeface="ＭＳ Ｐゴシック" pitchFamily="50" charset="-128"/>
            </a:endParaRPr>
          </a:p>
        </p:txBody>
      </p:sp>
      <p:sp>
        <p:nvSpPr>
          <p:cNvPr id="6" name="日付プレースホルダー 3">
            <a:extLst>
              <a:ext uri="{FF2B5EF4-FFF2-40B4-BE49-F238E27FC236}">
                <a16:creationId xmlns:a16="http://schemas.microsoft.com/office/drawing/2014/main" id="{9E5BFEC0-9E44-47CC-B450-9F517E985F34}"/>
              </a:ext>
            </a:extLst>
          </p:cNvPr>
          <p:cNvSpPr>
            <a:spLocks noGrp="1"/>
          </p:cNvSpPr>
          <p:nvPr>
            <p:ph type="dt" sz="half" idx="10"/>
          </p:nvPr>
        </p:nvSpPr>
        <p:spPr>
          <a:xfrm>
            <a:off x="4295824" y="6352253"/>
            <a:ext cx="2844800" cy="365125"/>
          </a:xfrm>
        </p:spPr>
        <p:txBody>
          <a:bodyPr/>
          <a:lstStyle/>
          <a:p>
            <a:pPr>
              <a:defRPr/>
            </a:pPr>
            <a:endParaRPr lang="ja-JP" altLang="en-US" dirty="0"/>
          </a:p>
        </p:txBody>
      </p:sp>
    </p:spTree>
    <p:extLst>
      <p:ext uri="{BB962C8B-B14F-4D97-AF65-F5344CB8AC3E}">
        <p14:creationId xmlns:p14="http://schemas.microsoft.com/office/powerpoint/2010/main" val="11161318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71649" y="1764285"/>
            <a:ext cx="11048829" cy="4223766"/>
          </a:xfrm>
        </p:spPr>
        <p:txBody>
          <a:bodyPr/>
          <a:lstStyle>
            <a:lvl1pPr>
              <a:lnSpc>
                <a:spcPct val="100000"/>
              </a:lnSpc>
              <a:defRPr>
                <a:solidFill>
                  <a:schemeClr val="accent2"/>
                </a:solidFill>
              </a:defRPr>
            </a:lvl1pPr>
            <a:lvl2pPr>
              <a:lnSpc>
                <a:spcPct val="100000"/>
              </a:lnSpc>
              <a:defRPr>
                <a:solidFill>
                  <a:schemeClr val="bg2"/>
                </a:solidFill>
              </a:defRPr>
            </a:lvl2pPr>
            <a:lvl3pPr>
              <a:lnSpc>
                <a:spcPct val="100000"/>
              </a:lnSpc>
              <a:defRPr>
                <a:solidFill>
                  <a:schemeClr val="bg2"/>
                </a:solidFill>
              </a:defRPr>
            </a:lvl3pPr>
            <a:lvl4pPr>
              <a:lnSpc>
                <a:spcPct val="100000"/>
              </a:lnSpc>
              <a:defRPr>
                <a:solidFill>
                  <a:schemeClr val="bg2"/>
                </a:solidFill>
              </a:defRPr>
            </a:lvl4pPr>
            <a:lvl5pPr>
              <a:lnSpc>
                <a:spcPct val="100000"/>
              </a:lnSpc>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6"/>
          </p:nvPr>
        </p:nvSpPr>
        <p:spPr>
          <a:xfrm>
            <a:off x="571653" y="1097179"/>
            <a:ext cx="11049018" cy="338554"/>
          </a:xfrm>
          <a:noFill/>
          <a:ln>
            <a:noFill/>
          </a:ln>
        </p:spPr>
        <p:txBody>
          <a:bodyPr vert="horz" wrap="square" lIns="0" tIns="0" rIns="0" bIns="0" numCol="1" rtlCol="0" anchor="t" anchorCtr="0" compatLnSpc="1">
            <a:prstTxWarp prst="textNoShape">
              <a:avLst/>
            </a:prstTxWarp>
            <a:spAutoFit/>
          </a:bodyPr>
          <a:lstStyle>
            <a:lvl1pPr>
              <a:lnSpc>
                <a:spcPct val="100000"/>
              </a:lnSpc>
              <a:defRPr lang="en-US" sz="2200" b="0" i="0" spc="0">
                <a:solidFill>
                  <a:schemeClr val="bg2"/>
                </a:solidFill>
                <a:latin typeface="Meiryo Regular"/>
                <a:ea typeface="Meiryo Regular"/>
                <a:cs typeface="Meiryo Regular"/>
              </a:defRPr>
            </a:lvl1pPr>
          </a:lstStyle>
          <a:p>
            <a:pPr lvl="0">
              <a:lnSpc>
                <a:spcPct val="100000"/>
              </a:lnSpc>
              <a:spcBef>
                <a:spcPts val="0"/>
              </a:spcBef>
              <a:spcAft>
                <a:spcPts val="0"/>
              </a:spcAft>
            </a:pPr>
            <a:r>
              <a:rPr lang="en-US" dirty="0"/>
              <a:t>Click to edit Master text styles</a:t>
            </a:r>
          </a:p>
        </p:txBody>
      </p:sp>
      <p:sp>
        <p:nvSpPr>
          <p:cNvPr id="10" name="Footer Placeholder 3">
            <a:extLst>
              <a:ext uri="{FF2B5EF4-FFF2-40B4-BE49-F238E27FC236}">
                <a16:creationId xmlns:a16="http://schemas.microsoft.com/office/drawing/2014/main" id="{52D58EA2-32E3-594E-9260-9C22B2654617}"/>
              </a:ext>
            </a:extLst>
          </p:cNvPr>
          <p:cNvSpPr>
            <a:spLocks noGrp="1"/>
          </p:cNvSpPr>
          <p:nvPr>
            <p:ph type="ftr" sz="quarter" idx="3"/>
          </p:nvPr>
        </p:nvSpPr>
        <p:spPr>
          <a:xfrm>
            <a:off x="6095999" y="6571832"/>
            <a:ext cx="5509424" cy="213858"/>
          </a:xfrm>
          <a:prstGeom prst="rect">
            <a:avLst/>
          </a:prstGeom>
        </p:spPr>
        <p:txBody>
          <a:bodyPr vert="horz" lIns="0" tIns="0" rIns="0" bIns="0" rtlCol="0" anchor="b"/>
          <a:lstStyle>
            <a:lvl1pPr algn="r" fontAlgn="auto">
              <a:spcBef>
                <a:spcPts val="0"/>
              </a:spcBef>
              <a:spcAft>
                <a:spcPts val="0"/>
              </a:spcAft>
              <a:defRPr sz="1100" b="0" i="0" spc="0" dirty="0">
                <a:solidFill>
                  <a:schemeClr val="accent2"/>
                </a:solidFill>
                <a:latin typeface="Meiryo Regular"/>
                <a:ea typeface="+mn-ea"/>
                <a:cs typeface="+mn-cs"/>
              </a:defRPr>
            </a:lvl1pPr>
          </a:lstStyle>
          <a:p>
            <a:endParaRPr lang="en-US" dirty="0"/>
          </a:p>
        </p:txBody>
      </p:sp>
      <p:sp>
        <p:nvSpPr>
          <p:cNvPr id="2" name="Title 1">
            <a:extLst>
              <a:ext uri="{FF2B5EF4-FFF2-40B4-BE49-F238E27FC236}">
                <a16:creationId xmlns:a16="http://schemas.microsoft.com/office/drawing/2014/main" id="{0961A5A9-3B30-4C89-ACEF-73FC797A84D9}"/>
              </a:ext>
            </a:extLst>
          </p:cNvPr>
          <p:cNvSpPr>
            <a:spLocks noGrp="1"/>
          </p:cNvSpPr>
          <p:nvPr>
            <p:ph type="title"/>
          </p:nvPr>
        </p:nvSpPr>
        <p:spPr/>
        <p:txBody>
          <a:bodyPr/>
          <a:lstStyle/>
          <a:p>
            <a:r>
              <a:rPr lang="en-US" dirty="0"/>
              <a:t>Click to edit Master title style</a:t>
            </a:r>
            <a:endParaRPr lang="de-DE" dirty="0"/>
          </a:p>
        </p:txBody>
      </p:sp>
    </p:spTree>
    <p:extLst>
      <p:ext uri="{BB962C8B-B14F-4D97-AF65-F5344CB8AC3E}">
        <p14:creationId xmlns:p14="http://schemas.microsoft.com/office/powerpoint/2010/main" val="25978297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71649" y="63504"/>
            <a:ext cx="11048829" cy="990119"/>
          </a:xfrm>
          <a:prstGeom prst="rect">
            <a:avLst/>
          </a:prstGeom>
          <a:effectLst/>
        </p:spPr>
        <p:txBody>
          <a:bodyPr rtlCol="0">
            <a:noAutofit/>
          </a:bodyPr>
          <a:lstStyle>
            <a:lvl1pPr>
              <a:lnSpc>
                <a:spcPct val="95000"/>
              </a:lnSpc>
              <a:defRPr/>
            </a:lvl1pPr>
          </a:lstStyle>
          <a:p>
            <a:r>
              <a:rPr lang="en-US" dirty="0"/>
              <a:t>Click to edit Master title style</a:t>
            </a:r>
          </a:p>
        </p:txBody>
      </p:sp>
      <p:sp>
        <p:nvSpPr>
          <p:cNvPr id="3" name="Content Placeholder 2"/>
          <p:cNvSpPr>
            <a:spLocks noGrp="1"/>
          </p:cNvSpPr>
          <p:nvPr>
            <p:ph sz="quarter" idx="11"/>
          </p:nvPr>
        </p:nvSpPr>
        <p:spPr>
          <a:xfrm>
            <a:off x="571649" y="1764285"/>
            <a:ext cx="5304901" cy="4223766"/>
          </a:xfrm>
        </p:spPr>
        <p:txBody>
          <a:bodyPr/>
          <a:lstStyle>
            <a:lvl1pPr>
              <a:lnSpc>
                <a:spcPct val="100000"/>
              </a:lnSpc>
              <a:defRPr>
                <a:solidFill>
                  <a:schemeClr val="accent2"/>
                </a:solidFill>
              </a:defRPr>
            </a:lvl1pPr>
            <a:lvl2pPr>
              <a:lnSpc>
                <a:spcPct val="100000"/>
              </a:lnSpc>
              <a:defRPr>
                <a:solidFill>
                  <a:schemeClr val="bg2"/>
                </a:solidFill>
              </a:defRPr>
            </a:lvl2pPr>
            <a:lvl3pPr>
              <a:lnSpc>
                <a:spcPct val="100000"/>
              </a:lnSpc>
              <a:defRPr>
                <a:solidFill>
                  <a:schemeClr val="bg2"/>
                </a:solidFill>
              </a:defRPr>
            </a:lvl3pPr>
            <a:lvl4pPr>
              <a:lnSpc>
                <a:spcPct val="100000"/>
              </a:lnSpc>
              <a:defRPr>
                <a:solidFill>
                  <a:schemeClr val="bg2"/>
                </a:solidFill>
              </a:defRPr>
            </a:lvl4pPr>
            <a:lvl5pPr>
              <a:lnSpc>
                <a:spcPct val="100000"/>
              </a:lnSpc>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2"/>
          </p:nvPr>
        </p:nvSpPr>
        <p:spPr>
          <a:xfrm>
            <a:off x="6315577" y="1764285"/>
            <a:ext cx="5304901" cy="4223766"/>
          </a:xfrm>
        </p:spPr>
        <p:txBody>
          <a:bodyPr/>
          <a:lstStyle>
            <a:lvl1pPr>
              <a:lnSpc>
                <a:spcPct val="100000"/>
              </a:lnSpc>
              <a:defRPr>
                <a:solidFill>
                  <a:schemeClr val="accent2"/>
                </a:solidFill>
              </a:defRPr>
            </a:lvl1pPr>
            <a:lvl2pPr>
              <a:lnSpc>
                <a:spcPct val="100000"/>
              </a:lnSpc>
              <a:defRPr>
                <a:solidFill>
                  <a:schemeClr val="bg2"/>
                </a:solidFill>
              </a:defRPr>
            </a:lvl2pPr>
            <a:lvl3pPr>
              <a:lnSpc>
                <a:spcPct val="100000"/>
              </a:lnSpc>
              <a:defRPr>
                <a:solidFill>
                  <a:schemeClr val="bg2"/>
                </a:solidFill>
              </a:defRPr>
            </a:lvl3pPr>
            <a:lvl4pPr>
              <a:lnSpc>
                <a:spcPct val="100000"/>
              </a:lnSpc>
              <a:defRPr>
                <a:solidFill>
                  <a:schemeClr val="bg2"/>
                </a:solidFill>
              </a:defRPr>
            </a:lvl4pPr>
            <a:lvl5pPr>
              <a:lnSpc>
                <a:spcPct val="100000"/>
              </a:lnSpc>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6"/>
          </p:nvPr>
        </p:nvSpPr>
        <p:spPr>
          <a:xfrm>
            <a:off x="571653" y="1097179"/>
            <a:ext cx="11049018" cy="338554"/>
          </a:xfrm>
          <a:noFill/>
          <a:ln>
            <a:noFill/>
          </a:ln>
        </p:spPr>
        <p:txBody>
          <a:bodyPr vert="horz" wrap="square" lIns="0" tIns="0" rIns="0" bIns="0" numCol="1" rtlCol="0" anchor="t" anchorCtr="0" compatLnSpc="1">
            <a:prstTxWarp prst="textNoShape">
              <a:avLst/>
            </a:prstTxWarp>
            <a:spAutoFit/>
          </a:bodyPr>
          <a:lstStyle>
            <a:lvl1pPr>
              <a:lnSpc>
                <a:spcPct val="100000"/>
              </a:lnSpc>
              <a:defRPr lang="en-US" sz="2200" b="0" i="0" spc="0">
                <a:solidFill>
                  <a:schemeClr val="bg2"/>
                </a:solidFill>
                <a:latin typeface="Meiryo Regular"/>
                <a:ea typeface="Meiryo Regular"/>
                <a:cs typeface="Meiryo Regular"/>
              </a:defRPr>
            </a:lvl1pPr>
          </a:lstStyle>
          <a:p>
            <a:pPr lvl="0">
              <a:lnSpc>
                <a:spcPct val="100000"/>
              </a:lnSpc>
              <a:spcBef>
                <a:spcPts val="0"/>
              </a:spcBef>
              <a:spcAft>
                <a:spcPts val="0"/>
              </a:spcAft>
            </a:pPr>
            <a:r>
              <a:rPr lang="en-US" dirty="0"/>
              <a:t>Click to edit Master text styles</a:t>
            </a:r>
          </a:p>
        </p:txBody>
      </p:sp>
      <p:sp>
        <p:nvSpPr>
          <p:cNvPr id="10" name="Footer Placeholder 3">
            <a:extLst>
              <a:ext uri="{FF2B5EF4-FFF2-40B4-BE49-F238E27FC236}">
                <a16:creationId xmlns:a16="http://schemas.microsoft.com/office/drawing/2014/main" id="{A91E565A-F689-FD45-AD59-7B622D380CC1}"/>
              </a:ext>
            </a:extLst>
          </p:cNvPr>
          <p:cNvSpPr>
            <a:spLocks noGrp="1"/>
          </p:cNvSpPr>
          <p:nvPr>
            <p:ph type="ftr" sz="quarter" idx="3"/>
          </p:nvPr>
        </p:nvSpPr>
        <p:spPr>
          <a:xfrm>
            <a:off x="6095999" y="6571832"/>
            <a:ext cx="5509424" cy="213858"/>
          </a:xfrm>
          <a:prstGeom prst="rect">
            <a:avLst/>
          </a:prstGeom>
        </p:spPr>
        <p:txBody>
          <a:bodyPr vert="horz" lIns="0" tIns="0" rIns="0" bIns="0" rtlCol="0" anchor="b"/>
          <a:lstStyle>
            <a:lvl1pPr algn="r" fontAlgn="auto">
              <a:spcBef>
                <a:spcPts val="0"/>
              </a:spcBef>
              <a:spcAft>
                <a:spcPts val="0"/>
              </a:spcAft>
              <a:defRPr sz="1100" b="0" i="0" spc="0" dirty="0">
                <a:solidFill>
                  <a:schemeClr val="accent2"/>
                </a:solidFill>
                <a:latin typeface="Meiryo Regular"/>
                <a:ea typeface="+mn-ea"/>
                <a:cs typeface="+mn-cs"/>
              </a:defRPr>
            </a:lvl1pPr>
          </a:lstStyle>
          <a:p>
            <a:endParaRPr lang="en-US" dirty="0"/>
          </a:p>
        </p:txBody>
      </p:sp>
    </p:spTree>
    <p:extLst>
      <p:ext uri="{BB962C8B-B14F-4D97-AF65-F5344CB8AC3E}">
        <p14:creationId xmlns:p14="http://schemas.microsoft.com/office/powerpoint/2010/main" val="15024673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角丸四角形 3"/>
          <p:cNvSpPr/>
          <p:nvPr userDrawn="1"/>
        </p:nvSpPr>
        <p:spPr>
          <a:xfrm>
            <a:off x="0" y="3356991"/>
            <a:ext cx="12192000" cy="72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sz="1800" dirty="0"/>
          </a:p>
        </p:txBody>
      </p:sp>
      <p:pic>
        <p:nvPicPr>
          <p:cNvPr id="6" name="Picture 8" descr="footerblue"/>
          <p:cNvPicPr>
            <a:picLocks noChangeAspect="1" noChangeArrowheads="1"/>
          </p:cNvPicPr>
          <p:nvPr userDrawn="1"/>
        </p:nvPicPr>
        <p:blipFill>
          <a:blip r:embed="rId2" cstate="print"/>
          <a:srcRect/>
          <a:stretch>
            <a:fillRect/>
          </a:stretch>
        </p:blipFill>
        <p:spPr bwMode="auto">
          <a:xfrm>
            <a:off x="0" y="0"/>
            <a:ext cx="12192000" cy="85725"/>
          </a:xfrm>
          <a:prstGeom prst="rect">
            <a:avLst/>
          </a:prstGeom>
          <a:noFill/>
          <a:ln w="9525">
            <a:noFill/>
            <a:miter lim="800000"/>
            <a:headEnd/>
            <a:tailEnd/>
          </a:ln>
        </p:spPr>
      </p:pic>
      <p:pic>
        <p:nvPicPr>
          <p:cNvPr id="7" name="Picture 2" descr="footer"/>
          <p:cNvPicPr>
            <a:picLocks noChangeAspect="1" noChangeArrowheads="1"/>
          </p:cNvPicPr>
          <p:nvPr userDrawn="1"/>
        </p:nvPicPr>
        <p:blipFill>
          <a:blip r:embed="rId3" cstate="print"/>
          <a:srcRect/>
          <a:stretch>
            <a:fillRect/>
          </a:stretch>
        </p:blipFill>
        <p:spPr bwMode="auto">
          <a:xfrm>
            <a:off x="0" y="6578603"/>
            <a:ext cx="12192000" cy="276225"/>
          </a:xfrm>
          <a:prstGeom prst="rect">
            <a:avLst/>
          </a:prstGeom>
          <a:noFill/>
          <a:ln w="9525">
            <a:noFill/>
            <a:miter lim="800000"/>
            <a:headEnd/>
            <a:tailEnd/>
          </a:ln>
        </p:spPr>
      </p:pic>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ja-JP" altLang="en-US" dirty="0"/>
          </a:p>
        </p:txBody>
      </p:sp>
      <p:sp>
        <p:nvSpPr>
          <p:cNvPr id="2" name="タイトル 1"/>
          <p:cNvSpPr>
            <a:spLocks noGrp="1"/>
          </p:cNvSpPr>
          <p:nvPr>
            <p:ph type="ctrTitle" hasCustomPrompt="1"/>
          </p:nvPr>
        </p:nvSpPr>
        <p:spPr>
          <a:xfrm>
            <a:off x="914400" y="2038987"/>
            <a:ext cx="10363200" cy="1470025"/>
          </a:xfrm>
        </p:spPr>
        <p:txBody>
          <a:bodyPr/>
          <a:lstStyle/>
          <a:p>
            <a:r>
              <a:rPr lang="ja-JP" altLang="en-US" dirty="0"/>
              <a:t>新型コロナウイルス感染症医療機関等</a:t>
            </a:r>
            <a:br>
              <a:rPr lang="en-US" altLang="ja-JP" dirty="0"/>
            </a:br>
            <a:r>
              <a:rPr lang="ja-JP" altLang="en-US" dirty="0"/>
              <a:t>情報支援システム（</a:t>
            </a:r>
            <a:r>
              <a:rPr lang="en-US" altLang="ja-JP" dirty="0"/>
              <a:t>G-MIS</a:t>
            </a:r>
            <a:r>
              <a:rPr lang="ja-JP" altLang="en-US" dirty="0"/>
              <a:t>）</a:t>
            </a:r>
          </a:p>
        </p:txBody>
      </p:sp>
      <p:sp>
        <p:nvSpPr>
          <p:cNvPr id="8" name="Rectangle 7"/>
          <p:cNvSpPr>
            <a:spLocks noChangeArrowheads="1"/>
          </p:cNvSpPr>
          <p:nvPr userDrawn="1"/>
        </p:nvSpPr>
        <p:spPr bwMode="gray">
          <a:xfrm>
            <a:off x="239184" y="6669088"/>
            <a:ext cx="3361267" cy="260350"/>
          </a:xfrm>
          <a:prstGeom prst="rect">
            <a:avLst/>
          </a:prstGeom>
          <a:noFill/>
          <a:ln w="9525">
            <a:noFill/>
            <a:miter lim="800000"/>
            <a:headEnd/>
            <a:tailEnd/>
          </a:ln>
        </p:spPr>
        <p:txBody>
          <a:bodyPr/>
          <a:lstStyle/>
          <a:p>
            <a:pPr fontAlgn="auto">
              <a:spcAft>
                <a:spcPts val="0"/>
              </a:spcAft>
              <a:defRPr/>
            </a:pPr>
            <a:endParaRPr lang="en-US" altLang="ja-JP" sz="675" dirty="0">
              <a:solidFill>
                <a:schemeClr val="bg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4305625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2" descr="footer"/>
          <p:cNvPicPr>
            <a:picLocks noChangeAspect="1" noChangeArrowheads="1"/>
          </p:cNvPicPr>
          <p:nvPr userDrawn="1"/>
        </p:nvPicPr>
        <p:blipFill>
          <a:blip r:embed="rId2" cstate="print"/>
          <a:srcRect/>
          <a:stretch>
            <a:fillRect/>
          </a:stretch>
        </p:blipFill>
        <p:spPr bwMode="auto">
          <a:xfrm>
            <a:off x="0" y="6576632"/>
            <a:ext cx="12192000" cy="276225"/>
          </a:xfrm>
          <a:prstGeom prst="rect">
            <a:avLst/>
          </a:prstGeom>
          <a:noFill/>
          <a:ln w="9525">
            <a:noFill/>
            <a:miter lim="800000"/>
            <a:headEnd/>
            <a:tailEnd/>
          </a:ln>
        </p:spPr>
      </p:pic>
      <p:sp>
        <p:nvSpPr>
          <p:cNvPr id="2" name="タイトル 1"/>
          <p:cNvSpPr>
            <a:spLocks noGrp="1"/>
          </p:cNvSpPr>
          <p:nvPr>
            <p:ph type="title"/>
          </p:nvPr>
        </p:nvSpPr>
        <p:spPr>
          <a:xfrm>
            <a:off x="225557" y="116632"/>
            <a:ext cx="6734539" cy="346050"/>
          </a:xfrm>
        </p:spPr>
        <p:txBody>
          <a:bodyPr anchor="t">
            <a:noAutofit/>
          </a:bodyPr>
          <a:lstStyle>
            <a:lvl1pPr algn="l">
              <a:defRPr sz="18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239349" y="692698"/>
            <a:ext cx="11617291" cy="5318051"/>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vl2pPr>
              <a:defRPr>
                <a:latin typeface="Meiryo UI" panose="020B0604030504040204" pitchFamily="50" charset="-128"/>
                <a:ea typeface="Meiryo UI" panose="020B0604030504040204" pitchFamily="50" charset="-128"/>
                <a:cs typeface="Meiryo UI" panose="020B0604030504040204" pitchFamily="50" charset="-128"/>
              </a:defRPr>
            </a:lvl2pPr>
            <a:lvl3pPr>
              <a:defRPr>
                <a:latin typeface="Meiryo UI" panose="020B0604030504040204" pitchFamily="50" charset="-128"/>
                <a:ea typeface="Meiryo UI" panose="020B0604030504040204" pitchFamily="50" charset="-128"/>
                <a:cs typeface="Meiryo UI" panose="020B0604030504040204" pitchFamily="50" charset="-128"/>
              </a:defRPr>
            </a:lvl3pPr>
            <a:lvl4pPr>
              <a:defRPr>
                <a:latin typeface="Meiryo UI" panose="020B0604030504040204" pitchFamily="50" charset="-128"/>
                <a:ea typeface="Meiryo UI" panose="020B0604030504040204" pitchFamily="50" charset="-128"/>
                <a:cs typeface="Meiryo UI" panose="020B0604030504040204" pitchFamily="50" charset="-128"/>
              </a:defRPr>
            </a:lvl4pPr>
            <a:lvl5pPr>
              <a:defRPr>
                <a:latin typeface="Meiryo UI" panose="020B0604030504040204" pitchFamily="50" charset="-128"/>
                <a:ea typeface="Meiryo UI" panose="020B0604030504040204" pitchFamily="50" charset="-128"/>
                <a:cs typeface="Meiryo UI"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14" name="スライド番号プレースホルダ 5"/>
          <p:cNvSpPr txBox="1">
            <a:spLocks/>
          </p:cNvSpPr>
          <p:nvPr userDrawn="1"/>
        </p:nvSpPr>
        <p:spPr>
          <a:xfrm>
            <a:off x="9343519" y="6632510"/>
            <a:ext cx="2844800" cy="233492"/>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0D7DAE-035E-4003-9142-FA6936283619}" type="slidenum">
              <a:rPr lang="ja-JP" altLang="en-US" sz="900" smtClean="0"/>
              <a:pPr>
                <a:defRPr/>
              </a:pPr>
              <a:t>‹#›</a:t>
            </a:fld>
            <a:endParaRPr lang="ja-JP" altLang="en-US" sz="900" dirty="0"/>
          </a:p>
        </p:txBody>
      </p:sp>
      <p:pic>
        <p:nvPicPr>
          <p:cNvPr id="8" name="Picture 8" descr="footerblue"/>
          <p:cNvPicPr>
            <a:picLocks noChangeAspect="1" noChangeArrowheads="1"/>
          </p:cNvPicPr>
          <p:nvPr userDrawn="1"/>
        </p:nvPicPr>
        <p:blipFill>
          <a:blip r:embed="rId3" cstate="print"/>
          <a:srcRect/>
          <a:stretch>
            <a:fillRect/>
          </a:stretch>
        </p:blipFill>
        <p:spPr bwMode="auto">
          <a:xfrm>
            <a:off x="0" y="0"/>
            <a:ext cx="12192000" cy="85725"/>
          </a:xfrm>
          <a:prstGeom prst="rect">
            <a:avLst/>
          </a:prstGeom>
          <a:noFill/>
          <a:ln w="9525">
            <a:noFill/>
            <a:miter lim="800000"/>
            <a:headEnd/>
            <a:tailEnd/>
          </a:ln>
        </p:spPr>
      </p:pic>
    </p:spTree>
    <p:extLst>
      <p:ext uri="{BB962C8B-B14F-4D97-AF65-F5344CB8AC3E}">
        <p14:creationId xmlns:p14="http://schemas.microsoft.com/office/powerpoint/2010/main" val="3446827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テキスト プレースホルダ 2"/>
          <p:cNvSpPr>
            <a:spLocks noGrp="1"/>
          </p:cNvSpPr>
          <p:nvPr>
            <p:ph type="body" idx="1"/>
          </p:nvPr>
        </p:nvSpPr>
        <p:spPr bwMode="auto">
          <a:xfrm>
            <a:off x="739824" y="15573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2"/>
          </p:nvPr>
        </p:nvSpPr>
        <p:spPr>
          <a:xfrm>
            <a:off x="4295824" y="63522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defRPr>
            </a:lvl1pPr>
          </a:lstStyle>
          <a:p>
            <a:pPr>
              <a:defRPr/>
            </a:pPr>
            <a:endParaRPr lang="ja-JP" altLang="en-US" dirty="0"/>
          </a:p>
        </p:txBody>
      </p:sp>
      <p:sp>
        <p:nvSpPr>
          <p:cNvPr id="5" name="フッター プレースホルダ 4"/>
          <p:cNvSpPr>
            <a:spLocks noGrp="1"/>
          </p:cNvSpPr>
          <p:nvPr>
            <p:ph type="ftr" sz="quarter" idx="3"/>
          </p:nvPr>
        </p:nvSpPr>
        <p:spPr>
          <a:xfrm>
            <a:off x="7851824" y="63522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defRPr>
            </a:lvl1pPr>
          </a:lstStyle>
          <a:p>
            <a:pPr>
              <a:defRPr/>
            </a:pPr>
            <a:endParaRPr lang="ja-JP" altLang="en-US" dirty="0"/>
          </a:p>
        </p:txBody>
      </p:sp>
      <p:sp>
        <p:nvSpPr>
          <p:cNvPr id="8" name="角丸四角形 7"/>
          <p:cNvSpPr/>
          <p:nvPr userDrawn="1"/>
        </p:nvSpPr>
        <p:spPr>
          <a:xfrm>
            <a:off x="0" y="566088"/>
            <a:ext cx="12192000" cy="36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sz="1800" dirty="0"/>
          </a:p>
        </p:txBody>
      </p:sp>
    </p:spTree>
    <p:extLst>
      <p:ext uri="{BB962C8B-B14F-4D97-AF65-F5344CB8AC3E}">
        <p14:creationId xmlns:p14="http://schemas.microsoft.com/office/powerpoint/2010/main" val="3927371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0" r:id="rId4"/>
    <p:sldLayoutId id="2147483697" r:id="rId5"/>
    <p:sldLayoutId id="2147483698" r:id="rId6"/>
    <p:sldLayoutId id="214748369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ctr" rtl="0" eaLnBrk="0" fontAlgn="base" hangingPunct="0">
        <a:spcBef>
          <a:spcPct val="0"/>
        </a:spcBef>
        <a:spcAft>
          <a:spcPct val="0"/>
        </a:spcAft>
        <a:defRPr kumimoji="1" sz="3300" kern="12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fontAlgn="base">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fontAlgn="base">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fontAlgn="base">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fontAlgn="base">
        <a:spcBef>
          <a:spcPct val="0"/>
        </a:spcBef>
        <a:spcAft>
          <a:spcPct val="0"/>
        </a:spcAft>
        <a:defRPr kumimoji="1" sz="3300">
          <a:solidFill>
            <a:schemeClr val="tx1"/>
          </a:solidFill>
          <a:latin typeface="Calibri" pitchFamily="34" charset="0"/>
          <a:ea typeface="ＭＳ Ｐゴシック" pitchFamily="50" charset="-128"/>
        </a:defRPr>
      </a:lvl9pPr>
    </p:titleStyle>
    <p:bodyStyle>
      <a:lvl1pPr marL="257175" indent="-257175"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テキスト プレースホルダ 2"/>
          <p:cNvSpPr>
            <a:spLocks noGrp="1"/>
          </p:cNvSpPr>
          <p:nvPr>
            <p:ph type="body" idx="1"/>
          </p:nvPr>
        </p:nvSpPr>
        <p:spPr bwMode="auto">
          <a:xfrm>
            <a:off x="739824" y="15573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2"/>
          </p:nvPr>
        </p:nvSpPr>
        <p:spPr>
          <a:xfrm>
            <a:off x="4295824" y="63522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defRPr>
            </a:lvl1pPr>
          </a:lstStyle>
          <a:p>
            <a:pPr>
              <a:defRPr/>
            </a:pPr>
            <a:endParaRPr lang="ja-JP" altLang="en-US" dirty="0"/>
          </a:p>
        </p:txBody>
      </p:sp>
      <p:sp>
        <p:nvSpPr>
          <p:cNvPr id="5" name="フッター プレースホルダ 4"/>
          <p:cNvSpPr>
            <a:spLocks noGrp="1"/>
          </p:cNvSpPr>
          <p:nvPr>
            <p:ph type="ftr" sz="quarter" idx="3"/>
          </p:nvPr>
        </p:nvSpPr>
        <p:spPr>
          <a:xfrm>
            <a:off x="7851824" y="63522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defRPr>
            </a:lvl1pPr>
          </a:lstStyle>
          <a:p>
            <a:pPr>
              <a:defRPr/>
            </a:pPr>
            <a:endParaRPr lang="ja-JP" altLang="en-US" dirty="0"/>
          </a:p>
        </p:txBody>
      </p:sp>
      <p:sp>
        <p:nvSpPr>
          <p:cNvPr id="8" name="角丸四角形 7"/>
          <p:cNvSpPr/>
          <p:nvPr userDrawn="1"/>
        </p:nvSpPr>
        <p:spPr>
          <a:xfrm>
            <a:off x="0" y="566088"/>
            <a:ext cx="12192000" cy="36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sz="1800" dirty="0"/>
          </a:p>
        </p:txBody>
      </p:sp>
    </p:spTree>
    <p:extLst>
      <p:ext uri="{BB962C8B-B14F-4D97-AF65-F5344CB8AC3E}">
        <p14:creationId xmlns:p14="http://schemas.microsoft.com/office/powerpoint/2010/main" val="379112770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ctr" rtl="0" eaLnBrk="1" fontAlgn="base" hangingPunct="1">
        <a:spcBef>
          <a:spcPct val="0"/>
        </a:spcBef>
        <a:spcAft>
          <a:spcPct val="0"/>
        </a:spcAft>
        <a:defRPr kumimoji="1" sz="3300" kern="1200">
          <a:solidFill>
            <a:schemeClr val="tx1"/>
          </a:solidFill>
          <a:latin typeface="+mj-lt"/>
          <a:ea typeface="+mj-ea"/>
          <a:cs typeface="+mj-cs"/>
        </a:defRPr>
      </a:lvl1pPr>
      <a:lvl2pPr algn="ctr" rtl="0" eaLnBrk="1" fontAlgn="base" hangingPunct="1">
        <a:spcBef>
          <a:spcPct val="0"/>
        </a:spcBef>
        <a:spcAft>
          <a:spcPct val="0"/>
        </a:spcAft>
        <a:defRPr kumimoji="1" sz="3300">
          <a:solidFill>
            <a:schemeClr val="tx1"/>
          </a:solidFill>
          <a:latin typeface="Calibri" pitchFamily="34" charset="0"/>
          <a:ea typeface="ＭＳ Ｐゴシック" pitchFamily="50" charset="-128"/>
        </a:defRPr>
      </a:lvl2pPr>
      <a:lvl3pPr algn="ctr" rtl="0" eaLnBrk="1" fontAlgn="base" hangingPunct="1">
        <a:spcBef>
          <a:spcPct val="0"/>
        </a:spcBef>
        <a:spcAft>
          <a:spcPct val="0"/>
        </a:spcAft>
        <a:defRPr kumimoji="1" sz="3300">
          <a:solidFill>
            <a:schemeClr val="tx1"/>
          </a:solidFill>
          <a:latin typeface="Calibri" pitchFamily="34" charset="0"/>
          <a:ea typeface="ＭＳ Ｐゴシック" pitchFamily="50" charset="-128"/>
        </a:defRPr>
      </a:lvl3pPr>
      <a:lvl4pPr algn="ctr" rtl="0" eaLnBrk="1" fontAlgn="base" hangingPunct="1">
        <a:spcBef>
          <a:spcPct val="0"/>
        </a:spcBef>
        <a:spcAft>
          <a:spcPct val="0"/>
        </a:spcAft>
        <a:defRPr kumimoji="1" sz="3300">
          <a:solidFill>
            <a:schemeClr val="tx1"/>
          </a:solidFill>
          <a:latin typeface="Calibri" pitchFamily="34" charset="0"/>
          <a:ea typeface="ＭＳ Ｐゴシック" pitchFamily="50" charset="-128"/>
        </a:defRPr>
      </a:lvl4pPr>
      <a:lvl5pPr algn="ctr" rtl="0" eaLnBrk="1" fontAlgn="base" hangingPunct="1">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eaLnBrk="1" fontAlgn="base" hangingPunct="1">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eaLnBrk="1" fontAlgn="base" hangingPunct="1">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eaLnBrk="1" fontAlgn="base" hangingPunct="1">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eaLnBrk="1" fontAlgn="base" hangingPunct="1">
        <a:spcBef>
          <a:spcPct val="0"/>
        </a:spcBef>
        <a:spcAft>
          <a:spcPct val="0"/>
        </a:spcAft>
        <a:defRPr kumimoji="1" sz="3300">
          <a:solidFill>
            <a:schemeClr val="tx1"/>
          </a:solidFill>
          <a:latin typeface="Calibri" pitchFamily="34" charset="0"/>
          <a:ea typeface="ＭＳ Ｐゴシック" pitchFamily="50" charset="-128"/>
        </a:defRPr>
      </a:lvl9pPr>
    </p:titleStyle>
    <p:bodyStyle>
      <a:lvl1pPr marL="257175" indent="-257175"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charset="0"/>
        <a:buChar char="–"/>
        <a:defRPr kumimoji="1"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charset="0"/>
        <a:buChar char="•"/>
        <a:defRPr kumimoji="1"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charset="0"/>
        <a:buChar char="–"/>
        <a:defRPr kumimoji="1"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microsoft.com/office/2007/relationships/hdphoto" Target="../media/hdphoto5.wdp"/><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33.png"/><Relationship Id="rId11" Type="http://schemas.microsoft.com/office/2007/relationships/hdphoto" Target="../media/hdphoto7.wdp"/><Relationship Id="rId5" Type="http://schemas.openxmlformats.org/officeDocument/2006/relationships/image" Target="../media/image32.png"/><Relationship Id="rId10" Type="http://schemas.openxmlformats.org/officeDocument/2006/relationships/image" Target="../media/image35.png"/><Relationship Id="rId4" Type="http://schemas.microsoft.com/office/2007/relationships/hdphoto" Target="../media/hdphoto4.wdp"/><Relationship Id="rId9"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8.wdp"/><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38.png"/><Relationship Id="rId5" Type="http://schemas.microsoft.com/office/2007/relationships/hdphoto" Target="../media/hdphoto4.wdp"/><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5" Type="http://schemas.microsoft.com/office/2007/relationships/hdphoto" Target="../media/hdphoto4.wdp"/><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microsoft.com/office/2007/relationships/hdphoto" Target="../media/hdphoto10.wdp"/><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4.png"/><Relationship Id="rId5" Type="http://schemas.microsoft.com/office/2007/relationships/hdphoto" Target="../media/hdphoto9.wdp"/><Relationship Id="rId4" Type="http://schemas.openxmlformats.org/officeDocument/2006/relationships/image" Target="../media/image43.png"/><Relationship Id="rId9" Type="http://schemas.microsoft.com/office/2007/relationships/hdphoto" Target="../media/hdphoto11.wdp"/></Relationships>
</file>

<file path=ppt/slides/_rels/slide1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1.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4.png"/><Relationship Id="rId7"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9.xml"/><Relationship Id="rId6" Type="http://schemas.microsoft.com/office/2007/relationships/hdphoto" Target="../media/hdphoto13.wdp"/><Relationship Id="rId5" Type="http://schemas.openxmlformats.org/officeDocument/2006/relationships/image" Target="../media/image51.png"/><Relationship Id="rId4" Type="http://schemas.microsoft.com/office/2007/relationships/hdphoto" Target="../media/hdphoto10.wdp"/><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0.png"/><Relationship Id="rId7" Type="http://schemas.microsoft.com/office/2007/relationships/hdphoto" Target="../media/hdphoto14.wdp"/><Relationship Id="rId2" Type="http://schemas.openxmlformats.org/officeDocument/2006/relationships/image" Target="../media/image59.png"/><Relationship Id="rId1" Type="http://schemas.openxmlformats.org/officeDocument/2006/relationships/slideLayout" Target="../slideLayouts/slideLayout9.xml"/><Relationship Id="rId6" Type="http://schemas.openxmlformats.org/officeDocument/2006/relationships/image" Target="../media/image61.png"/><Relationship Id="rId5" Type="http://schemas.microsoft.com/office/2007/relationships/hdphoto" Target="../media/hdphoto9.wdp"/><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63.png"/><Relationship Id="rId5" Type="http://schemas.openxmlformats.org/officeDocument/2006/relationships/image" Target="../media/image2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7.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microsoft.com/office/2007/relationships/hdphoto" Target="../media/hdphoto5.wdp"/><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33.png"/><Relationship Id="rId11" Type="http://schemas.microsoft.com/office/2007/relationships/hdphoto" Target="../media/hdphoto7.wdp"/><Relationship Id="rId5" Type="http://schemas.openxmlformats.org/officeDocument/2006/relationships/image" Target="../media/image32.png"/><Relationship Id="rId10" Type="http://schemas.openxmlformats.org/officeDocument/2006/relationships/image" Target="../media/image35.png"/><Relationship Id="rId4" Type="http://schemas.microsoft.com/office/2007/relationships/hdphoto" Target="../media/hdphoto4.wdp"/><Relationship Id="rId9"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9.xml"/><Relationship Id="rId5" Type="http://schemas.openxmlformats.org/officeDocument/2006/relationships/image" Target="../media/image6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9.png"/><Relationship Id="rId1" Type="http://schemas.openxmlformats.org/officeDocument/2006/relationships/slideLayout" Target="../slideLayouts/slideLayout9.xml"/><Relationship Id="rId5" Type="http://schemas.openxmlformats.org/officeDocument/2006/relationships/image" Target="../media/image70.png"/><Relationship Id="rId4" Type="http://schemas.microsoft.com/office/2007/relationships/hdphoto" Target="../media/hdphoto9.wdp"/></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43.png"/><Relationship Id="rId7" Type="http://schemas.microsoft.com/office/2007/relationships/hdphoto" Target="../media/hdphoto15.wdp"/><Relationship Id="rId2" Type="http://schemas.openxmlformats.org/officeDocument/2006/relationships/image" Target="../media/image73.png"/><Relationship Id="rId1" Type="http://schemas.openxmlformats.org/officeDocument/2006/relationships/slideLayout" Target="../slideLayouts/slideLayout9.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7.png"/><Relationship Id="rId4" Type="http://schemas.microsoft.com/office/2007/relationships/hdphoto" Target="../media/hdphoto9.wdp"/><Relationship Id="rId9" Type="http://schemas.microsoft.com/office/2007/relationships/hdphoto" Target="../media/hdphoto16.wdp"/></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82.png"/><Relationship Id="rId4"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7" Type="http://schemas.microsoft.com/office/2007/relationships/hdphoto" Target="../media/hdphoto18.wdp"/><Relationship Id="rId2" Type="http://schemas.openxmlformats.org/officeDocument/2006/relationships/image" Target="../media/image83.png"/><Relationship Id="rId1" Type="http://schemas.openxmlformats.org/officeDocument/2006/relationships/slideLayout" Target="../slideLayouts/slideLayout9.xml"/><Relationship Id="rId6" Type="http://schemas.openxmlformats.org/officeDocument/2006/relationships/image" Target="../media/image86.png"/><Relationship Id="rId5" Type="http://schemas.microsoft.com/office/2007/relationships/hdphoto" Target="../media/hdphoto17.wdp"/><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image" Target="../media/image87.png"/><Relationship Id="rId1" Type="http://schemas.openxmlformats.org/officeDocument/2006/relationships/slideLayout" Target="../slideLayouts/slideLayout9.xml"/><Relationship Id="rId6" Type="http://schemas.openxmlformats.org/officeDocument/2006/relationships/image" Target="../media/image90.png"/><Relationship Id="rId5" Type="http://schemas.openxmlformats.org/officeDocument/2006/relationships/image" Target="../media/image16.png"/><Relationship Id="rId10" Type="http://schemas.microsoft.com/office/2007/relationships/hdphoto" Target="../media/hdphoto19.wdp"/><Relationship Id="rId4" Type="http://schemas.openxmlformats.org/officeDocument/2006/relationships/image" Target="../media/image89.png"/><Relationship Id="rId9" Type="http://schemas.openxmlformats.org/officeDocument/2006/relationships/image" Target="../media/image92.png"/></Relationships>
</file>

<file path=ppt/slides/_rels/slide31.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7.png"/><Relationship Id="rId2" Type="http://schemas.openxmlformats.org/officeDocument/2006/relationships/image" Target="../media/image93.png"/><Relationship Id="rId1" Type="http://schemas.openxmlformats.org/officeDocument/2006/relationships/slideLayout" Target="../slideLayouts/slideLayout9.xml"/><Relationship Id="rId6" Type="http://schemas.microsoft.com/office/2007/relationships/hdphoto" Target="../media/hdphoto20.wdp"/><Relationship Id="rId5" Type="http://schemas.openxmlformats.org/officeDocument/2006/relationships/image" Target="../media/image96.png"/><Relationship Id="rId4" Type="http://schemas.openxmlformats.org/officeDocument/2006/relationships/image" Target="../media/image95.png"/></Relationships>
</file>

<file path=ppt/slides/_rels/slide3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8.png"/><Relationship Id="rId1" Type="http://schemas.openxmlformats.org/officeDocument/2006/relationships/slideLayout" Target="../slideLayouts/slideLayout9.xml"/><Relationship Id="rId4" Type="http://schemas.microsoft.com/office/2007/relationships/hdphoto" Target="../media/hdphoto20.wdp"/></Relationships>
</file>

<file path=ppt/slides/_rels/slide33.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00.png"/><Relationship Id="rId7" Type="http://schemas.microsoft.com/office/2007/relationships/hdphoto" Target="../media/hdphoto21.wdp"/><Relationship Id="rId2" Type="http://schemas.openxmlformats.org/officeDocument/2006/relationships/image" Target="../media/image99.png"/><Relationship Id="rId1" Type="http://schemas.openxmlformats.org/officeDocument/2006/relationships/slideLayout" Target="../slideLayouts/slideLayout9.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7.png"/><Relationship Id="rId9" Type="http://schemas.openxmlformats.org/officeDocument/2006/relationships/image" Target="../media/image104.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5.png"/><Relationship Id="rId1" Type="http://schemas.openxmlformats.org/officeDocument/2006/relationships/slideLayout" Target="../slideLayouts/slideLayout9.xml"/><Relationship Id="rId6" Type="http://schemas.openxmlformats.org/officeDocument/2006/relationships/image" Target="../media/image106.png"/><Relationship Id="rId5" Type="http://schemas.openxmlformats.org/officeDocument/2006/relationships/image" Target="../media/image22.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8.png"/><Relationship Id="rId1" Type="http://schemas.openxmlformats.org/officeDocument/2006/relationships/slideLayout" Target="../slideLayouts/slideLayout9.xml"/><Relationship Id="rId6" Type="http://schemas.openxmlformats.org/officeDocument/2006/relationships/image" Target="../media/image106.png"/><Relationship Id="rId5" Type="http://schemas.openxmlformats.org/officeDocument/2006/relationships/image" Target="../media/image22.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9.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3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9.xml"/><Relationship Id="rId5" Type="http://schemas.openxmlformats.org/officeDocument/2006/relationships/image" Target="../media/image118.png"/><Relationship Id="rId4" Type="http://schemas.openxmlformats.org/officeDocument/2006/relationships/image" Target="../media/image117.png"/></Relationships>
</file>

<file path=ppt/slides/_rels/slide3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9.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4.png"/><Relationship Id="rId7" Type="http://schemas.microsoft.com/office/2007/relationships/hdphoto" Target="../media/hdphoto22.wdp"/><Relationship Id="rId2" Type="http://schemas.openxmlformats.org/officeDocument/2006/relationships/image" Target="../media/image55.png"/><Relationship Id="rId1" Type="http://schemas.openxmlformats.org/officeDocument/2006/relationships/slideLayout" Target="../slideLayouts/slideLayout9.xml"/><Relationship Id="rId6" Type="http://schemas.openxmlformats.org/officeDocument/2006/relationships/image" Target="../media/image127.png"/><Relationship Id="rId5" Type="http://schemas.openxmlformats.org/officeDocument/2006/relationships/image" Target="../media/image126.png"/><Relationship Id="rId10" Type="http://schemas.openxmlformats.org/officeDocument/2006/relationships/image" Target="../media/image129.png"/><Relationship Id="rId4" Type="http://schemas.openxmlformats.org/officeDocument/2006/relationships/image" Target="../media/image125.png"/><Relationship Id="rId9" Type="http://schemas.microsoft.com/office/2007/relationships/hdphoto" Target="../media/hdphoto23.wdp"/></Relationships>
</file>

<file path=ppt/slides/_rels/slide4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9.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7.png"/><Relationship Id="rId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1">
            <a:extLst>
              <a:ext uri="{FF2B5EF4-FFF2-40B4-BE49-F238E27FC236}">
                <a16:creationId xmlns:a16="http://schemas.microsoft.com/office/drawing/2014/main" id="{E8D0316D-9764-45F8-A967-0CA597C1E753}"/>
              </a:ext>
            </a:extLst>
          </p:cNvPr>
          <p:cNvSpPr txBox="1">
            <a:spLocks/>
          </p:cNvSpPr>
          <p:nvPr/>
        </p:nvSpPr>
        <p:spPr bwMode="auto">
          <a:xfrm>
            <a:off x="1850448" y="3090264"/>
            <a:ext cx="8534400" cy="1371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1pPr>
            <a:lvl2pPr marL="342900" indent="0" algn="ctr" rtl="0" eaLnBrk="0" fontAlgn="base" hangingPunct="0">
              <a:spcBef>
                <a:spcPct val="20000"/>
              </a:spcBef>
              <a:spcAft>
                <a:spcPct val="0"/>
              </a:spcAft>
              <a:buFont typeface="Arial" charset="0"/>
              <a:buNone/>
              <a:defRPr kumimoji="1" sz="2100" kern="1200">
                <a:solidFill>
                  <a:schemeClr val="tx1">
                    <a:tint val="75000"/>
                  </a:schemeClr>
                </a:solidFill>
                <a:latin typeface="+mn-lt"/>
                <a:ea typeface="+mn-ea"/>
                <a:cs typeface="+mn-cs"/>
              </a:defRPr>
            </a:lvl2pPr>
            <a:lvl3pPr marL="685800" indent="0" algn="ctr" rtl="0" eaLnBrk="0" fontAlgn="base" hangingPunct="0">
              <a:spcBef>
                <a:spcPct val="20000"/>
              </a:spcBef>
              <a:spcAft>
                <a:spcPct val="0"/>
              </a:spcAft>
              <a:buFont typeface="Arial" charset="0"/>
              <a:buNone/>
              <a:defRPr kumimoji="1" sz="1800" kern="1200">
                <a:solidFill>
                  <a:schemeClr val="tx1">
                    <a:tint val="75000"/>
                  </a:schemeClr>
                </a:solidFill>
                <a:latin typeface="+mn-lt"/>
                <a:ea typeface="+mn-ea"/>
                <a:cs typeface="+mn-cs"/>
              </a:defRPr>
            </a:lvl3pPr>
            <a:lvl4pPr marL="1028700" indent="0" algn="ctr" rtl="0" eaLnBrk="0" fontAlgn="base" hangingPunct="0">
              <a:spcBef>
                <a:spcPct val="20000"/>
              </a:spcBef>
              <a:spcAft>
                <a:spcPct val="0"/>
              </a:spcAft>
              <a:buFont typeface="Arial" charset="0"/>
              <a:buNone/>
              <a:defRPr kumimoji="1" sz="1500" kern="1200">
                <a:solidFill>
                  <a:schemeClr val="tx1">
                    <a:tint val="75000"/>
                  </a:schemeClr>
                </a:solidFill>
                <a:latin typeface="+mn-lt"/>
                <a:ea typeface="+mn-ea"/>
                <a:cs typeface="+mn-cs"/>
              </a:defRPr>
            </a:lvl4pPr>
            <a:lvl5pPr marL="1371600" indent="0" algn="ctr" rtl="0" eaLnBrk="0" fontAlgn="base" hangingPunct="0">
              <a:spcBef>
                <a:spcPct val="20000"/>
              </a:spcBef>
              <a:spcAft>
                <a:spcPct val="0"/>
              </a:spcAft>
              <a:buFont typeface="Arial" charset="0"/>
              <a:buNone/>
              <a:defRPr kumimoji="1"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kumimoji="1"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kumimoji="1"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kumimoji="1"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kumimoji="1" sz="1500" kern="1200">
                <a:solidFill>
                  <a:schemeClr val="tx1">
                    <a:tint val="75000"/>
                  </a:schemeClr>
                </a:solidFill>
                <a:latin typeface="+mn-lt"/>
                <a:ea typeface="+mn-ea"/>
                <a:cs typeface="+mn-cs"/>
              </a:defRPr>
            </a:lvl9pPr>
          </a:lstStyle>
          <a:p>
            <a:pPr defTabSz="914400"/>
            <a:r>
              <a:rPr kumimoji="0" lang="en-US" altLang="ja-JP" sz="4000" kern="0" dirty="0">
                <a:solidFill>
                  <a:schemeClr val="tx1"/>
                </a:solidFill>
                <a:latin typeface="Meiryo UI" panose="020B0604030504040204" pitchFamily="50" charset="-128"/>
                <a:ea typeface="Meiryo UI" panose="020B0604030504040204" pitchFamily="50" charset="-128"/>
                <a:sym typeface="Arial" charset="0"/>
              </a:rPr>
              <a:t>【G-MIS</a:t>
            </a:r>
            <a:r>
              <a:rPr kumimoji="0" lang="ja-JP" altLang="en-US" sz="4000" kern="0" dirty="0">
                <a:solidFill>
                  <a:schemeClr val="tx1"/>
                </a:solidFill>
                <a:latin typeface="Meiryo UI" panose="020B0604030504040204" pitchFamily="50" charset="-128"/>
                <a:ea typeface="Meiryo UI" panose="020B0604030504040204" pitchFamily="50" charset="-128"/>
                <a:sym typeface="Arial" charset="0"/>
              </a:rPr>
              <a:t>操作マニュアル</a:t>
            </a:r>
            <a:r>
              <a:rPr kumimoji="0" lang="en-US" altLang="ja-JP" sz="4000" kern="0" dirty="0">
                <a:solidFill>
                  <a:schemeClr val="tx1"/>
                </a:solidFill>
                <a:latin typeface="Meiryo UI" panose="020B0604030504040204" pitchFamily="50" charset="-128"/>
                <a:ea typeface="Meiryo UI" panose="020B0604030504040204" pitchFamily="50" charset="-128"/>
                <a:sym typeface="Arial" charset="0"/>
              </a:rPr>
              <a:t>】</a:t>
            </a:r>
          </a:p>
          <a:p>
            <a:pPr defTabSz="914400"/>
            <a:r>
              <a:rPr lang="en-US" altLang="ja-JP" sz="3200" dirty="0">
                <a:solidFill>
                  <a:schemeClr val="tx1"/>
                </a:solidFill>
                <a:latin typeface="Meiryo UI" panose="020B0604030504040204" pitchFamily="50" charset="-128"/>
                <a:ea typeface="Meiryo UI" panose="020B0604030504040204" pitchFamily="50" charset="-128"/>
              </a:rPr>
              <a:t>Ver 1.05</a:t>
            </a:r>
          </a:p>
        </p:txBody>
      </p:sp>
      <p:sp>
        <p:nvSpPr>
          <p:cNvPr id="6" name="字幕 1">
            <a:extLst>
              <a:ext uri="{FF2B5EF4-FFF2-40B4-BE49-F238E27FC236}">
                <a16:creationId xmlns:a16="http://schemas.microsoft.com/office/drawing/2014/main" id="{A3773CB4-4C9C-40A3-A891-B5D43C01EFA0}"/>
              </a:ext>
            </a:extLst>
          </p:cNvPr>
          <p:cNvSpPr txBox="1">
            <a:spLocks/>
          </p:cNvSpPr>
          <p:nvPr/>
        </p:nvSpPr>
        <p:spPr bwMode="auto">
          <a:xfrm>
            <a:off x="3524250" y="5453664"/>
            <a:ext cx="8534400" cy="11471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1pPr>
            <a:lvl2pPr marL="342900" indent="0" algn="ctr" rtl="0" eaLnBrk="0" fontAlgn="base" hangingPunct="0">
              <a:spcBef>
                <a:spcPct val="20000"/>
              </a:spcBef>
              <a:spcAft>
                <a:spcPct val="0"/>
              </a:spcAft>
              <a:buFont typeface="Arial" charset="0"/>
              <a:buNone/>
              <a:defRPr kumimoji="1" sz="2100" kern="1200">
                <a:solidFill>
                  <a:schemeClr val="tx1">
                    <a:tint val="75000"/>
                  </a:schemeClr>
                </a:solidFill>
                <a:latin typeface="+mn-lt"/>
                <a:ea typeface="+mn-ea"/>
                <a:cs typeface="+mn-cs"/>
              </a:defRPr>
            </a:lvl2pPr>
            <a:lvl3pPr marL="685800" indent="0" algn="ctr" rtl="0" eaLnBrk="0" fontAlgn="base" hangingPunct="0">
              <a:spcBef>
                <a:spcPct val="20000"/>
              </a:spcBef>
              <a:spcAft>
                <a:spcPct val="0"/>
              </a:spcAft>
              <a:buFont typeface="Arial" charset="0"/>
              <a:buNone/>
              <a:defRPr kumimoji="1" sz="1800" kern="1200">
                <a:solidFill>
                  <a:schemeClr val="tx1">
                    <a:tint val="75000"/>
                  </a:schemeClr>
                </a:solidFill>
                <a:latin typeface="+mn-lt"/>
                <a:ea typeface="+mn-ea"/>
                <a:cs typeface="+mn-cs"/>
              </a:defRPr>
            </a:lvl3pPr>
            <a:lvl4pPr marL="1028700" indent="0" algn="ctr" rtl="0" eaLnBrk="0" fontAlgn="base" hangingPunct="0">
              <a:spcBef>
                <a:spcPct val="20000"/>
              </a:spcBef>
              <a:spcAft>
                <a:spcPct val="0"/>
              </a:spcAft>
              <a:buFont typeface="Arial" charset="0"/>
              <a:buNone/>
              <a:defRPr kumimoji="1" sz="1500" kern="1200">
                <a:solidFill>
                  <a:schemeClr val="tx1">
                    <a:tint val="75000"/>
                  </a:schemeClr>
                </a:solidFill>
                <a:latin typeface="+mn-lt"/>
                <a:ea typeface="+mn-ea"/>
                <a:cs typeface="+mn-cs"/>
              </a:defRPr>
            </a:lvl4pPr>
            <a:lvl5pPr marL="1371600" indent="0" algn="ctr" rtl="0" eaLnBrk="0" fontAlgn="base" hangingPunct="0">
              <a:spcBef>
                <a:spcPct val="20000"/>
              </a:spcBef>
              <a:spcAft>
                <a:spcPct val="0"/>
              </a:spcAft>
              <a:buFont typeface="Arial" charset="0"/>
              <a:buNone/>
              <a:defRPr kumimoji="1"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kumimoji="1"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kumimoji="1"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kumimoji="1"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kumimoji="1" sz="1500" kern="1200">
                <a:solidFill>
                  <a:schemeClr val="tx1">
                    <a:tint val="75000"/>
                  </a:schemeClr>
                </a:solidFill>
                <a:latin typeface="+mn-lt"/>
                <a:ea typeface="+mn-ea"/>
                <a:cs typeface="+mn-cs"/>
              </a:defRPr>
            </a:lvl9pPr>
          </a:lstStyle>
          <a:p>
            <a:pPr algn="r" defTabSz="914400"/>
            <a:r>
              <a:rPr lang="ja-JP" altLang="en-US" dirty="0">
                <a:solidFill>
                  <a:schemeClr val="tx1"/>
                </a:solidFill>
                <a:latin typeface="Meiryo UI" panose="020B0604030504040204" pitchFamily="50" charset="-128"/>
                <a:ea typeface="Meiryo UI" panose="020B0604030504040204" pitchFamily="50" charset="-128"/>
              </a:rPr>
              <a:t>令和</a:t>
            </a:r>
            <a:r>
              <a:rPr lang="en-US" altLang="ja-JP" dirty="0">
                <a:solidFill>
                  <a:schemeClr val="tx1"/>
                </a:solidFill>
                <a:latin typeface="Meiryo UI" panose="020B0604030504040204" pitchFamily="50" charset="-128"/>
                <a:ea typeface="Meiryo UI" panose="020B0604030504040204" pitchFamily="50" charset="-128"/>
              </a:rPr>
              <a:t>6</a:t>
            </a:r>
            <a:r>
              <a:rPr lang="ja-JP" altLang="en-US" dirty="0">
                <a:solidFill>
                  <a:schemeClr val="tx1"/>
                </a:solidFill>
                <a:latin typeface="Meiryo UI" panose="020B0604030504040204" pitchFamily="50" charset="-128"/>
                <a:ea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rPr>
              <a:t>月</a:t>
            </a:r>
            <a:r>
              <a:rPr lang="en-US" altLang="ja-JP" dirty="0">
                <a:solidFill>
                  <a:schemeClr val="tx1"/>
                </a:solidFill>
                <a:latin typeface="Meiryo UI" panose="020B0604030504040204" pitchFamily="50" charset="-128"/>
                <a:ea typeface="Meiryo UI" panose="020B0604030504040204" pitchFamily="50" charset="-128"/>
              </a:rPr>
              <a:t>21</a:t>
            </a:r>
            <a:r>
              <a:rPr lang="ja-JP" altLang="en-US" dirty="0">
                <a:solidFill>
                  <a:schemeClr val="tx1"/>
                </a:solidFill>
                <a:latin typeface="Meiryo UI" panose="020B0604030504040204" pitchFamily="50" charset="-128"/>
                <a:ea typeface="Meiryo UI" panose="020B0604030504040204" pitchFamily="50" charset="-128"/>
              </a:rPr>
              <a:t>日</a:t>
            </a:r>
            <a:endParaRPr lang="en-US" altLang="ja-JP" sz="800" dirty="0">
              <a:solidFill>
                <a:schemeClr val="tx1"/>
              </a:solidFill>
              <a:latin typeface="Meiryo UI" panose="020B0604030504040204" pitchFamily="50" charset="-128"/>
              <a:ea typeface="Meiryo UI" panose="020B0604030504040204" pitchFamily="50" charset="-128"/>
            </a:endParaRPr>
          </a:p>
          <a:p>
            <a:pPr algn="r" defTabSz="914400"/>
            <a:r>
              <a:rPr lang="ja-JP" altLang="en-US" dirty="0">
                <a:solidFill>
                  <a:schemeClr val="tx1"/>
                </a:solidFill>
                <a:latin typeface="Meiryo UI" panose="020B0604030504040204" pitchFamily="50" charset="-128"/>
                <a:ea typeface="Meiryo UI" panose="020B0604030504040204" pitchFamily="50" charset="-128"/>
              </a:rPr>
              <a:t>厚生労働省 </a:t>
            </a:r>
            <a:r>
              <a:rPr lang="en-US" altLang="ja-JP" dirty="0">
                <a:solidFill>
                  <a:schemeClr val="tx1"/>
                </a:solidFill>
                <a:latin typeface="Meiryo UI" panose="020B0604030504040204" pitchFamily="50" charset="-128"/>
                <a:ea typeface="Meiryo UI" panose="020B0604030504040204" pitchFamily="50" charset="-128"/>
              </a:rPr>
              <a:t>G-MIS</a:t>
            </a:r>
            <a:r>
              <a:rPr lang="ja-JP" altLang="en-US" dirty="0">
                <a:solidFill>
                  <a:schemeClr val="tx1"/>
                </a:solidFill>
                <a:latin typeface="Meiryo UI" panose="020B0604030504040204" pitchFamily="50" charset="-128"/>
                <a:ea typeface="Meiryo UI" panose="020B0604030504040204" pitchFamily="50" charset="-128"/>
              </a:rPr>
              <a:t>事務局</a:t>
            </a:r>
          </a:p>
        </p:txBody>
      </p:sp>
      <p:sp>
        <p:nvSpPr>
          <p:cNvPr id="2" name="テキスト ボックス 1">
            <a:extLst>
              <a:ext uri="{FF2B5EF4-FFF2-40B4-BE49-F238E27FC236}">
                <a16:creationId xmlns:a16="http://schemas.microsoft.com/office/drawing/2014/main" id="{D5C37EEC-4482-4B58-BEA8-86131E8E8636}"/>
              </a:ext>
            </a:extLst>
          </p:cNvPr>
          <p:cNvSpPr txBox="1"/>
          <p:nvPr/>
        </p:nvSpPr>
        <p:spPr>
          <a:xfrm>
            <a:off x="352337" y="745178"/>
            <a:ext cx="2736000" cy="523220"/>
          </a:xfrm>
          <a:prstGeom prst="rect">
            <a:avLst/>
          </a:prstGeom>
          <a:noFill/>
          <a:ln w="19050">
            <a:solidFill>
              <a:srgbClr val="FF0000"/>
            </a:solidFill>
          </a:ln>
        </p:spPr>
        <p:txBody>
          <a:bodyPr wrap="square" rtlCol="0" anchor="ctr">
            <a:spAutoFit/>
          </a:bodyPr>
          <a:lstStyle/>
          <a:p>
            <a:pPr algn="ctr" defTabSz="914400"/>
            <a:r>
              <a:rPr kumimoji="1" lang="ja-JP" altLang="en-US" sz="2800" dirty="0">
                <a:solidFill>
                  <a:srgbClr val="FF0000"/>
                </a:solidFill>
                <a:latin typeface="Meiryo UI" pitchFamily="50" charset="-128"/>
                <a:ea typeface="Meiryo UI" pitchFamily="50" charset="-128"/>
                <a:cs typeface="Meiryo UI" pitchFamily="50" charset="-128"/>
              </a:rPr>
              <a:t>医療法人用</a:t>
            </a:r>
          </a:p>
        </p:txBody>
      </p:sp>
      <p:pic>
        <p:nvPicPr>
          <p:cNvPr id="7" name="図 6">
            <a:extLst>
              <a:ext uri="{FF2B5EF4-FFF2-40B4-BE49-F238E27FC236}">
                <a16:creationId xmlns:a16="http://schemas.microsoft.com/office/drawing/2014/main" id="{77FB629C-36D4-4EDB-B0F2-A2544B46FBF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73070" y="1475000"/>
            <a:ext cx="4645860" cy="1003506"/>
          </a:xfrm>
          <a:prstGeom prst="rect">
            <a:avLst/>
          </a:prstGeom>
        </p:spPr>
      </p:pic>
    </p:spTree>
    <p:extLst>
      <p:ext uri="{BB962C8B-B14F-4D97-AF65-F5344CB8AC3E}">
        <p14:creationId xmlns:p14="http://schemas.microsoft.com/office/powerpoint/2010/main" val="2057759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1DD11F-6EE9-443F-B225-14951BFA9C88}"/>
              </a:ext>
            </a:extLst>
          </p:cNvPr>
          <p:cNvPicPr>
            <a:picLocks noChangeAspect="1"/>
          </p:cNvPicPr>
          <p:nvPr/>
        </p:nvPicPr>
        <p:blipFill>
          <a:blip r:embed="rId2"/>
          <a:stretch>
            <a:fillRect/>
          </a:stretch>
        </p:blipFill>
        <p:spPr>
          <a:xfrm>
            <a:off x="69098" y="1794330"/>
            <a:ext cx="6605576" cy="1980149"/>
          </a:xfrm>
          <a:prstGeom prst="rect">
            <a:avLst/>
          </a:prstGeom>
          <a:ln>
            <a:solidFill>
              <a:schemeClr val="tx1"/>
            </a:solidFill>
          </a:ln>
        </p:spPr>
      </p:pic>
      <p:pic>
        <p:nvPicPr>
          <p:cNvPr id="23" name="図 22">
            <a:extLst>
              <a:ext uri="{FF2B5EF4-FFF2-40B4-BE49-F238E27FC236}">
                <a16:creationId xmlns:a16="http://schemas.microsoft.com/office/drawing/2014/main" id="{7436BCD8-9DB9-4384-BBF1-C6DE995572B8}"/>
              </a:ext>
            </a:extLst>
          </p:cNvPr>
          <p:cNvPicPr>
            <a:picLocks noChangeAspect="1"/>
          </p:cNvPicPr>
          <p:nvPr/>
        </p:nvPicPr>
        <p:blipFill>
          <a:blip r:embed="rId3"/>
          <a:stretch>
            <a:fillRect/>
          </a:stretch>
        </p:blipFill>
        <p:spPr>
          <a:xfrm>
            <a:off x="4468726" y="3066988"/>
            <a:ext cx="2138836" cy="634784"/>
          </a:xfrm>
          <a:prstGeom prst="rect">
            <a:avLst/>
          </a:prstGeom>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2</a:t>
            </a:r>
            <a:r>
              <a:rPr kumimoji="1" lang="ja-JP" altLang="en-US" sz="2400" b="1" dirty="0">
                <a:latin typeface="Meiryo UI" pitchFamily="50" charset="-128"/>
                <a:ea typeface="Meiryo UI" pitchFamily="50" charset="-128"/>
                <a:cs typeface="Meiryo UI" pitchFamily="50" charset="-128"/>
              </a:rPr>
              <a:t>．</a:t>
            </a:r>
            <a:r>
              <a:rPr lang="ja-JP" altLang="en-US" sz="2400" b="1" dirty="0"/>
              <a:t>事業報告書等提出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895344"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2-1.</a:t>
            </a:r>
            <a:r>
              <a:rPr lang="ja-JP" altLang="en-US" b="1" dirty="0">
                <a:latin typeface="Meiryo UI" panose="020B0604030504040204" pitchFamily="50" charset="-128"/>
                <a:ea typeface="Meiryo UI" panose="020B0604030504040204" pitchFamily="50" charset="-128"/>
              </a:rPr>
              <a:t>　事業報告書等の提出</a:t>
            </a:r>
            <a:endParaRPr kumimoji="1" lang="ja-JP" altLang="en-US" b="1" dirty="0">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FD0598A0-F0E7-43A4-B455-9B329C3AB688}"/>
              </a:ext>
            </a:extLst>
          </p:cNvPr>
          <p:cNvSpPr txBox="1"/>
          <p:nvPr/>
        </p:nvSpPr>
        <p:spPr>
          <a:xfrm>
            <a:off x="279590" y="1090662"/>
            <a:ext cx="10791213" cy="369332"/>
          </a:xfrm>
          <a:prstGeom prst="rect">
            <a:avLst/>
          </a:prstGeom>
          <a:noFill/>
        </p:spPr>
        <p:txBody>
          <a:bodyPr wrap="square" rtlCol="0">
            <a:spAutoFit/>
          </a:bodyPr>
          <a:lstStyle/>
          <a:p>
            <a:pPr defTabSz="914400"/>
            <a:r>
              <a:rPr lang="ja-JP" altLang="en-US" dirty="0">
                <a:latin typeface="Meiryo UI" panose="020B0604030504040204" pitchFamily="50" charset="-128"/>
                <a:ea typeface="Meiryo UI" panose="020B0604030504040204" pitchFamily="50" charset="-128"/>
              </a:rPr>
              <a:t>事業報告書等を提出するための操作手順は以下の通りとなります。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1815882"/>
          </a:xfrm>
          <a:prstGeom prst="rect">
            <a:avLst/>
          </a:prstGeom>
          <a:noFill/>
        </p:spPr>
        <p:txBody>
          <a:bodyPr wrap="square" rtlCol="0">
            <a:spAutoFit/>
          </a:bodyPr>
          <a:lstStyle/>
          <a:p>
            <a:pPr marL="342900" indent="-342900" defTabSz="914400">
              <a:buFont typeface="+mj-ea"/>
              <a:buAutoNum type="circleNumDbPlain" startAt="3"/>
            </a:pPr>
            <a:r>
              <a:rPr lang="ja-JP" altLang="en-US" sz="1600" dirty="0">
                <a:latin typeface="Meiryo UI" panose="020B0604030504040204" pitchFamily="50" charset="-128"/>
                <a:ea typeface="Meiryo UI" panose="020B0604030504040204" pitchFamily="50" charset="-128"/>
              </a:rPr>
              <a:t>事業報告書等提出一覧画面の「新規」ボタンをクリックし</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基本情報入力画面が表示されます。必要項目を記入し、「保存」ボタンをクリックします。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「保存＆新規」ボタンはクリックしないでください。</a:t>
            </a: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AD4A9A8E-4985-4E71-91D1-06342FEA6A6F}"/>
              </a:ext>
            </a:extLst>
          </p:cNvPr>
          <p:cNvPicPr>
            <a:picLocks noChangeAspect="1"/>
          </p:cNvPicPr>
          <p:nvPr/>
        </p:nvPicPr>
        <p:blipFill>
          <a:blip r:embed="rId4"/>
          <a:stretch>
            <a:fillRect/>
          </a:stretch>
        </p:blipFill>
        <p:spPr>
          <a:xfrm>
            <a:off x="123389" y="2273036"/>
            <a:ext cx="6349414" cy="1466625"/>
          </a:xfrm>
          <a:prstGeom prst="rect">
            <a:avLst/>
          </a:prstGeom>
        </p:spPr>
      </p:pic>
      <p:pic>
        <p:nvPicPr>
          <p:cNvPr id="14" name="図 13">
            <a:extLst>
              <a:ext uri="{FF2B5EF4-FFF2-40B4-BE49-F238E27FC236}">
                <a16:creationId xmlns:a16="http://schemas.microsoft.com/office/drawing/2014/main" id="{B3639761-26ED-41BE-9A11-652DBA68BB9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36414" y="3702246"/>
            <a:ext cx="4814804" cy="2752682"/>
          </a:xfrm>
          <a:prstGeom prst="rect">
            <a:avLst/>
          </a:prstGeom>
          <a:ln>
            <a:solidFill>
              <a:srgbClr val="000000"/>
            </a:solidFill>
          </a:ln>
        </p:spPr>
      </p:pic>
      <p:sp>
        <p:nvSpPr>
          <p:cNvPr id="21" name="テキスト ボックス 20">
            <a:extLst>
              <a:ext uri="{FF2B5EF4-FFF2-40B4-BE49-F238E27FC236}">
                <a16:creationId xmlns:a16="http://schemas.microsoft.com/office/drawing/2014/main" id="{AB6264EC-077C-40A0-A80A-6387A7D9A976}"/>
              </a:ext>
            </a:extLst>
          </p:cNvPr>
          <p:cNvSpPr txBox="1"/>
          <p:nvPr/>
        </p:nvSpPr>
        <p:spPr>
          <a:xfrm>
            <a:off x="1064714" y="3747784"/>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④</a:t>
            </a:r>
          </a:p>
        </p:txBody>
      </p:sp>
      <p:sp>
        <p:nvSpPr>
          <p:cNvPr id="22" name="正方形/長方形 21">
            <a:extLst>
              <a:ext uri="{FF2B5EF4-FFF2-40B4-BE49-F238E27FC236}">
                <a16:creationId xmlns:a16="http://schemas.microsoft.com/office/drawing/2014/main" id="{E266FBF8-52EF-4EEA-A20C-27D1082D0F0C}"/>
              </a:ext>
            </a:extLst>
          </p:cNvPr>
          <p:cNvSpPr/>
          <p:nvPr/>
        </p:nvSpPr>
        <p:spPr>
          <a:xfrm>
            <a:off x="1039528" y="4113101"/>
            <a:ext cx="4637372" cy="2327875"/>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6" name="正方形/長方形 15">
            <a:extLst>
              <a:ext uri="{FF2B5EF4-FFF2-40B4-BE49-F238E27FC236}">
                <a16:creationId xmlns:a16="http://schemas.microsoft.com/office/drawing/2014/main" id="{64720D26-8342-49A4-AB21-D8BDD88ED8D0}"/>
              </a:ext>
            </a:extLst>
          </p:cNvPr>
          <p:cNvSpPr/>
          <p:nvPr/>
        </p:nvSpPr>
        <p:spPr>
          <a:xfrm>
            <a:off x="6111443" y="3154096"/>
            <a:ext cx="372454" cy="246221"/>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7" name="テキスト ボックス 16">
            <a:extLst>
              <a:ext uri="{FF2B5EF4-FFF2-40B4-BE49-F238E27FC236}">
                <a16:creationId xmlns:a16="http://schemas.microsoft.com/office/drawing/2014/main" id="{C70ED49A-F96A-48DA-BDE6-E2A47B124999}"/>
              </a:ext>
            </a:extLst>
          </p:cNvPr>
          <p:cNvSpPr txBox="1"/>
          <p:nvPr/>
        </p:nvSpPr>
        <p:spPr>
          <a:xfrm>
            <a:off x="5827243" y="3070613"/>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③</a:t>
            </a:r>
          </a:p>
        </p:txBody>
      </p:sp>
      <p:cxnSp>
        <p:nvCxnSpPr>
          <p:cNvPr id="20" name="直線矢印コネクタ 19">
            <a:extLst>
              <a:ext uri="{FF2B5EF4-FFF2-40B4-BE49-F238E27FC236}">
                <a16:creationId xmlns:a16="http://schemas.microsoft.com/office/drawing/2014/main" id="{E5DDE0AD-DDB4-4CB9-A63D-906CD9D5DD26}"/>
              </a:ext>
            </a:extLst>
          </p:cNvPr>
          <p:cNvCxnSpPr>
            <a:cxnSpLocks/>
            <a:stCxn id="16" idx="1"/>
          </p:cNvCxnSpPr>
          <p:nvPr/>
        </p:nvCxnSpPr>
        <p:spPr>
          <a:xfrm flipH="1">
            <a:off x="5288823" y="3277207"/>
            <a:ext cx="822620" cy="6256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82C1F768-DE13-46DD-A55E-41DC7271977B}"/>
              </a:ext>
            </a:extLst>
          </p:cNvPr>
          <p:cNvPicPr>
            <a:picLocks noChangeAspect="1"/>
          </p:cNvPicPr>
          <p:nvPr/>
        </p:nvPicPr>
        <p:blipFill>
          <a:blip r:embed="rId6"/>
          <a:stretch>
            <a:fillRect/>
          </a:stretch>
        </p:blipFill>
        <p:spPr>
          <a:xfrm>
            <a:off x="124870" y="1803847"/>
            <a:ext cx="4140000" cy="482548"/>
          </a:xfrm>
          <a:prstGeom prst="rect">
            <a:avLst/>
          </a:prstGeom>
        </p:spPr>
      </p:pic>
    </p:spTree>
    <p:extLst>
      <p:ext uri="{BB962C8B-B14F-4D97-AF65-F5344CB8AC3E}">
        <p14:creationId xmlns:p14="http://schemas.microsoft.com/office/powerpoint/2010/main" val="18183609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6A799CA-3CBC-48A8-AF00-3FD96987A42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92483" y="1487298"/>
            <a:ext cx="5139438" cy="2938279"/>
          </a:xfrm>
          <a:prstGeom prst="rect">
            <a:avLst/>
          </a:prstGeom>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2</a:t>
            </a:r>
            <a:r>
              <a:rPr kumimoji="1" lang="ja-JP" altLang="en-US" sz="2400" b="1" dirty="0">
                <a:latin typeface="Meiryo UI" pitchFamily="50" charset="-128"/>
                <a:ea typeface="Meiryo UI" pitchFamily="50" charset="-128"/>
                <a:cs typeface="Meiryo UI" pitchFamily="50" charset="-128"/>
              </a:rPr>
              <a:t>．</a:t>
            </a:r>
            <a:r>
              <a:rPr lang="ja-JP" altLang="en-US" sz="2400" b="1" dirty="0"/>
              <a:t>事業報告書等提出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895344"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2-1.</a:t>
            </a:r>
            <a:r>
              <a:rPr lang="ja-JP" altLang="en-US" b="1" dirty="0">
                <a:latin typeface="Meiryo UI" panose="020B0604030504040204" pitchFamily="50" charset="-128"/>
                <a:ea typeface="Meiryo UI" panose="020B0604030504040204" pitchFamily="50" charset="-128"/>
              </a:rPr>
              <a:t>　事業報告書等の提出</a:t>
            </a:r>
            <a:endParaRPr kumimoji="1" lang="ja-JP" altLang="en-US" b="1" dirty="0">
              <a:latin typeface="Meiryo UI" pitchFamily="50" charset="-128"/>
              <a:ea typeface="Meiryo UI" pitchFamily="50" charset="-128"/>
              <a:cs typeface="Meiryo UI"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1569660"/>
          </a:xfrm>
          <a:prstGeom prst="rect">
            <a:avLst/>
          </a:prstGeom>
          <a:noFill/>
        </p:spPr>
        <p:txBody>
          <a:bodyPr wrap="square" rtlCol="0">
            <a:spAutoFit/>
          </a:bodyPr>
          <a:lstStyle/>
          <a:p>
            <a:pPr marL="342900" indent="-342900" defTabSz="914400">
              <a:buFont typeface="+mj-ea"/>
              <a:buAutoNum type="circleNumDbPlain" startAt="5"/>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「保存」ボタンをクリックすると事業報告書等ファイルアップロード画面が表示されます。</a:t>
            </a:r>
          </a:p>
          <a:p>
            <a:pPr marL="342900" indent="-342900" defTabSz="914400">
              <a:buFont typeface="+mj-ea"/>
              <a:buAutoNum type="circleNumDbPlain" startAt="5"/>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5"/>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4"/>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4"/>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6590602F-F820-48CC-8998-902022281A04}"/>
              </a:ext>
            </a:extLst>
          </p:cNvPr>
          <p:cNvSpPr txBox="1"/>
          <p:nvPr/>
        </p:nvSpPr>
        <p:spPr>
          <a:xfrm>
            <a:off x="6053447" y="3886295"/>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⑤</a:t>
            </a:r>
          </a:p>
        </p:txBody>
      </p:sp>
      <p:sp>
        <p:nvSpPr>
          <p:cNvPr id="26" name="正方形/長方形 25">
            <a:extLst>
              <a:ext uri="{FF2B5EF4-FFF2-40B4-BE49-F238E27FC236}">
                <a16:creationId xmlns:a16="http://schemas.microsoft.com/office/drawing/2014/main" id="{F7F503FF-FD44-4D73-8F21-7C53C735EE91}"/>
              </a:ext>
            </a:extLst>
          </p:cNvPr>
          <p:cNvSpPr/>
          <p:nvPr/>
        </p:nvSpPr>
        <p:spPr>
          <a:xfrm>
            <a:off x="5519996" y="4076081"/>
            <a:ext cx="432000" cy="288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cxnSp>
        <p:nvCxnSpPr>
          <p:cNvPr id="20" name="直線矢印コネクタ 19">
            <a:extLst>
              <a:ext uri="{FF2B5EF4-FFF2-40B4-BE49-F238E27FC236}">
                <a16:creationId xmlns:a16="http://schemas.microsoft.com/office/drawing/2014/main" id="{E5DDE0AD-DDB4-4CB9-A63D-906CD9D5DD26}"/>
              </a:ext>
            </a:extLst>
          </p:cNvPr>
          <p:cNvCxnSpPr>
            <a:cxnSpLocks/>
            <a:stCxn id="26" idx="1"/>
          </p:cNvCxnSpPr>
          <p:nvPr/>
        </p:nvCxnSpPr>
        <p:spPr>
          <a:xfrm flipH="1">
            <a:off x="4665906" y="4220081"/>
            <a:ext cx="854090" cy="5668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FA3517A3-074F-49D9-BE1E-9F2B9D557145}"/>
              </a:ext>
            </a:extLst>
          </p:cNvPr>
          <p:cNvGrpSpPr/>
          <p:nvPr/>
        </p:nvGrpSpPr>
        <p:grpSpPr>
          <a:xfrm>
            <a:off x="470827" y="2580750"/>
            <a:ext cx="4247987" cy="3990103"/>
            <a:chOff x="470827" y="2580750"/>
            <a:chExt cx="4247987" cy="3990103"/>
          </a:xfrm>
        </p:grpSpPr>
        <p:pic>
          <p:nvPicPr>
            <p:cNvPr id="7" name="図 6">
              <a:extLst>
                <a:ext uri="{FF2B5EF4-FFF2-40B4-BE49-F238E27FC236}">
                  <a16:creationId xmlns:a16="http://schemas.microsoft.com/office/drawing/2014/main" id="{AD2A90C7-EA54-46FD-8629-58A179D55966}"/>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4"/>
                      </a14:imgEffect>
                    </a14:imgLayer>
                  </a14:imgProps>
                </a:ext>
              </a:extLst>
            </a:blip>
            <a:stretch>
              <a:fillRect/>
            </a:stretch>
          </p:blipFill>
          <p:spPr>
            <a:xfrm>
              <a:off x="4354593" y="3313271"/>
              <a:ext cx="364221" cy="91055"/>
            </a:xfrm>
            <a:prstGeom prst="rect">
              <a:avLst/>
            </a:prstGeom>
          </p:spPr>
        </p:pic>
        <p:pic>
          <p:nvPicPr>
            <p:cNvPr id="6" name="図 5">
              <a:extLst>
                <a:ext uri="{FF2B5EF4-FFF2-40B4-BE49-F238E27FC236}">
                  <a16:creationId xmlns:a16="http://schemas.microsoft.com/office/drawing/2014/main" id="{7D7F6F3E-D5CF-43FE-8F06-697F530A3B5B}"/>
                </a:ext>
              </a:extLst>
            </p:cNvPr>
            <p:cNvPicPr>
              <a:picLocks noChangeAspect="1"/>
            </p:cNvPicPr>
            <p:nvPr/>
          </p:nvPicPr>
          <p:blipFill>
            <a:blip r:embed="rId5"/>
            <a:stretch>
              <a:fillRect/>
            </a:stretch>
          </p:blipFill>
          <p:spPr>
            <a:xfrm>
              <a:off x="470827" y="2580750"/>
              <a:ext cx="4166580" cy="3990103"/>
            </a:xfrm>
            <a:prstGeom prst="rect">
              <a:avLst/>
            </a:prstGeom>
            <a:ln>
              <a:solidFill>
                <a:schemeClr val="tx1"/>
              </a:solidFill>
            </a:ln>
          </p:spPr>
        </p:pic>
        <p:pic>
          <p:nvPicPr>
            <p:cNvPr id="14" name="図 13">
              <a:extLst>
                <a:ext uri="{FF2B5EF4-FFF2-40B4-BE49-F238E27FC236}">
                  <a16:creationId xmlns:a16="http://schemas.microsoft.com/office/drawing/2014/main" id="{33E30D86-50F6-41D7-96E8-D4B39B6FD5AB}"/>
                </a:ext>
              </a:extLst>
            </p:cNvPr>
            <p:cNvPicPr>
              <a:picLocks noChangeAspect="1"/>
            </p:cNvPicPr>
            <p:nvPr/>
          </p:nvPicPr>
          <p:blipFill>
            <a:blip r:embed="rId6" cstate="print">
              <a:extLst>
                <a:ext uri="{BEBA8EAE-BF5A-486C-A8C5-ECC9F3942E4B}">
                  <a14:imgProps xmlns:a14="http://schemas.microsoft.com/office/drawing/2010/main">
                    <a14:imgLayer r:embed="rId7">
                      <a14:imgEffect>
                        <a14:artisticBlur radius="5"/>
                      </a14:imgEffect>
                    </a14:imgLayer>
                  </a14:imgProps>
                </a:ext>
                <a:ext uri="{28A0092B-C50C-407E-A947-70E740481C1C}">
                  <a14:useLocalDpi xmlns:a14="http://schemas.microsoft.com/office/drawing/2010/main"/>
                </a:ext>
              </a:extLst>
            </a:blip>
            <a:stretch>
              <a:fillRect/>
            </a:stretch>
          </p:blipFill>
          <p:spPr>
            <a:xfrm>
              <a:off x="4365726" y="2669133"/>
              <a:ext cx="258442" cy="68411"/>
            </a:xfrm>
            <a:prstGeom prst="rect">
              <a:avLst/>
            </a:prstGeom>
          </p:spPr>
        </p:pic>
        <p:pic>
          <p:nvPicPr>
            <p:cNvPr id="15" name="図 14">
              <a:extLst>
                <a:ext uri="{FF2B5EF4-FFF2-40B4-BE49-F238E27FC236}">
                  <a16:creationId xmlns:a16="http://schemas.microsoft.com/office/drawing/2014/main" id="{8015B3C2-BEC4-49B8-9A29-68E836BDCE6E}"/>
                </a:ext>
              </a:extLst>
            </p:cNvPr>
            <p:cNvPicPr>
              <a:picLocks noChangeAspect="1"/>
            </p:cNvPicPr>
            <p:nvPr/>
          </p:nvPicPr>
          <p:blipFill>
            <a:blip r:embed="rId8" cstate="print">
              <a:extLst>
                <a:ext uri="{BEBA8EAE-BF5A-486C-A8C5-ECC9F3942E4B}">
                  <a14:imgProps xmlns:a14="http://schemas.microsoft.com/office/drawing/2010/main">
                    <a14:imgLayer r:embed="rId9">
                      <a14:imgEffect>
                        <a14:artisticBlur radius="5"/>
                      </a14:imgEffect>
                    </a14:imgLayer>
                  </a14:imgProps>
                </a:ext>
                <a:ext uri="{28A0092B-C50C-407E-A947-70E740481C1C}">
                  <a14:useLocalDpi xmlns:a14="http://schemas.microsoft.com/office/drawing/2010/main"/>
                </a:ext>
              </a:extLst>
            </a:blip>
            <a:stretch>
              <a:fillRect/>
            </a:stretch>
          </p:blipFill>
          <p:spPr>
            <a:xfrm>
              <a:off x="1663640" y="3010951"/>
              <a:ext cx="356978" cy="92014"/>
            </a:xfrm>
            <a:prstGeom prst="rect">
              <a:avLst/>
            </a:prstGeom>
          </p:spPr>
        </p:pic>
        <p:pic>
          <p:nvPicPr>
            <p:cNvPr id="16" name="図 15">
              <a:extLst>
                <a:ext uri="{FF2B5EF4-FFF2-40B4-BE49-F238E27FC236}">
                  <a16:creationId xmlns:a16="http://schemas.microsoft.com/office/drawing/2014/main" id="{94756261-278C-43DA-8ACA-6165C604A056}"/>
                </a:ext>
              </a:extLst>
            </p:cNvPr>
            <p:cNvPicPr>
              <a:picLocks noChangeAspect="1"/>
            </p:cNvPicPr>
            <p:nvPr/>
          </p:nvPicPr>
          <p:blipFill>
            <a:blip r:embed="rId10" cstate="print">
              <a:extLst>
                <a:ext uri="{BEBA8EAE-BF5A-486C-A8C5-ECC9F3942E4B}">
                  <a14:imgProps xmlns:a14="http://schemas.microsoft.com/office/drawing/2010/main">
                    <a14:imgLayer r:embed="rId11">
                      <a14:imgEffect>
                        <a14:artisticBlur radius="5"/>
                      </a14:imgEffect>
                    </a14:imgLayer>
                  </a14:imgProps>
                </a:ext>
                <a:ext uri="{28A0092B-C50C-407E-A947-70E740481C1C}">
                  <a14:useLocalDpi xmlns:a14="http://schemas.microsoft.com/office/drawing/2010/main"/>
                </a:ext>
              </a:extLst>
            </a:blip>
            <a:stretch>
              <a:fillRect/>
            </a:stretch>
          </p:blipFill>
          <p:spPr>
            <a:xfrm>
              <a:off x="971194" y="3317405"/>
              <a:ext cx="268203" cy="69132"/>
            </a:xfrm>
            <a:prstGeom prst="rect">
              <a:avLst/>
            </a:prstGeom>
          </p:spPr>
        </p:pic>
      </p:grpSp>
    </p:spTree>
    <p:extLst>
      <p:ext uri="{BB962C8B-B14F-4D97-AF65-F5344CB8AC3E}">
        <p14:creationId xmlns:p14="http://schemas.microsoft.com/office/powerpoint/2010/main" val="3259139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2EF1DA6-5876-1997-85EB-9EAD33E70655}"/>
              </a:ext>
            </a:extLst>
          </p:cNvPr>
          <p:cNvPicPr>
            <a:picLocks noChangeAspect="1"/>
          </p:cNvPicPr>
          <p:nvPr/>
        </p:nvPicPr>
        <p:blipFill>
          <a:blip r:embed="rId2"/>
          <a:stretch>
            <a:fillRect/>
          </a:stretch>
        </p:blipFill>
        <p:spPr>
          <a:xfrm>
            <a:off x="239111" y="1514403"/>
            <a:ext cx="6243764" cy="4126313"/>
          </a:xfrm>
          <a:prstGeom prst="rect">
            <a:avLst/>
          </a:prstGeom>
          <a:ln>
            <a:solidFill>
              <a:schemeClr val="tx1"/>
            </a:solidFill>
          </a:ln>
        </p:spPr>
      </p:pic>
      <p:pic>
        <p:nvPicPr>
          <p:cNvPr id="14" name="図 13">
            <a:extLst>
              <a:ext uri="{FF2B5EF4-FFF2-40B4-BE49-F238E27FC236}">
                <a16:creationId xmlns:a16="http://schemas.microsoft.com/office/drawing/2014/main" id="{AF54B1A5-E41A-4D46-8F79-7FAABB5118D7}"/>
              </a:ext>
            </a:extLst>
          </p:cNvPr>
          <p:cNvPicPr>
            <a:picLocks noChangeAspect="1"/>
          </p:cNvPicPr>
          <p:nvPr/>
        </p:nvPicPr>
        <p:blipFill>
          <a:blip r:embed="rId3"/>
          <a:stretch>
            <a:fillRect/>
          </a:stretch>
        </p:blipFill>
        <p:spPr>
          <a:xfrm>
            <a:off x="277561" y="1492477"/>
            <a:ext cx="3924762" cy="2519524"/>
          </a:xfrm>
          <a:prstGeom prst="rect">
            <a:avLst/>
          </a:prstGeom>
          <a:ln>
            <a:solidFill>
              <a:sysClr val="windowText" lastClr="000000"/>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2</a:t>
            </a:r>
            <a:r>
              <a:rPr kumimoji="1" lang="ja-JP" altLang="en-US" sz="2400" b="1" dirty="0">
                <a:latin typeface="Meiryo UI" pitchFamily="50" charset="-128"/>
                <a:ea typeface="Meiryo UI" pitchFamily="50" charset="-128"/>
                <a:cs typeface="Meiryo UI" pitchFamily="50" charset="-128"/>
              </a:rPr>
              <a:t>．</a:t>
            </a:r>
            <a:r>
              <a:rPr lang="ja-JP" altLang="en-US" sz="2400" b="1" dirty="0"/>
              <a:t>事業報告書等提出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895344"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2-1.</a:t>
            </a:r>
            <a:r>
              <a:rPr lang="ja-JP" altLang="en-US" b="1" dirty="0">
                <a:latin typeface="Meiryo UI" panose="020B0604030504040204" pitchFamily="50" charset="-128"/>
                <a:ea typeface="Meiryo UI" panose="020B0604030504040204" pitchFamily="50" charset="-128"/>
              </a:rPr>
              <a:t>　事業報告書等の提出</a:t>
            </a:r>
            <a:endParaRPr kumimoji="1" lang="ja-JP" altLang="en-US" b="1" dirty="0">
              <a:latin typeface="Meiryo UI" pitchFamily="50" charset="-128"/>
              <a:ea typeface="Meiryo UI" pitchFamily="50" charset="-128"/>
              <a:cs typeface="Meiryo UI"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830997"/>
          </a:xfrm>
          <a:prstGeom prst="rect">
            <a:avLst/>
          </a:prstGeom>
          <a:noFill/>
        </p:spPr>
        <p:txBody>
          <a:bodyPr wrap="square" rtlCol="0">
            <a:spAutoFit/>
          </a:bodyPr>
          <a:lstStyle/>
          <a:p>
            <a:pPr marL="342900" indent="-342900" defTabSz="914400">
              <a:buFont typeface="+mj-ea"/>
              <a:buAutoNum type="circleNumDbPlain" startAt="6"/>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提出するドキュメントごとに「ファイルをフォルダから選択」もしくは「ドラッグアンドドロップ」し、アップロードします。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ひな形ファイルのファイル名は変更しないでください。</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E5DDE0AD-DDB4-4CB9-A63D-906CD9D5DD26}"/>
              </a:ext>
            </a:extLst>
          </p:cNvPr>
          <p:cNvCxnSpPr>
            <a:cxnSpLocks/>
            <a:stCxn id="26" idx="2"/>
            <a:endCxn id="17" idx="1"/>
          </p:cNvCxnSpPr>
          <p:nvPr/>
        </p:nvCxnSpPr>
        <p:spPr>
          <a:xfrm>
            <a:off x="2560831" y="3567708"/>
            <a:ext cx="800162" cy="17007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F7F503FF-FD44-4D73-8F21-7C53C735EE91}"/>
              </a:ext>
            </a:extLst>
          </p:cNvPr>
          <p:cNvSpPr/>
          <p:nvPr/>
        </p:nvSpPr>
        <p:spPr>
          <a:xfrm>
            <a:off x="1300831" y="3400125"/>
            <a:ext cx="2520000" cy="167583"/>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7" name="テキスト ボックス 26">
            <a:extLst>
              <a:ext uri="{FF2B5EF4-FFF2-40B4-BE49-F238E27FC236}">
                <a16:creationId xmlns:a16="http://schemas.microsoft.com/office/drawing/2014/main" id="{6590602F-F820-48CC-8998-902022281A04}"/>
              </a:ext>
            </a:extLst>
          </p:cNvPr>
          <p:cNvSpPr txBox="1"/>
          <p:nvPr/>
        </p:nvSpPr>
        <p:spPr>
          <a:xfrm>
            <a:off x="4246123" y="3092971"/>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⑥</a:t>
            </a:r>
          </a:p>
        </p:txBody>
      </p:sp>
      <p:sp>
        <p:nvSpPr>
          <p:cNvPr id="17" name="正方形/長方形 16">
            <a:extLst>
              <a:ext uri="{FF2B5EF4-FFF2-40B4-BE49-F238E27FC236}">
                <a16:creationId xmlns:a16="http://schemas.microsoft.com/office/drawing/2014/main" id="{05DEE717-BB41-432E-A384-9FD416EE73B7}"/>
              </a:ext>
            </a:extLst>
          </p:cNvPr>
          <p:cNvSpPr/>
          <p:nvPr/>
        </p:nvSpPr>
        <p:spPr>
          <a:xfrm>
            <a:off x="3360993" y="5171439"/>
            <a:ext cx="1764727" cy="194083"/>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pic>
        <p:nvPicPr>
          <p:cNvPr id="13" name="図 12">
            <a:extLst>
              <a:ext uri="{FF2B5EF4-FFF2-40B4-BE49-F238E27FC236}">
                <a16:creationId xmlns:a16="http://schemas.microsoft.com/office/drawing/2014/main" id="{6CAF2CBA-FEE5-4492-839C-7F13BD1B1A57}"/>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4"/>
                    </a14:imgEffect>
                  </a14:imgLayer>
                </a14:imgProps>
              </a:ext>
            </a:extLst>
          </a:blip>
          <a:stretch>
            <a:fillRect/>
          </a:stretch>
        </p:blipFill>
        <p:spPr>
          <a:xfrm>
            <a:off x="6195219" y="1604396"/>
            <a:ext cx="287655" cy="102671"/>
          </a:xfrm>
          <a:prstGeom prst="rect">
            <a:avLst/>
          </a:prstGeom>
        </p:spPr>
      </p:pic>
      <p:pic>
        <p:nvPicPr>
          <p:cNvPr id="6" name="図 5">
            <a:extLst>
              <a:ext uri="{FF2B5EF4-FFF2-40B4-BE49-F238E27FC236}">
                <a16:creationId xmlns:a16="http://schemas.microsoft.com/office/drawing/2014/main" id="{A3E5736D-2824-4109-B1B0-359FCEB633E5}"/>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356733" y="3537285"/>
            <a:ext cx="762873" cy="357089"/>
          </a:xfrm>
          <a:prstGeom prst="rect">
            <a:avLst/>
          </a:prstGeom>
        </p:spPr>
      </p:pic>
    </p:spTree>
    <p:extLst>
      <p:ext uri="{BB962C8B-B14F-4D97-AF65-F5344CB8AC3E}">
        <p14:creationId xmlns:p14="http://schemas.microsoft.com/office/powerpoint/2010/main" val="20174747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9B8946C-968F-4CA8-3472-582B7C022B0D}"/>
              </a:ext>
            </a:extLst>
          </p:cNvPr>
          <p:cNvPicPr>
            <a:picLocks noChangeAspect="1"/>
          </p:cNvPicPr>
          <p:nvPr/>
        </p:nvPicPr>
        <p:blipFill>
          <a:blip r:embed="rId2"/>
          <a:stretch>
            <a:fillRect/>
          </a:stretch>
        </p:blipFill>
        <p:spPr>
          <a:xfrm>
            <a:off x="388822" y="1969190"/>
            <a:ext cx="6218739" cy="4603060"/>
          </a:xfrm>
          <a:prstGeom prst="rect">
            <a:avLst/>
          </a:prstGeom>
          <a:ln>
            <a:solidFill>
              <a:schemeClr val="tx1"/>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2</a:t>
            </a:r>
            <a:r>
              <a:rPr kumimoji="1" lang="ja-JP" altLang="en-US" sz="2400" b="1" dirty="0">
                <a:latin typeface="Meiryo UI" pitchFamily="50" charset="-128"/>
                <a:ea typeface="Meiryo UI" pitchFamily="50" charset="-128"/>
                <a:cs typeface="Meiryo UI" pitchFamily="50" charset="-128"/>
              </a:rPr>
              <a:t>．</a:t>
            </a:r>
            <a:r>
              <a:rPr lang="ja-JP" altLang="en-US" sz="2400" b="1" dirty="0"/>
              <a:t>事業報告書等提出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895344"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2-1.</a:t>
            </a:r>
            <a:r>
              <a:rPr lang="ja-JP" altLang="en-US" b="1" dirty="0">
                <a:latin typeface="Meiryo UI" panose="020B0604030504040204" pitchFamily="50" charset="-128"/>
                <a:ea typeface="Meiryo UI" panose="020B0604030504040204" pitchFamily="50" charset="-128"/>
              </a:rPr>
              <a:t>　事業報告書等の提出</a:t>
            </a:r>
            <a:endParaRPr kumimoji="1" lang="ja-JP" altLang="en-US" b="1" dirty="0">
              <a:latin typeface="Meiryo UI" pitchFamily="50" charset="-128"/>
              <a:ea typeface="Meiryo UI" pitchFamily="50" charset="-128"/>
              <a:cs typeface="Meiryo UI"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05DEE717-BB41-432E-A384-9FD416EE73B7}"/>
              </a:ext>
            </a:extLst>
          </p:cNvPr>
          <p:cNvSpPr/>
          <p:nvPr/>
        </p:nvSpPr>
        <p:spPr>
          <a:xfrm>
            <a:off x="3570016" y="4348480"/>
            <a:ext cx="2129744" cy="26391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05250" y="1241450"/>
            <a:ext cx="3607078" cy="2066229"/>
          </a:xfrm>
          <a:prstGeom prst="rect">
            <a:avLst/>
          </a:prstGeom>
        </p:spPr>
      </p:pic>
      <p:sp>
        <p:nvSpPr>
          <p:cNvPr id="26" name="正方形/長方形 25">
            <a:extLst>
              <a:ext uri="{FF2B5EF4-FFF2-40B4-BE49-F238E27FC236}">
                <a16:creationId xmlns:a16="http://schemas.microsoft.com/office/drawing/2014/main" id="{F7F503FF-FD44-4D73-8F21-7C53C735EE91}"/>
              </a:ext>
            </a:extLst>
          </p:cNvPr>
          <p:cNvSpPr/>
          <p:nvPr/>
        </p:nvSpPr>
        <p:spPr>
          <a:xfrm>
            <a:off x="2134690" y="1702994"/>
            <a:ext cx="625135" cy="123425"/>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cxnSp>
        <p:nvCxnSpPr>
          <p:cNvPr id="20" name="直線矢印コネクタ 19">
            <a:extLst>
              <a:ext uri="{FF2B5EF4-FFF2-40B4-BE49-F238E27FC236}">
                <a16:creationId xmlns:a16="http://schemas.microsoft.com/office/drawing/2014/main" id="{E5DDE0AD-DDB4-4CB9-A63D-906CD9D5DD26}"/>
              </a:ext>
            </a:extLst>
          </p:cNvPr>
          <p:cNvCxnSpPr>
            <a:cxnSpLocks/>
          </p:cNvCxnSpPr>
          <p:nvPr/>
        </p:nvCxnSpPr>
        <p:spPr>
          <a:xfrm>
            <a:off x="2447257" y="1845416"/>
            <a:ext cx="1117222" cy="26497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6590602F-F820-48CC-8998-902022281A04}"/>
              </a:ext>
            </a:extLst>
          </p:cNvPr>
          <p:cNvSpPr txBox="1"/>
          <p:nvPr/>
        </p:nvSpPr>
        <p:spPr>
          <a:xfrm>
            <a:off x="2345439" y="2519237"/>
            <a:ext cx="351403"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⑦</a:t>
            </a:r>
          </a:p>
        </p:txBody>
      </p:sp>
      <p:sp>
        <p:nvSpPr>
          <p:cNvPr id="24" name="正方形/長方形 23">
            <a:extLst>
              <a:ext uri="{FF2B5EF4-FFF2-40B4-BE49-F238E27FC236}">
                <a16:creationId xmlns:a16="http://schemas.microsoft.com/office/drawing/2014/main" id="{F7F503FF-FD44-4D73-8F21-7C53C735EE91}"/>
              </a:ext>
            </a:extLst>
          </p:cNvPr>
          <p:cNvSpPr/>
          <p:nvPr/>
        </p:nvSpPr>
        <p:spPr>
          <a:xfrm>
            <a:off x="653986" y="3955976"/>
            <a:ext cx="490844" cy="193216"/>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8" name="テキスト ボックス 27">
            <a:extLst>
              <a:ext uri="{FF2B5EF4-FFF2-40B4-BE49-F238E27FC236}">
                <a16:creationId xmlns:a16="http://schemas.microsoft.com/office/drawing/2014/main" id="{09586A08-DA91-43F4-A202-C747A298E6CF}"/>
              </a:ext>
            </a:extLst>
          </p:cNvPr>
          <p:cNvSpPr txBox="1"/>
          <p:nvPr/>
        </p:nvSpPr>
        <p:spPr>
          <a:xfrm>
            <a:off x="6981622" y="1487298"/>
            <a:ext cx="4932811" cy="2308324"/>
          </a:xfrm>
          <a:prstGeom prst="rect">
            <a:avLst/>
          </a:prstGeom>
          <a:noFill/>
        </p:spPr>
        <p:txBody>
          <a:bodyPr wrap="square" rtlCol="0">
            <a:spAutoFit/>
          </a:bodyPr>
          <a:lstStyle/>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⑦　都道府県が独自に提出を求めている書類（</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）や</a:t>
            </a: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書式が定まっていない書類（</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）については、事業</a:t>
            </a: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報告書等の提出欄の下部に設けている通信欄を使</a:t>
            </a:r>
            <a:r>
              <a:rPr kumimoji="1" lang="ja-JP" altLang="en-US" sz="1600" dirty="0" err="1">
                <a:latin typeface="Meiryo UI" panose="020B0604030504040204" pitchFamily="50" charset="-128"/>
                <a:ea typeface="Meiryo UI" panose="020B0604030504040204" pitchFamily="50" charset="-128"/>
                <a:cs typeface="Meiryo UI" panose="020B0604030504040204" pitchFamily="50" charset="-128"/>
              </a:rPr>
              <a:t>っ</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て、提出するドキュメントごとに「ファイルをフォルダから選</a:t>
            </a: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択」もしくは「ドラッグアンドドロップ」し、アップロードする</a:t>
            </a:r>
            <a:r>
              <a:rPr kumimoji="1" lang="ja-JP" altLang="en-US" sz="1600" dirty="0" err="1">
                <a:latin typeface="Meiryo UI" panose="020B0604030504040204" pitchFamily="50" charset="-128"/>
                <a:ea typeface="Meiryo UI" panose="020B0604030504040204" pitchFamily="50" charset="-128"/>
                <a:cs typeface="Meiryo UI" panose="020B0604030504040204" pitchFamily="50" charset="-128"/>
              </a:rPr>
              <a:t>こ</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とが可能です。</a:t>
            </a: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）例えば、提出時の鑑文書や社員総会の議事録</a:t>
            </a: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等が想定されます。</a:t>
            </a: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）例えば、監事の監査報告書等が想定されます。</a:t>
            </a:r>
          </a:p>
        </p:txBody>
      </p:sp>
      <p:pic>
        <p:nvPicPr>
          <p:cNvPr id="10" name="図 9">
            <a:extLst>
              <a:ext uri="{FF2B5EF4-FFF2-40B4-BE49-F238E27FC236}">
                <a16:creationId xmlns:a16="http://schemas.microsoft.com/office/drawing/2014/main" id="{252A9375-4321-4CFF-B673-F25A14E5BD06}"/>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4"/>
                    </a14:imgEffect>
                  </a14:imgLayer>
                </a14:imgProps>
              </a:ext>
            </a:extLst>
          </a:blip>
          <a:stretch>
            <a:fillRect/>
          </a:stretch>
        </p:blipFill>
        <p:spPr>
          <a:xfrm>
            <a:off x="6096000" y="2103214"/>
            <a:ext cx="446665" cy="111666"/>
          </a:xfrm>
          <a:prstGeom prst="rect">
            <a:avLst/>
          </a:prstGeom>
        </p:spPr>
      </p:pic>
    </p:spTree>
    <p:extLst>
      <p:ext uri="{BB962C8B-B14F-4D97-AF65-F5344CB8AC3E}">
        <p14:creationId xmlns:p14="http://schemas.microsoft.com/office/powerpoint/2010/main" val="862909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6444BCE-522C-07A5-88FE-BC8E60DC2EB7}"/>
              </a:ext>
            </a:extLst>
          </p:cNvPr>
          <p:cNvPicPr>
            <a:picLocks noChangeAspect="1"/>
          </p:cNvPicPr>
          <p:nvPr/>
        </p:nvPicPr>
        <p:blipFill>
          <a:blip r:embed="rId2"/>
          <a:stretch>
            <a:fillRect/>
          </a:stretch>
        </p:blipFill>
        <p:spPr>
          <a:xfrm>
            <a:off x="364551" y="1501273"/>
            <a:ext cx="6143324" cy="3630389"/>
          </a:xfrm>
          <a:prstGeom prst="rect">
            <a:avLst/>
          </a:prstGeom>
          <a:ln>
            <a:solidFill>
              <a:schemeClr val="tx1"/>
            </a:solidFill>
          </a:ln>
        </p:spPr>
      </p:pic>
      <p:pic>
        <p:nvPicPr>
          <p:cNvPr id="13" name="図 12">
            <a:extLst>
              <a:ext uri="{FF2B5EF4-FFF2-40B4-BE49-F238E27FC236}">
                <a16:creationId xmlns:a16="http://schemas.microsoft.com/office/drawing/2014/main" id="{D223D2D9-7EFE-79FD-0811-ADCA90CC6DFD}"/>
              </a:ext>
            </a:extLst>
          </p:cNvPr>
          <p:cNvPicPr>
            <a:picLocks noChangeAspect="1"/>
          </p:cNvPicPr>
          <p:nvPr/>
        </p:nvPicPr>
        <p:blipFill>
          <a:blip r:embed="rId3"/>
          <a:stretch>
            <a:fillRect/>
          </a:stretch>
        </p:blipFill>
        <p:spPr>
          <a:xfrm>
            <a:off x="2022399" y="4736542"/>
            <a:ext cx="3573618" cy="1096240"/>
          </a:xfrm>
          <a:prstGeom prst="rect">
            <a:avLst/>
          </a:prstGeom>
          <a:ln>
            <a:solidFill>
              <a:schemeClr val="tx1"/>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2</a:t>
            </a:r>
            <a:r>
              <a:rPr kumimoji="1" lang="ja-JP" altLang="en-US" sz="2400" b="1" dirty="0">
                <a:latin typeface="Meiryo UI" pitchFamily="50" charset="-128"/>
                <a:ea typeface="Meiryo UI" pitchFamily="50" charset="-128"/>
                <a:cs typeface="Meiryo UI" pitchFamily="50" charset="-128"/>
              </a:rPr>
              <a:t>．</a:t>
            </a:r>
            <a:r>
              <a:rPr lang="ja-JP" altLang="en-US" sz="2400" b="1" dirty="0"/>
              <a:t>事業報告書等提出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895344"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2-1.</a:t>
            </a:r>
            <a:r>
              <a:rPr lang="ja-JP" altLang="en-US" b="1" dirty="0">
                <a:latin typeface="Meiryo UI" panose="020B0604030504040204" pitchFamily="50" charset="-128"/>
                <a:ea typeface="Meiryo UI" panose="020B0604030504040204" pitchFamily="50" charset="-128"/>
              </a:rPr>
              <a:t>　事業報告書等の提出</a:t>
            </a:r>
            <a:endParaRPr kumimoji="1" lang="ja-JP" altLang="en-US" b="1" dirty="0">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FD0598A0-F0E7-43A4-B455-9B329C3AB688}"/>
              </a:ext>
            </a:extLst>
          </p:cNvPr>
          <p:cNvSpPr txBox="1"/>
          <p:nvPr/>
        </p:nvSpPr>
        <p:spPr>
          <a:xfrm>
            <a:off x="279590" y="1090662"/>
            <a:ext cx="10791213" cy="369332"/>
          </a:xfrm>
          <a:prstGeom prst="rect">
            <a:avLst/>
          </a:prstGeom>
          <a:noFill/>
        </p:spPr>
        <p:txBody>
          <a:bodyPr wrap="square" rtlCol="0">
            <a:spAutoFit/>
          </a:bodyPr>
          <a:lstStyle/>
          <a:p>
            <a:pPr defTabSz="914400"/>
            <a:r>
              <a:rPr lang="ja-JP" altLang="en-US" dirty="0">
                <a:latin typeface="Meiryo UI" panose="020B0604030504040204" pitchFamily="50" charset="-128"/>
                <a:ea typeface="Meiryo UI" panose="020B0604030504040204" pitchFamily="50" charset="-128"/>
              </a:rPr>
              <a:t>事業報告書等を提出するための操作手順は以下の通りとなります。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1815882"/>
          </a:xfrm>
          <a:prstGeom prst="rect">
            <a:avLst/>
          </a:prstGeom>
          <a:noFill/>
        </p:spPr>
        <p:txBody>
          <a:bodyPr wrap="square" rtlCol="0">
            <a:spAutoFit/>
          </a:bodyPr>
          <a:lstStyle/>
          <a:p>
            <a:pPr marL="342900" indent="-342900" defTabSz="914400">
              <a:buFont typeface="+mj-ea"/>
              <a:buAutoNum type="circleNumDbPlain" startAt="8"/>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提出するファイルのアップロードが完了したら、「事業報告書等提出」ボタンをクリックします。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8"/>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8"/>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8"/>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確認ダイアログにて「提出する」ボタンをクリックします。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以上で提出完了となり、ステータスが「承認待ち（都道府県確認中）」に変更されます。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F7F503FF-FD44-4D73-8F21-7C53C735EE91}"/>
              </a:ext>
            </a:extLst>
          </p:cNvPr>
          <p:cNvSpPr/>
          <p:nvPr/>
        </p:nvSpPr>
        <p:spPr>
          <a:xfrm>
            <a:off x="5527553" y="3024805"/>
            <a:ext cx="822147" cy="246221"/>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7" name="テキスト ボックス 26">
            <a:extLst>
              <a:ext uri="{FF2B5EF4-FFF2-40B4-BE49-F238E27FC236}">
                <a16:creationId xmlns:a16="http://schemas.microsoft.com/office/drawing/2014/main" id="{6590602F-F820-48CC-8998-902022281A04}"/>
              </a:ext>
            </a:extLst>
          </p:cNvPr>
          <p:cNvSpPr txBox="1"/>
          <p:nvPr/>
        </p:nvSpPr>
        <p:spPr>
          <a:xfrm>
            <a:off x="5529977" y="2741427"/>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⑧</a:t>
            </a:r>
          </a:p>
        </p:txBody>
      </p:sp>
      <p:sp>
        <p:nvSpPr>
          <p:cNvPr id="15" name="正方形/長方形 14">
            <a:extLst>
              <a:ext uri="{FF2B5EF4-FFF2-40B4-BE49-F238E27FC236}">
                <a16:creationId xmlns:a16="http://schemas.microsoft.com/office/drawing/2014/main" id="{E78BBD1B-8317-4A0F-AD39-471CD64F1A82}"/>
              </a:ext>
            </a:extLst>
          </p:cNvPr>
          <p:cNvSpPr/>
          <p:nvPr/>
        </p:nvSpPr>
        <p:spPr>
          <a:xfrm>
            <a:off x="4910728" y="5527312"/>
            <a:ext cx="720000" cy="306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6" name="テキスト ボックス 15">
            <a:extLst>
              <a:ext uri="{FF2B5EF4-FFF2-40B4-BE49-F238E27FC236}">
                <a16:creationId xmlns:a16="http://schemas.microsoft.com/office/drawing/2014/main" id="{A8FF946C-A09E-40ED-8CF2-698BAD032429}"/>
              </a:ext>
            </a:extLst>
          </p:cNvPr>
          <p:cNvSpPr txBox="1"/>
          <p:nvPr/>
        </p:nvSpPr>
        <p:spPr>
          <a:xfrm>
            <a:off x="4832994" y="5274723"/>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⑨</a:t>
            </a:r>
          </a:p>
        </p:txBody>
      </p:sp>
      <p:cxnSp>
        <p:nvCxnSpPr>
          <p:cNvPr id="20" name="直線矢印コネクタ 19">
            <a:extLst>
              <a:ext uri="{FF2B5EF4-FFF2-40B4-BE49-F238E27FC236}">
                <a16:creationId xmlns:a16="http://schemas.microsoft.com/office/drawing/2014/main" id="{E5DDE0AD-DDB4-4CB9-A63D-906CD9D5DD26}"/>
              </a:ext>
            </a:extLst>
          </p:cNvPr>
          <p:cNvCxnSpPr>
            <a:cxnSpLocks/>
            <a:stCxn id="26" idx="2"/>
            <a:endCxn id="15" idx="0"/>
          </p:cNvCxnSpPr>
          <p:nvPr/>
        </p:nvCxnSpPr>
        <p:spPr>
          <a:xfrm flipH="1">
            <a:off x="5270728" y="3271026"/>
            <a:ext cx="667899" cy="22562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0DEAEDBF-3240-48A7-BCEB-AED2428E8E17}"/>
              </a:ext>
            </a:extLst>
          </p:cNvPr>
          <p:cNvSpPr txBox="1"/>
          <p:nvPr/>
        </p:nvSpPr>
        <p:spPr>
          <a:xfrm>
            <a:off x="6919160" y="3493542"/>
            <a:ext cx="5057734" cy="584775"/>
          </a:xfrm>
          <a:prstGeom prst="rect">
            <a:avLst/>
          </a:prstGeom>
          <a:solidFill>
            <a:srgbClr val="FFFFE5"/>
          </a:solidFill>
        </p:spPr>
        <p:txBody>
          <a:bodyPr wrap="square" rtlCol="0">
            <a:spAutoFit/>
          </a:bodyPr>
          <a:lstStyle/>
          <a:p>
            <a:pPr defTabSz="914400"/>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ファイルのアップロードだけでは提出したことにはなりません。</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必ず「事業報告書等提出」ボタンをクリックしてください。</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CFB8009B-523F-4BFB-9176-A3AB070F8674}"/>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4"/>
                    </a14:imgEffect>
                  </a14:imgLayer>
                </a14:imgProps>
              </a:ext>
            </a:extLst>
          </a:blip>
          <a:stretch>
            <a:fillRect/>
          </a:stretch>
        </p:blipFill>
        <p:spPr>
          <a:xfrm>
            <a:off x="6031559" y="1633671"/>
            <a:ext cx="476316" cy="104790"/>
          </a:xfrm>
          <a:prstGeom prst="rect">
            <a:avLst/>
          </a:prstGeom>
        </p:spPr>
      </p:pic>
      <p:pic>
        <p:nvPicPr>
          <p:cNvPr id="8" name="図 7">
            <a:extLst>
              <a:ext uri="{FF2B5EF4-FFF2-40B4-BE49-F238E27FC236}">
                <a16:creationId xmlns:a16="http://schemas.microsoft.com/office/drawing/2014/main" id="{6700B6E9-DAB5-40D7-B3F7-A84877DA9B03}"/>
              </a:ext>
            </a:extLst>
          </p:cNvPr>
          <p:cNvPicPr>
            <a:picLocks noChangeAspect="1"/>
          </p:cNvPicPr>
          <p:nvPr/>
        </p:nvPicPr>
        <p:blipFill>
          <a:blip r:embed="rId6">
            <a:extLst>
              <a:ext uri="{BEBA8EAE-BF5A-486C-A8C5-ECC9F3942E4B}">
                <a14:imgProps xmlns:a14="http://schemas.microsoft.com/office/drawing/2010/main">
                  <a14:imgLayer r:embed="rId7">
                    <a14:imgEffect>
                      <a14:artisticBlur radius="4"/>
                    </a14:imgEffect>
                  </a14:imgLayer>
                </a14:imgProps>
              </a:ext>
            </a:extLst>
          </a:blip>
          <a:stretch>
            <a:fillRect/>
          </a:stretch>
        </p:blipFill>
        <p:spPr>
          <a:xfrm>
            <a:off x="531763" y="2546852"/>
            <a:ext cx="537162" cy="121756"/>
          </a:xfrm>
          <a:prstGeom prst="rect">
            <a:avLst/>
          </a:prstGeom>
        </p:spPr>
      </p:pic>
      <p:pic>
        <p:nvPicPr>
          <p:cNvPr id="19" name="図 18">
            <a:extLst>
              <a:ext uri="{FF2B5EF4-FFF2-40B4-BE49-F238E27FC236}">
                <a16:creationId xmlns:a16="http://schemas.microsoft.com/office/drawing/2014/main" id="{13FC6542-042D-4F1F-95EE-DEB8F6CF446C}"/>
              </a:ext>
            </a:extLst>
          </p:cNvPr>
          <p:cNvPicPr>
            <a:picLocks noChangeAspect="1"/>
          </p:cNvPicPr>
          <p:nvPr/>
        </p:nvPicPr>
        <p:blipFill rotWithShape="1">
          <a:blip r:embed="rId8" cstate="hqprint">
            <a:extLst>
              <a:ext uri="{BEBA8EAE-BF5A-486C-A8C5-ECC9F3942E4B}">
                <a14:imgProps xmlns:a14="http://schemas.microsoft.com/office/drawing/2010/main">
                  <a14:imgLayer r:embed="rId9">
                    <a14:imgEffect>
                      <a14:artisticBlur radius="4"/>
                    </a14:imgEffect>
                  </a14:imgLayer>
                </a14:imgProps>
              </a:ext>
              <a:ext uri="{28A0092B-C50C-407E-A947-70E740481C1C}">
                <a14:useLocalDpi xmlns:a14="http://schemas.microsoft.com/office/drawing/2010/main"/>
              </a:ext>
            </a:extLst>
          </a:blip>
          <a:srcRect b="-20504"/>
          <a:stretch/>
        </p:blipFill>
        <p:spPr>
          <a:xfrm>
            <a:off x="1615952" y="2102409"/>
            <a:ext cx="314092" cy="177533"/>
          </a:xfrm>
          <a:prstGeom prst="rect">
            <a:avLst/>
          </a:prstGeom>
        </p:spPr>
      </p:pic>
    </p:spTree>
    <p:extLst>
      <p:ext uri="{BB962C8B-B14F-4D97-AF65-F5344CB8AC3E}">
        <p14:creationId xmlns:p14="http://schemas.microsoft.com/office/powerpoint/2010/main" val="1024527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23C6E599-964B-4206-BA59-ADB07CE5AAC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0728" y="1549634"/>
            <a:ext cx="4213194" cy="3168000"/>
          </a:xfrm>
          <a:prstGeom prst="rect">
            <a:avLst/>
          </a:prstGeom>
          <a:ln>
            <a:solidFill>
              <a:schemeClr val="tx1"/>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2</a:t>
            </a:r>
            <a:r>
              <a:rPr kumimoji="1" lang="ja-JP" altLang="en-US" sz="2400" b="1" dirty="0">
                <a:latin typeface="Meiryo UI" pitchFamily="50" charset="-128"/>
                <a:ea typeface="Meiryo UI" pitchFamily="50" charset="-128"/>
                <a:cs typeface="Meiryo UI" pitchFamily="50" charset="-128"/>
              </a:rPr>
              <a:t>．</a:t>
            </a:r>
            <a:r>
              <a:rPr lang="ja-JP" altLang="en-US" sz="2400" b="1" dirty="0"/>
              <a:t>事業報告書等提出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4435830"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2-2.</a:t>
            </a:r>
            <a:r>
              <a:rPr lang="ja-JP" altLang="en-US" b="1" dirty="0">
                <a:latin typeface="Meiryo UI" panose="020B0604030504040204" pitchFamily="50" charset="-128"/>
                <a:ea typeface="Meiryo UI" panose="020B0604030504040204" pitchFamily="50" charset="-128"/>
              </a:rPr>
              <a:t>　アップロード済み事業報告書等の確認</a:t>
            </a:r>
            <a:endParaRPr kumimoji="1" lang="ja-JP" altLang="en-US" b="1" dirty="0">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FD0598A0-F0E7-43A4-B455-9B329C3AB688}"/>
              </a:ext>
            </a:extLst>
          </p:cNvPr>
          <p:cNvSpPr txBox="1"/>
          <p:nvPr/>
        </p:nvSpPr>
        <p:spPr>
          <a:xfrm>
            <a:off x="279590" y="1090662"/>
            <a:ext cx="10791213" cy="369332"/>
          </a:xfrm>
          <a:prstGeom prst="rect">
            <a:avLst/>
          </a:prstGeom>
          <a:noFill/>
        </p:spPr>
        <p:txBody>
          <a:bodyPr wrap="square" rtlCol="0">
            <a:spAutoFit/>
          </a:bodyPr>
          <a:lstStyle/>
          <a:p>
            <a:pPr defTabSz="914400"/>
            <a:r>
              <a:rPr lang="ja-JP" altLang="en-US" dirty="0">
                <a:latin typeface="Meiryo UI" panose="020B0604030504040204" pitchFamily="50" charset="-128"/>
                <a:ea typeface="Meiryo UI" panose="020B0604030504040204" pitchFamily="50" charset="-128"/>
              </a:rPr>
              <a:t>アップロード済みの事業報告書等を確認するための操作手順は以下の通りとなります。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1815882"/>
          </a:xfrm>
          <a:prstGeom prst="rect">
            <a:avLst/>
          </a:prstGeom>
          <a:noFill/>
        </p:spPr>
        <p:txBody>
          <a:bodyPr wrap="square" rtlCol="0">
            <a:spAutoFit/>
          </a:bodyPr>
          <a:lstStyle/>
          <a:p>
            <a:pPr marL="342900" indent="-342900" defTabSz="914400">
              <a:buFont typeface="+mj-ea"/>
              <a:buAutoNum type="circleNumDbPlain"/>
            </a:pPr>
            <a:r>
              <a:rPr lang="ja-JP" altLang="en-US" sz="1600" dirty="0">
                <a:latin typeface="Meiryo UI" panose="020B0604030504040204" pitchFamily="50" charset="-128"/>
                <a:ea typeface="Meiryo UI" panose="020B0604030504040204" pitchFamily="50" charset="-128"/>
              </a:rPr>
              <a:t>ホーム画面の「医療法人事業報告書等経営情報等提出」ボタンをクリックします。</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endParaRPr kumimoji="1" lang="en-US" altLang="ja-JP" sz="1600" dirty="0">
              <a:latin typeface="Meiryo UI" panose="020B0604030504040204" pitchFamily="50" charset="-128"/>
              <a:ea typeface="Meiryo UI" panose="020B0604030504040204" pitchFamily="50" charset="-128"/>
            </a:endParaRPr>
          </a:p>
          <a:p>
            <a:pPr marL="342900" indent="-342900" defTabSz="914400">
              <a:buFont typeface="+mj-ea"/>
              <a:buAutoNum type="circleNumDbPlain"/>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データ一覧画面にて登録済み事業報告書等の一覧が表示されます。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タイトルをクリックすると登録内容の詳細が表示されます。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図 19">
            <a:extLst>
              <a:ext uri="{FF2B5EF4-FFF2-40B4-BE49-F238E27FC236}">
                <a16:creationId xmlns:a16="http://schemas.microsoft.com/office/drawing/2014/main" id="{A1BDB05F-A2B7-43DC-9CE8-DAA5B33940AF}"/>
              </a:ext>
            </a:extLst>
          </p:cNvPr>
          <p:cNvPicPr>
            <a:picLocks noChangeAspect="1"/>
          </p:cNvPicPr>
          <p:nvPr/>
        </p:nvPicPr>
        <p:blipFill>
          <a:blip r:embed="rId3"/>
          <a:stretch>
            <a:fillRect/>
          </a:stretch>
        </p:blipFill>
        <p:spPr>
          <a:xfrm>
            <a:off x="1841427" y="3107042"/>
            <a:ext cx="2403401" cy="1563959"/>
          </a:xfrm>
          <a:prstGeom prst="rect">
            <a:avLst/>
          </a:prstGeom>
        </p:spPr>
      </p:pic>
      <p:sp>
        <p:nvSpPr>
          <p:cNvPr id="23" name="テキスト ボックス 22">
            <a:extLst>
              <a:ext uri="{FF2B5EF4-FFF2-40B4-BE49-F238E27FC236}">
                <a16:creationId xmlns:a16="http://schemas.microsoft.com/office/drawing/2014/main" id="{416DF159-895E-4506-809F-8F661A583503}"/>
              </a:ext>
            </a:extLst>
          </p:cNvPr>
          <p:cNvSpPr txBox="1"/>
          <p:nvPr/>
        </p:nvSpPr>
        <p:spPr>
          <a:xfrm>
            <a:off x="2056075" y="3738373"/>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①</a:t>
            </a:r>
          </a:p>
        </p:txBody>
      </p:sp>
      <p:grpSp>
        <p:nvGrpSpPr>
          <p:cNvPr id="21" name="グループ化 20">
            <a:extLst>
              <a:ext uri="{FF2B5EF4-FFF2-40B4-BE49-F238E27FC236}">
                <a16:creationId xmlns:a16="http://schemas.microsoft.com/office/drawing/2014/main" id="{5D7DA1AE-BC62-4957-B7C2-59881427D3B9}"/>
              </a:ext>
            </a:extLst>
          </p:cNvPr>
          <p:cNvGrpSpPr/>
          <p:nvPr/>
        </p:nvGrpSpPr>
        <p:grpSpPr>
          <a:xfrm>
            <a:off x="2347029" y="3750266"/>
            <a:ext cx="1296602" cy="924751"/>
            <a:chOff x="1725085" y="5102008"/>
            <a:chExt cx="1296602" cy="924751"/>
          </a:xfrm>
        </p:grpSpPr>
        <p:pic>
          <p:nvPicPr>
            <p:cNvPr id="27" name="図 26">
              <a:extLst>
                <a:ext uri="{FF2B5EF4-FFF2-40B4-BE49-F238E27FC236}">
                  <a16:creationId xmlns:a16="http://schemas.microsoft.com/office/drawing/2014/main" id="{34E7C903-47C3-4B34-AF38-D1081B99345D}"/>
                </a:ext>
              </a:extLst>
            </p:cNvPr>
            <p:cNvPicPr>
              <a:picLocks noChangeAspect="1"/>
            </p:cNvPicPr>
            <p:nvPr/>
          </p:nvPicPr>
          <p:blipFill>
            <a:blip r:embed="rId4"/>
            <a:stretch>
              <a:fillRect/>
            </a:stretch>
          </p:blipFill>
          <p:spPr>
            <a:xfrm>
              <a:off x="1725085" y="5102008"/>
              <a:ext cx="956306" cy="721396"/>
            </a:xfrm>
            <a:prstGeom prst="rect">
              <a:avLst/>
            </a:prstGeom>
          </p:spPr>
        </p:pic>
        <p:pic>
          <p:nvPicPr>
            <p:cNvPr id="28" name="図 27">
              <a:extLst>
                <a:ext uri="{FF2B5EF4-FFF2-40B4-BE49-F238E27FC236}">
                  <a16:creationId xmlns:a16="http://schemas.microsoft.com/office/drawing/2014/main" id="{2CD5DACD-37CF-4740-9B06-3E499C627B99}"/>
                </a:ext>
              </a:extLst>
            </p:cNvPr>
            <p:cNvPicPr>
              <a:picLocks noChangeAspect="1"/>
            </p:cNvPicPr>
            <p:nvPr/>
          </p:nvPicPr>
          <p:blipFill>
            <a:blip r:embed="rId5"/>
            <a:stretch>
              <a:fillRect/>
            </a:stretch>
          </p:blipFill>
          <p:spPr>
            <a:xfrm>
              <a:off x="1805390" y="5102008"/>
              <a:ext cx="1216297" cy="924751"/>
            </a:xfrm>
            <a:prstGeom prst="rect">
              <a:avLst/>
            </a:prstGeom>
          </p:spPr>
        </p:pic>
      </p:grpSp>
      <p:sp>
        <p:nvSpPr>
          <p:cNvPr id="22" name="正方形/長方形 21">
            <a:extLst>
              <a:ext uri="{FF2B5EF4-FFF2-40B4-BE49-F238E27FC236}">
                <a16:creationId xmlns:a16="http://schemas.microsoft.com/office/drawing/2014/main" id="{438DC4EF-AF55-4643-9442-273D45492CB1}"/>
              </a:ext>
            </a:extLst>
          </p:cNvPr>
          <p:cNvSpPr/>
          <p:nvPr/>
        </p:nvSpPr>
        <p:spPr>
          <a:xfrm>
            <a:off x="2395361" y="3738374"/>
            <a:ext cx="1269084" cy="932628"/>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pic>
        <p:nvPicPr>
          <p:cNvPr id="10" name="図 9">
            <a:extLst>
              <a:ext uri="{FF2B5EF4-FFF2-40B4-BE49-F238E27FC236}">
                <a16:creationId xmlns:a16="http://schemas.microsoft.com/office/drawing/2014/main" id="{D9F3A09F-FF13-41A7-94CC-C69940B62CA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50728" y="4861827"/>
            <a:ext cx="6315171" cy="1486004"/>
          </a:xfrm>
          <a:prstGeom prst="rect">
            <a:avLst/>
          </a:prstGeom>
          <a:ln>
            <a:solidFill>
              <a:srgbClr val="000000"/>
            </a:solidFill>
          </a:ln>
        </p:spPr>
      </p:pic>
      <p:sp>
        <p:nvSpPr>
          <p:cNvPr id="19" name="テキスト ボックス 18">
            <a:extLst>
              <a:ext uri="{FF2B5EF4-FFF2-40B4-BE49-F238E27FC236}">
                <a16:creationId xmlns:a16="http://schemas.microsoft.com/office/drawing/2014/main" id="{22776F62-136D-4747-BD8D-57F0985C2333}"/>
              </a:ext>
            </a:extLst>
          </p:cNvPr>
          <p:cNvSpPr txBox="1"/>
          <p:nvPr/>
        </p:nvSpPr>
        <p:spPr>
          <a:xfrm>
            <a:off x="896611" y="5786388"/>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②</a:t>
            </a:r>
          </a:p>
        </p:txBody>
      </p:sp>
      <p:cxnSp>
        <p:nvCxnSpPr>
          <p:cNvPr id="24" name="直線矢印コネクタ 23">
            <a:extLst>
              <a:ext uri="{FF2B5EF4-FFF2-40B4-BE49-F238E27FC236}">
                <a16:creationId xmlns:a16="http://schemas.microsoft.com/office/drawing/2014/main" id="{B4B7BADD-E6CB-42EA-A537-72EA5657116F}"/>
              </a:ext>
            </a:extLst>
          </p:cNvPr>
          <p:cNvCxnSpPr>
            <a:cxnSpLocks/>
            <a:stCxn id="22" idx="2"/>
          </p:cNvCxnSpPr>
          <p:nvPr/>
        </p:nvCxnSpPr>
        <p:spPr>
          <a:xfrm flipH="1">
            <a:off x="2268991" y="4671002"/>
            <a:ext cx="760912" cy="12665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B3350300-F388-46D5-909A-994157273F46}"/>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1841427" y="6043752"/>
            <a:ext cx="2873993" cy="144079"/>
          </a:xfrm>
          <a:prstGeom prst="rect">
            <a:avLst/>
          </a:prstGeom>
        </p:spPr>
      </p:pic>
      <p:sp>
        <p:nvSpPr>
          <p:cNvPr id="26" name="正方形/長方形 25">
            <a:extLst>
              <a:ext uri="{FF2B5EF4-FFF2-40B4-BE49-F238E27FC236}">
                <a16:creationId xmlns:a16="http://schemas.microsoft.com/office/drawing/2014/main" id="{14AC0BFA-A419-46E5-B6A0-7A31DB5E18DC}"/>
              </a:ext>
            </a:extLst>
          </p:cNvPr>
          <p:cNvSpPr/>
          <p:nvPr/>
        </p:nvSpPr>
        <p:spPr>
          <a:xfrm>
            <a:off x="1177559" y="5969042"/>
            <a:ext cx="2726317" cy="306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pic>
        <p:nvPicPr>
          <p:cNvPr id="29" name="図 28">
            <a:extLst>
              <a:ext uri="{FF2B5EF4-FFF2-40B4-BE49-F238E27FC236}">
                <a16:creationId xmlns:a16="http://schemas.microsoft.com/office/drawing/2014/main" id="{4D6BA8FA-990C-4DC0-80A9-E4655ACFA0D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1597099" y="1612258"/>
            <a:ext cx="2966823" cy="130539"/>
          </a:xfrm>
          <a:prstGeom prst="rect">
            <a:avLst/>
          </a:prstGeom>
        </p:spPr>
      </p:pic>
    </p:spTree>
    <p:extLst>
      <p:ext uri="{BB962C8B-B14F-4D97-AF65-F5344CB8AC3E}">
        <p14:creationId xmlns:p14="http://schemas.microsoft.com/office/powerpoint/2010/main" val="16818302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515F194-B962-4636-8171-6396E68A91C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29085" y="1127745"/>
            <a:ext cx="5920255" cy="4604400"/>
          </a:xfrm>
          <a:prstGeom prst="rect">
            <a:avLst/>
          </a:prstGeom>
          <a:ln>
            <a:solidFill>
              <a:schemeClr val="tx1"/>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2</a:t>
            </a:r>
            <a:r>
              <a:rPr kumimoji="1" lang="ja-JP" altLang="en-US" sz="2400" b="1" dirty="0">
                <a:latin typeface="Meiryo UI" pitchFamily="50" charset="-128"/>
                <a:ea typeface="Meiryo UI" pitchFamily="50" charset="-128"/>
                <a:cs typeface="Meiryo UI" pitchFamily="50" charset="-128"/>
              </a:rPr>
              <a:t>．</a:t>
            </a:r>
            <a:r>
              <a:rPr lang="ja-JP" altLang="en-US" sz="2400" b="1" dirty="0"/>
              <a:t>事業報告書等提出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4426212"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2-2.</a:t>
            </a:r>
            <a:r>
              <a:rPr lang="ja-JP" altLang="en-US" b="1" dirty="0">
                <a:latin typeface="Meiryo UI" panose="020B0604030504040204" pitchFamily="50" charset="-128"/>
                <a:ea typeface="Meiryo UI" panose="020B0604030504040204" pitchFamily="50" charset="-128"/>
              </a:rPr>
              <a:t>　アップロード済み事業報告書等の確認</a:t>
            </a:r>
            <a:endParaRPr kumimoji="1" lang="ja-JP" altLang="en-US" b="1" dirty="0">
              <a:latin typeface="Meiryo UI" pitchFamily="50" charset="-128"/>
              <a:ea typeface="Meiryo UI" pitchFamily="50" charset="-128"/>
              <a:cs typeface="Meiryo UI"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4031873"/>
          </a:xfrm>
          <a:prstGeom prst="rect">
            <a:avLst/>
          </a:prstGeom>
          <a:noFill/>
        </p:spPr>
        <p:txBody>
          <a:bodyPr wrap="square" rtlCol="0">
            <a:spAutoFit/>
          </a:bodyPr>
          <a:lstStyle/>
          <a:p>
            <a:pPr marL="342900" indent="-342900" defTabSz="914400">
              <a:buFont typeface="+mj-ea"/>
              <a:buAutoNum type="circleNumDbPlain" startAt="3"/>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アップロードした各ファイルの閲覧が可能です。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提出済みの場合は、ファイルの更新・削除はできなくなります。</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「提出ファイル一括ダウンロード」ボタンをクリックすると、アップロードしたファイルを一括でダウンロードすることができます。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ポップアップブロックを有効化している場合、正常にダ</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ウンロードされないことがございますのでご留意ください。</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5"/>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提出済みファイルの修正および再アップロードする場合は、「事業報告書等取戻し」ボタンをクリックしてください。事業報告書等提出状況が「未提出」に戻り、ファイルの再アップロードが可能となり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indent="355600" defTabSz="914400"/>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都道府県の承認後は、「取戻し」ができなくなります。</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781C9F0-DEE8-45F1-9B52-E65A1FE4DE2B}"/>
              </a:ext>
            </a:extLst>
          </p:cNvPr>
          <p:cNvSpPr/>
          <p:nvPr/>
        </p:nvSpPr>
        <p:spPr>
          <a:xfrm>
            <a:off x="3215278" y="4352935"/>
            <a:ext cx="1142541" cy="137159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1" name="テキスト ボックス 20">
            <a:extLst>
              <a:ext uri="{FF2B5EF4-FFF2-40B4-BE49-F238E27FC236}">
                <a16:creationId xmlns:a16="http://schemas.microsoft.com/office/drawing/2014/main" id="{D220F0F6-B8A2-4441-B34B-715775B3C705}"/>
              </a:ext>
            </a:extLst>
          </p:cNvPr>
          <p:cNvSpPr txBox="1"/>
          <p:nvPr/>
        </p:nvSpPr>
        <p:spPr>
          <a:xfrm>
            <a:off x="2949285" y="4318646"/>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③</a:t>
            </a:r>
          </a:p>
        </p:txBody>
      </p:sp>
      <p:sp>
        <p:nvSpPr>
          <p:cNvPr id="22" name="正方形/長方形 21">
            <a:extLst>
              <a:ext uri="{FF2B5EF4-FFF2-40B4-BE49-F238E27FC236}">
                <a16:creationId xmlns:a16="http://schemas.microsoft.com/office/drawing/2014/main" id="{9E1ACFDC-48DD-44AA-92C2-4F0604A7ACAA}"/>
              </a:ext>
            </a:extLst>
          </p:cNvPr>
          <p:cNvSpPr/>
          <p:nvPr/>
        </p:nvSpPr>
        <p:spPr>
          <a:xfrm>
            <a:off x="5279932" y="2378013"/>
            <a:ext cx="671288" cy="246221"/>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3" name="テキスト ボックス 22">
            <a:extLst>
              <a:ext uri="{FF2B5EF4-FFF2-40B4-BE49-F238E27FC236}">
                <a16:creationId xmlns:a16="http://schemas.microsoft.com/office/drawing/2014/main" id="{50FB228F-9D0A-406F-9AF0-AEAE55049E4A}"/>
              </a:ext>
            </a:extLst>
          </p:cNvPr>
          <p:cNvSpPr txBox="1"/>
          <p:nvPr/>
        </p:nvSpPr>
        <p:spPr>
          <a:xfrm>
            <a:off x="5508276" y="2069237"/>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⑤</a:t>
            </a:r>
          </a:p>
        </p:txBody>
      </p:sp>
      <p:sp>
        <p:nvSpPr>
          <p:cNvPr id="26" name="正方形/長方形 25">
            <a:extLst>
              <a:ext uri="{FF2B5EF4-FFF2-40B4-BE49-F238E27FC236}">
                <a16:creationId xmlns:a16="http://schemas.microsoft.com/office/drawing/2014/main" id="{9F11049F-3221-4EC2-8938-5A02FAF1000B}"/>
              </a:ext>
            </a:extLst>
          </p:cNvPr>
          <p:cNvSpPr/>
          <p:nvPr/>
        </p:nvSpPr>
        <p:spPr>
          <a:xfrm>
            <a:off x="4122891" y="2370778"/>
            <a:ext cx="1052723" cy="246221"/>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pic>
        <p:nvPicPr>
          <p:cNvPr id="13" name="図 12">
            <a:extLst>
              <a:ext uri="{FF2B5EF4-FFF2-40B4-BE49-F238E27FC236}">
                <a16:creationId xmlns:a16="http://schemas.microsoft.com/office/drawing/2014/main" id="{1F54BED0-F530-45D6-B6C0-ECC94632EA6E}"/>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4"/>
                    </a14:imgEffect>
                  </a14:imgLayer>
                </a14:imgProps>
              </a:ext>
            </a:extLst>
          </a:blip>
          <a:stretch>
            <a:fillRect/>
          </a:stretch>
        </p:blipFill>
        <p:spPr>
          <a:xfrm>
            <a:off x="379363" y="1992977"/>
            <a:ext cx="439788" cy="99685"/>
          </a:xfrm>
          <a:prstGeom prst="rect">
            <a:avLst/>
          </a:prstGeom>
        </p:spPr>
      </p:pic>
      <p:pic>
        <p:nvPicPr>
          <p:cNvPr id="15" name="図 14">
            <a:extLst>
              <a:ext uri="{FF2B5EF4-FFF2-40B4-BE49-F238E27FC236}">
                <a16:creationId xmlns:a16="http://schemas.microsoft.com/office/drawing/2014/main" id="{C98E97F7-C73E-4413-893E-3CD70515CD13}"/>
              </a:ext>
            </a:extLst>
          </p:cNvPr>
          <p:cNvPicPr>
            <a:picLocks noChangeAspect="1"/>
          </p:cNvPicPr>
          <p:nvPr/>
        </p:nvPicPr>
        <p:blipFill>
          <a:blip r:embed="rId5">
            <a:extLst>
              <a:ext uri="{BEBA8EAE-BF5A-486C-A8C5-ECC9F3942E4B}">
                <a14:imgProps xmlns:a14="http://schemas.microsoft.com/office/drawing/2010/main">
                  <a14:imgLayer r:embed="rId6">
                    <a14:imgEffect>
                      <a14:artisticBlur radius="4"/>
                    </a14:imgEffect>
                  </a14:imgLayer>
                </a14:imgProps>
              </a:ext>
            </a:extLst>
          </a:blip>
          <a:stretch>
            <a:fillRect/>
          </a:stretch>
        </p:blipFill>
        <p:spPr>
          <a:xfrm>
            <a:off x="956311" y="1663922"/>
            <a:ext cx="576812" cy="97216"/>
          </a:xfrm>
          <a:prstGeom prst="rect">
            <a:avLst/>
          </a:prstGeom>
        </p:spPr>
      </p:pic>
      <p:pic>
        <p:nvPicPr>
          <p:cNvPr id="6" name="図 5">
            <a:extLst>
              <a:ext uri="{FF2B5EF4-FFF2-40B4-BE49-F238E27FC236}">
                <a16:creationId xmlns:a16="http://schemas.microsoft.com/office/drawing/2014/main" id="{3373852B-90E7-720E-4324-6D4A7343F5CA}"/>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4"/>
                    </a14:imgEffect>
                  </a14:imgLayer>
                </a14:imgProps>
              </a:ext>
            </a:extLst>
          </a:blip>
          <a:stretch>
            <a:fillRect/>
          </a:stretch>
        </p:blipFill>
        <p:spPr>
          <a:xfrm>
            <a:off x="5742886" y="1247742"/>
            <a:ext cx="396000" cy="89760"/>
          </a:xfrm>
          <a:prstGeom prst="rect">
            <a:avLst/>
          </a:prstGeom>
        </p:spPr>
      </p:pic>
      <p:pic>
        <p:nvPicPr>
          <p:cNvPr id="27" name="図 26">
            <a:extLst>
              <a:ext uri="{FF2B5EF4-FFF2-40B4-BE49-F238E27FC236}">
                <a16:creationId xmlns:a16="http://schemas.microsoft.com/office/drawing/2014/main" id="{2A4763EE-6FBC-4905-B259-F3932EC1734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62166" y="2082283"/>
            <a:ext cx="346471" cy="99686"/>
          </a:xfrm>
          <a:prstGeom prst="rect">
            <a:avLst/>
          </a:prstGeom>
        </p:spPr>
      </p:pic>
      <p:pic>
        <p:nvPicPr>
          <p:cNvPr id="29" name="図 28">
            <a:extLst>
              <a:ext uri="{FF2B5EF4-FFF2-40B4-BE49-F238E27FC236}">
                <a16:creationId xmlns:a16="http://schemas.microsoft.com/office/drawing/2014/main" id="{2E374FAA-A45A-4266-9752-9EEEBDBA85E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04298" y="2052171"/>
            <a:ext cx="544955" cy="156793"/>
          </a:xfrm>
          <a:prstGeom prst="rect">
            <a:avLst/>
          </a:prstGeom>
        </p:spPr>
      </p:pic>
      <p:sp>
        <p:nvSpPr>
          <p:cNvPr id="28" name="テキスト ボックス 27">
            <a:extLst>
              <a:ext uri="{FF2B5EF4-FFF2-40B4-BE49-F238E27FC236}">
                <a16:creationId xmlns:a16="http://schemas.microsoft.com/office/drawing/2014/main" id="{AC9A29DF-E530-49EB-85AF-BF647ADFAED7}"/>
              </a:ext>
            </a:extLst>
          </p:cNvPr>
          <p:cNvSpPr txBox="1"/>
          <p:nvPr/>
        </p:nvSpPr>
        <p:spPr>
          <a:xfrm>
            <a:off x="4592678" y="2068929"/>
            <a:ext cx="226247"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④</a:t>
            </a:r>
          </a:p>
        </p:txBody>
      </p:sp>
      <p:pic>
        <p:nvPicPr>
          <p:cNvPr id="30" name="図 29">
            <a:extLst>
              <a:ext uri="{FF2B5EF4-FFF2-40B4-BE49-F238E27FC236}">
                <a16:creationId xmlns:a16="http://schemas.microsoft.com/office/drawing/2014/main" id="{9A2D2D28-1B90-47CD-A18D-03B38C0B18F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59564" y="2092662"/>
            <a:ext cx="346471" cy="99686"/>
          </a:xfrm>
          <a:prstGeom prst="rect">
            <a:avLst/>
          </a:prstGeom>
        </p:spPr>
      </p:pic>
      <p:pic>
        <p:nvPicPr>
          <p:cNvPr id="10" name="図 9">
            <a:extLst>
              <a:ext uri="{FF2B5EF4-FFF2-40B4-BE49-F238E27FC236}">
                <a16:creationId xmlns:a16="http://schemas.microsoft.com/office/drawing/2014/main" id="{C43FA50C-97EE-4E91-A8B0-0AECCAAD901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540588" y="2079704"/>
            <a:ext cx="612000" cy="95377"/>
          </a:xfrm>
          <a:prstGeom prst="rect">
            <a:avLst/>
          </a:prstGeom>
        </p:spPr>
      </p:pic>
    </p:spTree>
    <p:extLst>
      <p:ext uri="{BB962C8B-B14F-4D97-AF65-F5344CB8AC3E}">
        <p14:creationId xmlns:p14="http://schemas.microsoft.com/office/powerpoint/2010/main" val="2316582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7A27B3D-66DC-4D43-B464-C1F3F92FBA23}"/>
              </a:ext>
            </a:extLst>
          </p:cNvPr>
          <p:cNvPicPr>
            <a:picLocks noChangeAspect="1"/>
          </p:cNvPicPr>
          <p:nvPr/>
        </p:nvPicPr>
        <p:blipFill>
          <a:blip r:embed="rId2"/>
          <a:stretch>
            <a:fillRect/>
          </a:stretch>
        </p:blipFill>
        <p:spPr>
          <a:xfrm>
            <a:off x="225557" y="1593562"/>
            <a:ext cx="6408000" cy="736972"/>
          </a:xfrm>
          <a:prstGeom prst="rect">
            <a:avLst/>
          </a:prstGeom>
          <a:ln>
            <a:solidFill>
              <a:schemeClr val="tx1"/>
            </a:solidFill>
          </a:ln>
        </p:spPr>
      </p:pic>
      <p:pic>
        <p:nvPicPr>
          <p:cNvPr id="3" name="図 2">
            <a:extLst>
              <a:ext uri="{FF2B5EF4-FFF2-40B4-BE49-F238E27FC236}">
                <a16:creationId xmlns:a16="http://schemas.microsoft.com/office/drawing/2014/main" id="{E971E4C4-B447-4E4D-B1DD-9B21875192F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25558" y="2373031"/>
            <a:ext cx="3068817" cy="2880000"/>
          </a:xfrm>
          <a:prstGeom prst="rect">
            <a:avLst/>
          </a:prstGeom>
          <a:ln>
            <a:solidFill>
              <a:schemeClr val="tx1"/>
            </a:solidFill>
          </a:ln>
        </p:spPr>
      </p:pic>
      <p:grpSp>
        <p:nvGrpSpPr>
          <p:cNvPr id="15" name="グループ化 14">
            <a:extLst>
              <a:ext uri="{FF2B5EF4-FFF2-40B4-BE49-F238E27FC236}">
                <a16:creationId xmlns:a16="http://schemas.microsoft.com/office/drawing/2014/main" id="{1F2E41B5-45B3-4E69-8523-17726275FF42}"/>
              </a:ext>
            </a:extLst>
          </p:cNvPr>
          <p:cNvGrpSpPr/>
          <p:nvPr/>
        </p:nvGrpSpPr>
        <p:grpSpPr>
          <a:xfrm>
            <a:off x="2120889" y="4200488"/>
            <a:ext cx="4197600" cy="2316279"/>
            <a:chOff x="2120889" y="4200488"/>
            <a:chExt cx="4197600" cy="2316279"/>
          </a:xfrm>
        </p:grpSpPr>
        <p:pic>
          <p:nvPicPr>
            <p:cNvPr id="12" name="図 11">
              <a:extLst>
                <a:ext uri="{FF2B5EF4-FFF2-40B4-BE49-F238E27FC236}">
                  <a16:creationId xmlns:a16="http://schemas.microsoft.com/office/drawing/2014/main" id="{E4D6C50C-209E-441C-A8A0-43E584731AF4}"/>
                </a:ext>
              </a:extLst>
            </p:cNvPr>
            <p:cNvPicPr>
              <a:picLocks noChangeAspect="1"/>
            </p:cNvPicPr>
            <p:nvPr/>
          </p:nvPicPr>
          <p:blipFill>
            <a:blip r:embed="rId4"/>
            <a:stretch>
              <a:fillRect/>
            </a:stretch>
          </p:blipFill>
          <p:spPr>
            <a:xfrm>
              <a:off x="2120889" y="4200488"/>
              <a:ext cx="4197600" cy="2316279"/>
            </a:xfrm>
            <a:prstGeom prst="rect">
              <a:avLst/>
            </a:prstGeom>
            <a:ln>
              <a:solidFill>
                <a:schemeClr val="tx1"/>
              </a:solidFill>
            </a:ln>
          </p:spPr>
        </p:pic>
        <p:pic>
          <p:nvPicPr>
            <p:cNvPr id="14" name="図 13">
              <a:extLst>
                <a:ext uri="{FF2B5EF4-FFF2-40B4-BE49-F238E27FC236}">
                  <a16:creationId xmlns:a16="http://schemas.microsoft.com/office/drawing/2014/main" id="{669893C7-A897-4D55-8A23-C5FA0A20073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25704" y="4639165"/>
              <a:ext cx="190522" cy="80707"/>
            </a:xfrm>
            <a:prstGeom prst="rect">
              <a:avLst/>
            </a:prstGeom>
            <a:ln>
              <a:noFill/>
            </a:ln>
          </p:spPr>
        </p:pic>
      </p:grpSp>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2</a:t>
            </a:r>
            <a:r>
              <a:rPr kumimoji="1" lang="ja-JP" altLang="en-US" sz="2400" b="1" dirty="0">
                <a:latin typeface="Meiryo UI" pitchFamily="50" charset="-128"/>
                <a:ea typeface="Meiryo UI" pitchFamily="50" charset="-128"/>
                <a:cs typeface="Meiryo UI" pitchFamily="50" charset="-128"/>
              </a:rPr>
              <a:t>．</a:t>
            </a:r>
            <a:r>
              <a:rPr lang="ja-JP" altLang="en-US" sz="2400" b="1" dirty="0"/>
              <a:t>事業報告書等提出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3105337"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2-3.</a:t>
            </a:r>
            <a:r>
              <a:rPr lang="ja-JP" altLang="en-US" b="1" dirty="0">
                <a:latin typeface="Meiryo UI" panose="020B0604030504040204" pitchFamily="50" charset="-128"/>
                <a:ea typeface="Meiryo UI" panose="020B0604030504040204" pitchFamily="50" charset="-128"/>
              </a:rPr>
              <a:t>　提出データの</a:t>
            </a:r>
            <a:r>
              <a:rPr lang="en-US" altLang="ja-JP" b="1" dirty="0">
                <a:latin typeface="Meiryo UI" panose="020B0604030504040204" pitchFamily="50" charset="-128"/>
                <a:ea typeface="Meiryo UI" panose="020B0604030504040204" pitchFamily="50" charset="-128"/>
              </a:rPr>
              <a:t>CSV</a:t>
            </a:r>
            <a:r>
              <a:rPr lang="ja-JP" altLang="en-US" b="1" dirty="0">
                <a:latin typeface="Meiryo UI" panose="020B0604030504040204" pitchFamily="50" charset="-128"/>
                <a:ea typeface="Meiryo UI" panose="020B0604030504040204" pitchFamily="50" charset="-128"/>
              </a:rPr>
              <a:t>出力</a:t>
            </a:r>
            <a:endParaRPr kumimoji="1" lang="ja-JP" altLang="en-US" b="1" dirty="0">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FD0598A0-F0E7-43A4-B455-9B329C3AB688}"/>
              </a:ext>
            </a:extLst>
          </p:cNvPr>
          <p:cNvSpPr txBox="1"/>
          <p:nvPr/>
        </p:nvSpPr>
        <p:spPr>
          <a:xfrm>
            <a:off x="279590" y="1090662"/>
            <a:ext cx="10791213" cy="369332"/>
          </a:xfrm>
          <a:prstGeom prst="rect">
            <a:avLst/>
          </a:prstGeom>
          <a:noFill/>
        </p:spPr>
        <p:txBody>
          <a:bodyPr wrap="square" rtlCol="0">
            <a:spAutoFit/>
          </a:bodyPr>
          <a:lstStyle/>
          <a:p>
            <a:pPr defTabSz="914400"/>
            <a:r>
              <a:rPr lang="ja-JP" altLang="en-US" dirty="0">
                <a:latin typeface="Meiryo UI" panose="020B0604030504040204" pitchFamily="50" charset="-128"/>
                <a:ea typeface="Meiryo UI" panose="020B0604030504040204" pitchFamily="50" charset="-128"/>
              </a:rPr>
              <a:t>提出データを</a:t>
            </a:r>
            <a:r>
              <a:rPr lang="en-US" altLang="ja-JP" dirty="0">
                <a:latin typeface="Meiryo UI" panose="020B0604030504040204" pitchFamily="50" charset="-128"/>
                <a:ea typeface="Meiryo UI" panose="020B0604030504040204" pitchFamily="50" charset="-128"/>
              </a:rPr>
              <a:t>CSV</a:t>
            </a:r>
            <a:r>
              <a:rPr lang="ja-JP" altLang="en-US" dirty="0">
                <a:latin typeface="Meiryo UI" panose="020B0604030504040204" pitchFamily="50" charset="-128"/>
                <a:ea typeface="Meiryo UI" panose="020B0604030504040204" pitchFamily="50" charset="-128"/>
              </a:rPr>
              <a:t>ファイルで出力するための操作手順は以下の通りとなります。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3539430"/>
          </a:xfrm>
          <a:prstGeom prst="rect">
            <a:avLst/>
          </a:prstGeom>
          <a:noFill/>
        </p:spPr>
        <p:txBody>
          <a:bodyPr wrap="square" rtlCol="0">
            <a:spAutoFit/>
          </a:bodyPr>
          <a:lstStyle/>
          <a:p>
            <a:pPr marL="342900" indent="-342900" defTabSz="914400">
              <a:buFont typeface="+mj-ea"/>
              <a:buAutoNum type="circleNumDbPlain"/>
            </a:pPr>
            <a:r>
              <a:rPr lang="ja-JP" altLang="en-US" sz="1600" dirty="0">
                <a:latin typeface="Meiryo UI" panose="020B0604030504040204" pitchFamily="50" charset="-128"/>
                <a:ea typeface="Meiryo UI" panose="020B0604030504040204" pitchFamily="50" charset="-128"/>
              </a:rPr>
              <a:t>ホーム画面より「レポート」タブをクリックします</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「すべてのフォルダ」を選択の上、「</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医療法人</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」フォルダをクリックします。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出力対象のデータをクリックします。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920E6F77-B52F-4FA9-8DF7-500D996D46E4}"/>
              </a:ext>
            </a:extLst>
          </p:cNvPr>
          <p:cNvSpPr/>
          <p:nvPr/>
        </p:nvSpPr>
        <p:spPr>
          <a:xfrm>
            <a:off x="1503789" y="3742719"/>
            <a:ext cx="1620000" cy="246221"/>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9" name="テキスト ボックス 18">
            <a:extLst>
              <a:ext uri="{FF2B5EF4-FFF2-40B4-BE49-F238E27FC236}">
                <a16:creationId xmlns:a16="http://schemas.microsoft.com/office/drawing/2014/main" id="{787D8DE5-8F7F-4CDE-83D8-0463DC57B399}"/>
              </a:ext>
            </a:extLst>
          </p:cNvPr>
          <p:cNvSpPr txBox="1"/>
          <p:nvPr/>
        </p:nvSpPr>
        <p:spPr>
          <a:xfrm>
            <a:off x="231868" y="4692592"/>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②</a:t>
            </a:r>
          </a:p>
        </p:txBody>
      </p:sp>
      <p:sp>
        <p:nvSpPr>
          <p:cNvPr id="28" name="正方形/長方形 27">
            <a:extLst>
              <a:ext uri="{FF2B5EF4-FFF2-40B4-BE49-F238E27FC236}">
                <a16:creationId xmlns:a16="http://schemas.microsoft.com/office/drawing/2014/main" id="{5DB918FB-9B54-4F08-830F-7F0A6BFBC09B}"/>
              </a:ext>
            </a:extLst>
          </p:cNvPr>
          <p:cNvSpPr/>
          <p:nvPr/>
        </p:nvSpPr>
        <p:spPr>
          <a:xfrm>
            <a:off x="255747" y="4968731"/>
            <a:ext cx="1188000" cy="246221"/>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cxnSp>
        <p:nvCxnSpPr>
          <p:cNvPr id="29" name="直線矢印コネクタ 28">
            <a:extLst>
              <a:ext uri="{FF2B5EF4-FFF2-40B4-BE49-F238E27FC236}">
                <a16:creationId xmlns:a16="http://schemas.microsoft.com/office/drawing/2014/main" id="{C7ED5A11-34FC-4DE4-8CBE-0625509E24E7}"/>
              </a:ext>
            </a:extLst>
          </p:cNvPr>
          <p:cNvCxnSpPr>
            <a:cxnSpLocks/>
            <a:stCxn id="28" idx="0"/>
          </p:cNvCxnSpPr>
          <p:nvPr/>
        </p:nvCxnSpPr>
        <p:spPr>
          <a:xfrm flipV="1">
            <a:off x="849747" y="3988940"/>
            <a:ext cx="1034770" cy="9797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49A2D146-A457-446C-8D99-EEC5EA7EB6BD}"/>
              </a:ext>
            </a:extLst>
          </p:cNvPr>
          <p:cNvSpPr/>
          <p:nvPr/>
        </p:nvSpPr>
        <p:spPr>
          <a:xfrm>
            <a:off x="5713758" y="2077134"/>
            <a:ext cx="919799" cy="246221"/>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33" name="テキスト ボックス 32">
            <a:extLst>
              <a:ext uri="{FF2B5EF4-FFF2-40B4-BE49-F238E27FC236}">
                <a16:creationId xmlns:a16="http://schemas.microsoft.com/office/drawing/2014/main" id="{2B8B7C5A-9FC0-404B-87AD-288B63F8ADC5}"/>
              </a:ext>
            </a:extLst>
          </p:cNvPr>
          <p:cNvSpPr txBox="1"/>
          <p:nvPr/>
        </p:nvSpPr>
        <p:spPr>
          <a:xfrm>
            <a:off x="5449813" y="1919784"/>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①</a:t>
            </a:r>
          </a:p>
        </p:txBody>
      </p:sp>
      <p:cxnSp>
        <p:nvCxnSpPr>
          <p:cNvPr id="34" name="直線矢印コネクタ 33">
            <a:extLst>
              <a:ext uri="{FF2B5EF4-FFF2-40B4-BE49-F238E27FC236}">
                <a16:creationId xmlns:a16="http://schemas.microsoft.com/office/drawing/2014/main" id="{EA25376B-F92A-4212-9457-BB02E2217373}"/>
              </a:ext>
            </a:extLst>
          </p:cNvPr>
          <p:cNvCxnSpPr>
            <a:cxnSpLocks/>
            <a:stCxn id="32" idx="2"/>
          </p:cNvCxnSpPr>
          <p:nvPr/>
        </p:nvCxnSpPr>
        <p:spPr>
          <a:xfrm flipH="1">
            <a:off x="3294375" y="2323355"/>
            <a:ext cx="2879283" cy="5035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4334FC07-F88A-4C95-B5C7-644506659FA6}"/>
              </a:ext>
            </a:extLst>
          </p:cNvPr>
          <p:cNvSpPr txBox="1"/>
          <p:nvPr/>
        </p:nvSpPr>
        <p:spPr>
          <a:xfrm>
            <a:off x="6919160" y="3865830"/>
            <a:ext cx="5057734" cy="2062103"/>
          </a:xfrm>
          <a:prstGeom prst="rect">
            <a:avLst/>
          </a:prstGeom>
          <a:solidFill>
            <a:srgbClr val="FFFFE5"/>
          </a:solidFill>
        </p:spPr>
        <p:txBody>
          <a:bodyPr wrap="square" rtlCol="0">
            <a:spAutoFit/>
          </a:bodyPr>
          <a:lstStyle/>
          <a:p>
            <a:pPr defTabSz="914400"/>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提出したドキュメントのうち、</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CSV</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ファイルとして出力できるものは以下の通りです。</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60000" indent="-180000" defTabSz="914400">
              <a:buFont typeface="Arial" panose="020B0604020202020204" pitchFamily="34" charset="0"/>
              <a:buChar char="•"/>
            </a:pP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事業報告書</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60000" indent="-180000" defTabSz="914400">
              <a:buFont typeface="Arial" panose="020B0604020202020204" pitchFamily="34" charset="0"/>
              <a:buChar char="•"/>
            </a:pP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貸借対照表</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60000" indent="-180000" defTabSz="914400">
              <a:buFont typeface="Arial" panose="020B0604020202020204" pitchFamily="34" charset="0"/>
              <a:buChar char="•"/>
            </a:pP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損益計算書</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また、</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CSV</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出力が可能なのは都道府県承認後のデータとなります。</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B374D02C-2880-4C07-9DAF-695D35F4EFC3}"/>
              </a:ext>
            </a:extLst>
          </p:cNvPr>
          <p:cNvSpPr/>
          <p:nvPr/>
        </p:nvSpPr>
        <p:spPr>
          <a:xfrm>
            <a:off x="3093730" y="4767798"/>
            <a:ext cx="648000" cy="241092"/>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6" name="テキスト ボックス 25">
            <a:extLst>
              <a:ext uri="{FF2B5EF4-FFF2-40B4-BE49-F238E27FC236}">
                <a16:creationId xmlns:a16="http://schemas.microsoft.com/office/drawing/2014/main" id="{77C26D8C-A4F1-4CC2-8B1D-6AB2589AE272}"/>
              </a:ext>
            </a:extLst>
          </p:cNvPr>
          <p:cNvSpPr txBox="1"/>
          <p:nvPr/>
        </p:nvSpPr>
        <p:spPr>
          <a:xfrm>
            <a:off x="3563054" y="4473651"/>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③</a:t>
            </a:r>
          </a:p>
        </p:txBody>
      </p:sp>
      <p:cxnSp>
        <p:nvCxnSpPr>
          <p:cNvPr id="27" name="直線矢印コネクタ 26">
            <a:extLst>
              <a:ext uri="{FF2B5EF4-FFF2-40B4-BE49-F238E27FC236}">
                <a16:creationId xmlns:a16="http://schemas.microsoft.com/office/drawing/2014/main" id="{6229A3FC-406F-491E-976D-B818B921BEB7}"/>
              </a:ext>
            </a:extLst>
          </p:cNvPr>
          <p:cNvCxnSpPr>
            <a:cxnSpLocks/>
            <a:stCxn id="16" idx="2"/>
          </p:cNvCxnSpPr>
          <p:nvPr/>
        </p:nvCxnSpPr>
        <p:spPr>
          <a:xfrm>
            <a:off x="2313789" y="3988940"/>
            <a:ext cx="810000" cy="7788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652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501E0338-CD1C-4F49-98E6-F04C18F9DAC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35464" y="1483759"/>
            <a:ext cx="6399313" cy="1421016"/>
          </a:xfrm>
          <a:prstGeom prst="rect">
            <a:avLst/>
          </a:prstGeom>
          <a:ln>
            <a:solidFill>
              <a:schemeClr val="tx1"/>
            </a:solidFill>
          </a:ln>
        </p:spPr>
      </p:pic>
      <p:pic>
        <p:nvPicPr>
          <p:cNvPr id="28" name="図 27">
            <a:extLst>
              <a:ext uri="{FF2B5EF4-FFF2-40B4-BE49-F238E27FC236}">
                <a16:creationId xmlns:a16="http://schemas.microsoft.com/office/drawing/2014/main" id="{C2171C6B-A6BD-47EC-9D74-3A8FE890D9F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338000" y="3429001"/>
            <a:ext cx="4121750" cy="3080690"/>
          </a:xfrm>
          <a:prstGeom prst="rect">
            <a:avLst/>
          </a:prstGeom>
          <a:ln>
            <a:solidFill>
              <a:sysClr val="windowText" lastClr="000000"/>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2</a:t>
            </a:r>
            <a:r>
              <a:rPr kumimoji="1" lang="ja-JP" altLang="en-US" sz="2400" b="1" dirty="0">
                <a:latin typeface="Meiryo UI" pitchFamily="50" charset="-128"/>
                <a:ea typeface="Meiryo UI" pitchFamily="50" charset="-128"/>
                <a:cs typeface="Meiryo UI" pitchFamily="50" charset="-128"/>
              </a:rPr>
              <a:t>．</a:t>
            </a:r>
            <a:r>
              <a:rPr lang="ja-JP" altLang="en-US" sz="2400" b="1" dirty="0"/>
              <a:t>事業報告書等提出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3029997"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2-3.</a:t>
            </a:r>
            <a:r>
              <a:rPr lang="ja-JP" altLang="en-US" b="1" dirty="0">
                <a:latin typeface="Meiryo UI" panose="020B0604030504040204" pitchFamily="50" charset="-128"/>
                <a:ea typeface="Meiryo UI" panose="020B0604030504040204" pitchFamily="50" charset="-128"/>
              </a:rPr>
              <a:t>　提出データの</a:t>
            </a:r>
            <a:r>
              <a:rPr lang="en-US" altLang="ja-JP" b="1" dirty="0">
                <a:latin typeface="Meiryo UI" panose="020B0604030504040204" pitchFamily="50" charset="-128"/>
                <a:ea typeface="Meiryo UI" panose="020B0604030504040204" pitchFamily="50" charset="-128"/>
              </a:rPr>
              <a:t>CSV</a:t>
            </a:r>
            <a:r>
              <a:rPr lang="ja-JP" altLang="en-US" b="1" dirty="0">
                <a:latin typeface="Meiryo UI" panose="020B0604030504040204" pitchFamily="50" charset="-128"/>
                <a:ea typeface="Meiryo UI" panose="020B0604030504040204" pitchFamily="50" charset="-128"/>
              </a:rPr>
              <a:t>出力</a:t>
            </a:r>
            <a:endParaRPr kumimoji="1" lang="ja-JP" altLang="en-US" b="1" dirty="0">
              <a:latin typeface="Meiryo UI" pitchFamily="50" charset="-128"/>
              <a:ea typeface="Meiryo UI" pitchFamily="50" charset="-128"/>
              <a:cs typeface="Meiryo UI"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3785652"/>
          </a:xfrm>
          <a:prstGeom prst="rect">
            <a:avLst/>
          </a:prstGeom>
          <a:noFill/>
        </p:spPr>
        <p:txBody>
          <a:bodyPr wrap="square" rtlCol="0">
            <a:spAutoFit/>
          </a:bodyPr>
          <a:lstStyle/>
          <a:p>
            <a:pPr marL="342900" indent="-342900" defTabSz="914400">
              <a:buFont typeface="+mj-ea"/>
              <a:buAutoNum type="circleNumDbPlain" startAt="4"/>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出力対象のデータが表示されます。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4"/>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4"/>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4"/>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レポート画面の右にある「エクスポート」ボタンをクリックします。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4"/>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4"/>
            </a:pPr>
            <a:endParaRPr lang="en-US" altLang="ja-JP" sz="1600" dirty="0">
              <a:latin typeface="Meiryo UI" panose="020B0604030504040204" pitchFamily="50" charset="-128"/>
              <a:ea typeface="Meiryo UI" panose="020B0604030504040204" pitchFamily="50" charset="-128"/>
            </a:endParaRPr>
          </a:p>
          <a:p>
            <a:pPr marL="342900" indent="-342900" defTabSz="914400">
              <a:buFont typeface="+mj-ea"/>
              <a:buAutoNum type="circleNumDbPlain" startAt="4"/>
            </a:pPr>
            <a:r>
              <a:rPr lang="ja-JP" altLang="en-US" sz="1600" dirty="0">
                <a:latin typeface="Meiryo UI" panose="020B0604030504040204" pitchFamily="50" charset="-128"/>
                <a:ea typeface="Meiryo UI" panose="020B0604030504040204" pitchFamily="50" charset="-128"/>
              </a:rPr>
              <a:t>以下の条件を選択します。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エクスポートビュー：「詳細のみ」</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形式：「カンマ区切り形式</a:t>
            </a:r>
            <a:r>
              <a:rPr lang="en-US" altLang="ja-JP" sz="1600" dirty="0">
                <a:latin typeface="Meiryo UI" panose="020B0604030504040204" pitchFamily="50" charset="-128"/>
                <a:ea typeface="Meiryo UI" panose="020B0604030504040204" pitchFamily="50" charset="-128"/>
              </a:rPr>
              <a:t>(.csv)</a:t>
            </a:r>
            <a:r>
              <a:rPr lang="ja-JP" altLang="en-US"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文字コード：「日本語</a:t>
            </a:r>
            <a:r>
              <a:rPr lang="en-US" altLang="ja-JP" sz="1600" dirty="0">
                <a:latin typeface="Meiryo UI" panose="020B0604030504040204" pitchFamily="50" charset="-128"/>
                <a:ea typeface="Meiryo UI" panose="020B0604030504040204" pitchFamily="50" charset="-128"/>
              </a:rPr>
              <a:t>(Shift-JIS)</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marL="342900" indent="-342900" defTabSz="914400">
              <a:buFont typeface="+mj-ea"/>
              <a:buAutoNum type="circleNumDbPlain" startAt="4"/>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4"/>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4"/>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「エクスポート」ボタンをクリックすると、</a:t>
            </a:r>
            <a:r>
              <a:rPr lang="ja-JP" altLang="en-US" sz="1600" dirty="0">
                <a:latin typeface="Meiryo UI" panose="020B0604030504040204" pitchFamily="50" charset="-128"/>
                <a:ea typeface="Meiryo UI" panose="020B0604030504040204" pitchFamily="50" charset="-128"/>
              </a:rPr>
              <a:t>ファイルのダウンロードが開始されます。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A31688BD-E3E3-4B6C-982D-AA0D36833139}"/>
              </a:ext>
            </a:extLst>
          </p:cNvPr>
          <p:cNvSpPr/>
          <p:nvPr/>
        </p:nvSpPr>
        <p:spPr>
          <a:xfrm>
            <a:off x="1410612" y="3900856"/>
            <a:ext cx="3981800" cy="1986528"/>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9" name="テキスト ボックス 18">
            <a:extLst>
              <a:ext uri="{FF2B5EF4-FFF2-40B4-BE49-F238E27FC236}">
                <a16:creationId xmlns:a16="http://schemas.microsoft.com/office/drawing/2014/main" id="{07685FFC-4E66-4688-9F80-1B50FD2524E1}"/>
              </a:ext>
            </a:extLst>
          </p:cNvPr>
          <p:cNvSpPr txBox="1"/>
          <p:nvPr/>
        </p:nvSpPr>
        <p:spPr>
          <a:xfrm>
            <a:off x="1088627" y="3900856"/>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⑥</a:t>
            </a:r>
          </a:p>
        </p:txBody>
      </p:sp>
      <p:sp>
        <p:nvSpPr>
          <p:cNvPr id="20" name="正方形/長方形 19">
            <a:extLst>
              <a:ext uri="{FF2B5EF4-FFF2-40B4-BE49-F238E27FC236}">
                <a16:creationId xmlns:a16="http://schemas.microsoft.com/office/drawing/2014/main" id="{31E6DCA9-045B-4EAE-8799-8AF54AA31250}"/>
              </a:ext>
            </a:extLst>
          </p:cNvPr>
          <p:cNvSpPr/>
          <p:nvPr/>
        </p:nvSpPr>
        <p:spPr>
          <a:xfrm>
            <a:off x="4636412" y="6148756"/>
            <a:ext cx="756000" cy="288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1" name="テキスト ボックス 20">
            <a:extLst>
              <a:ext uri="{FF2B5EF4-FFF2-40B4-BE49-F238E27FC236}">
                <a16:creationId xmlns:a16="http://schemas.microsoft.com/office/drawing/2014/main" id="{BD93F30D-EE3E-4CC9-BAF1-D26307C89748}"/>
              </a:ext>
            </a:extLst>
          </p:cNvPr>
          <p:cNvSpPr txBox="1"/>
          <p:nvPr/>
        </p:nvSpPr>
        <p:spPr>
          <a:xfrm>
            <a:off x="4456082" y="5881030"/>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⑦</a:t>
            </a:r>
          </a:p>
        </p:txBody>
      </p:sp>
      <p:sp>
        <p:nvSpPr>
          <p:cNvPr id="22" name="正方形/長方形 21">
            <a:extLst>
              <a:ext uri="{FF2B5EF4-FFF2-40B4-BE49-F238E27FC236}">
                <a16:creationId xmlns:a16="http://schemas.microsoft.com/office/drawing/2014/main" id="{3B5DA8A4-373E-4FF2-B1E0-4D4B50087C1A}"/>
              </a:ext>
            </a:extLst>
          </p:cNvPr>
          <p:cNvSpPr/>
          <p:nvPr/>
        </p:nvSpPr>
        <p:spPr>
          <a:xfrm>
            <a:off x="6050931" y="2358189"/>
            <a:ext cx="504000" cy="162176"/>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3" name="テキスト ボックス 22">
            <a:extLst>
              <a:ext uri="{FF2B5EF4-FFF2-40B4-BE49-F238E27FC236}">
                <a16:creationId xmlns:a16="http://schemas.microsoft.com/office/drawing/2014/main" id="{16E3CF01-3FB2-4869-A0AE-567332EE8BC1}"/>
              </a:ext>
            </a:extLst>
          </p:cNvPr>
          <p:cNvSpPr txBox="1"/>
          <p:nvPr/>
        </p:nvSpPr>
        <p:spPr>
          <a:xfrm>
            <a:off x="5836332" y="2095170"/>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⑤</a:t>
            </a:r>
          </a:p>
        </p:txBody>
      </p:sp>
      <p:sp>
        <p:nvSpPr>
          <p:cNvPr id="16" name="正方形/長方形 15">
            <a:extLst>
              <a:ext uri="{FF2B5EF4-FFF2-40B4-BE49-F238E27FC236}">
                <a16:creationId xmlns:a16="http://schemas.microsoft.com/office/drawing/2014/main" id="{99BE2B54-A3CE-4EA0-9B98-BD96D8B8F474}"/>
              </a:ext>
            </a:extLst>
          </p:cNvPr>
          <p:cNvSpPr/>
          <p:nvPr/>
        </p:nvSpPr>
        <p:spPr>
          <a:xfrm>
            <a:off x="235464" y="2505828"/>
            <a:ext cx="6399313" cy="396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4" name="テキスト ボックス 23">
            <a:extLst>
              <a:ext uri="{FF2B5EF4-FFF2-40B4-BE49-F238E27FC236}">
                <a16:creationId xmlns:a16="http://schemas.microsoft.com/office/drawing/2014/main" id="{5CB240C9-C9CD-4FFB-8D34-11FBC533DB5F}"/>
              </a:ext>
            </a:extLst>
          </p:cNvPr>
          <p:cNvSpPr txBox="1"/>
          <p:nvPr/>
        </p:nvSpPr>
        <p:spPr>
          <a:xfrm>
            <a:off x="2157882" y="2237522"/>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④</a:t>
            </a:r>
          </a:p>
        </p:txBody>
      </p:sp>
      <p:cxnSp>
        <p:nvCxnSpPr>
          <p:cNvPr id="26" name="直線矢印コネクタ 25">
            <a:extLst>
              <a:ext uri="{FF2B5EF4-FFF2-40B4-BE49-F238E27FC236}">
                <a16:creationId xmlns:a16="http://schemas.microsoft.com/office/drawing/2014/main" id="{E9FFC175-1FF3-4DAA-A59D-8A52144AED4E}"/>
              </a:ext>
            </a:extLst>
          </p:cNvPr>
          <p:cNvCxnSpPr>
            <a:cxnSpLocks/>
            <a:stCxn id="22" idx="2"/>
            <a:endCxn id="17" idx="0"/>
          </p:cNvCxnSpPr>
          <p:nvPr/>
        </p:nvCxnSpPr>
        <p:spPr>
          <a:xfrm flipH="1">
            <a:off x="3401512" y="2520365"/>
            <a:ext cx="2901419" cy="13804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AE0E9994-CC5B-42CF-84CD-55CC667068B1}"/>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4"/>
                    </a14:imgEffect>
                  </a14:imgLayer>
                </a14:imgProps>
              </a:ext>
            </a:extLst>
          </a:blip>
          <a:stretch>
            <a:fillRect/>
          </a:stretch>
        </p:blipFill>
        <p:spPr>
          <a:xfrm>
            <a:off x="6069659" y="1610811"/>
            <a:ext cx="476316" cy="104790"/>
          </a:xfrm>
          <a:prstGeom prst="rect">
            <a:avLst/>
          </a:prstGeom>
        </p:spPr>
      </p:pic>
      <p:pic>
        <p:nvPicPr>
          <p:cNvPr id="3" name="図 2">
            <a:extLst>
              <a:ext uri="{FF2B5EF4-FFF2-40B4-BE49-F238E27FC236}">
                <a16:creationId xmlns:a16="http://schemas.microsoft.com/office/drawing/2014/main" id="{1B43068B-0033-48F5-A3DC-C9D6584D89F5}"/>
              </a:ext>
            </a:extLst>
          </p:cNvPr>
          <p:cNvPicPr>
            <a:picLocks noChangeAspect="1"/>
          </p:cNvPicPr>
          <p:nvPr/>
        </p:nvPicPr>
        <p:blipFill>
          <a:blip r:embed="rId6">
            <a:extLst>
              <a:ext uri="{BEBA8EAE-BF5A-486C-A8C5-ECC9F3942E4B}">
                <a14:imgProps xmlns:a14="http://schemas.microsoft.com/office/drawing/2010/main">
                  <a14:imgLayer r:embed="rId7">
                    <a14:imgEffect>
                      <a14:artisticBlur radius="4"/>
                    </a14:imgEffect>
                  </a14:imgLayer>
                </a14:imgProps>
              </a:ext>
            </a:extLst>
          </a:blip>
          <a:stretch>
            <a:fillRect/>
          </a:stretch>
        </p:blipFill>
        <p:spPr>
          <a:xfrm>
            <a:off x="409999" y="2756218"/>
            <a:ext cx="413915" cy="71365"/>
          </a:xfrm>
          <a:prstGeom prst="rect">
            <a:avLst/>
          </a:prstGeom>
        </p:spPr>
      </p:pic>
      <p:pic>
        <p:nvPicPr>
          <p:cNvPr id="6" name="図 5">
            <a:extLst>
              <a:ext uri="{FF2B5EF4-FFF2-40B4-BE49-F238E27FC236}">
                <a16:creationId xmlns:a16="http://schemas.microsoft.com/office/drawing/2014/main" id="{90444E33-703F-4200-AAB6-E6C0A494A08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691702" y="1594735"/>
            <a:ext cx="4943074" cy="162176"/>
          </a:xfrm>
          <a:prstGeom prst="rect">
            <a:avLst/>
          </a:prstGeom>
        </p:spPr>
      </p:pic>
    </p:spTree>
    <p:extLst>
      <p:ext uri="{BB962C8B-B14F-4D97-AF65-F5344CB8AC3E}">
        <p14:creationId xmlns:p14="http://schemas.microsoft.com/office/powerpoint/2010/main" val="1426183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7433719-9EB7-49D1-AA91-2625E6533D1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25557" y="1515806"/>
            <a:ext cx="6372000" cy="4853145"/>
          </a:xfrm>
          <a:prstGeom prst="rect">
            <a:avLst/>
          </a:prstGeom>
          <a:ln>
            <a:solidFill>
              <a:schemeClr val="tx1"/>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lang="en-US" altLang="ja-JP" sz="2400" b="1" dirty="0"/>
              <a:t>3</a:t>
            </a:r>
            <a:r>
              <a:rPr kumimoji="1" lang="ja-JP" altLang="en-US" sz="2400" b="1" dirty="0">
                <a:latin typeface="Meiryo UI" pitchFamily="50" charset="-128"/>
                <a:ea typeface="Meiryo UI" pitchFamily="50" charset="-128"/>
                <a:cs typeface="Meiryo UI" pitchFamily="50" charset="-128"/>
              </a:rPr>
              <a:t>．</a:t>
            </a:r>
            <a:r>
              <a:rPr lang="ja-JP" altLang="en-US" sz="2400" b="1" dirty="0"/>
              <a:t>経営情報等提出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664512"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3-1.</a:t>
            </a:r>
            <a:r>
              <a:rPr lang="ja-JP" altLang="en-US" b="1" dirty="0">
                <a:latin typeface="Meiryo UI" panose="020B0604030504040204" pitchFamily="50" charset="-128"/>
                <a:ea typeface="Meiryo UI" panose="020B0604030504040204" pitchFamily="50" charset="-128"/>
              </a:rPr>
              <a:t>　経営情報等の提出</a:t>
            </a:r>
            <a:endParaRPr kumimoji="1" lang="ja-JP" altLang="en-US" b="1" dirty="0">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FD0598A0-F0E7-43A4-B455-9B329C3AB688}"/>
              </a:ext>
            </a:extLst>
          </p:cNvPr>
          <p:cNvSpPr txBox="1"/>
          <p:nvPr/>
        </p:nvSpPr>
        <p:spPr>
          <a:xfrm>
            <a:off x="279590" y="1090662"/>
            <a:ext cx="10791213" cy="369332"/>
          </a:xfrm>
          <a:prstGeom prst="rect">
            <a:avLst/>
          </a:prstGeom>
          <a:noFill/>
        </p:spPr>
        <p:txBody>
          <a:bodyPr wrap="square" rtlCol="0">
            <a:spAutoFit/>
          </a:bodyPr>
          <a:lstStyle/>
          <a:p>
            <a:pPr defTabSz="914400"/>
            <a:r>
              <a:rPr lang="ja-JP" altLang="en-US" dirty="0">
                <a:latin typeface="Meiryo UI" panose="020B0604030504040204" pitchFamily="50" charset="-128"/>
                <a:ea typeface="Meiryo UI" panose="020B0604030504040204" pitchFamily="50" charset="-128"/>
              </a:rPr>
              <a:t>データ一覧画面を表示するための操作手順は以下の通りとなります。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1323439"/>
          </a:xfrm>
          <a:prstGeom prst="rect">
            <a:avLst/>
          </a:prstGeom>
          <a:noFill/>
        </p:spPr>
        <p:txBody>
          <a:bodyPr wrap="square" rtlCol="0">
            <a:spAutoFit/>
          </a:bodyPr>
          <a:lstStyle/>
          <a:p>
            <a:pPr marL="342900" indent="-342900" defTabSz="914400">
              <a:buFont typeface="+mj-ea"/>
              <a:buAutoNum type="circleNumDbPlain"/>
            </a:pPr>
            <a:r>
              <a:rPr lang="ja-JP" altLang="en-US" sz="1600" dirty="0">
                <a:latin typeface="Meiryo UI" panose="020B0604030504040204" pitchFamily="50" charset="-128"/>
                <a:ea typeface="Meiryo UI" panose="020B0604030504040204" pitchFamily="50" charset="-128"/>
              </a:rPr>
              <a:t>ホーム画面の「医療法人事業報告書等経営情報等提出」ボタンをクリックすると、事業報告書等提出一覧画面が表示されます</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医療法人経営情報等提出機能についてはパソコンでの操作をお願いします。</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A9F8C1A7-8A7B-4681-BFA2-E543160E8896}"/>
              </a:ext>
            </a:extLst>
          </p:cNvPr>
          <p:cNvPicPr>
            <a:picLocks noChangeAspect="1"/>
          </p:cNvPicPr>
          <p:nvPr/>
        </p:nvPicPr>
        <p:blipFill>
          <a:blip r:embed="rId3"/>
          <a:stretch>
            <a:fillRect/>
          </a:stretch>
        </p:blipFill>
        <p:spPr>
          <a:xfrm>
            <a:off x="2440628" y="3809322"/>
            <a:ext cx="3481999" cy="2265833"/>
          </a:xfrm>
          <a:prstGeom prst="rect">
            <a:avLst/>
          </a:prstGeom>
        </p:spPr>
      </p:pic>
      <p:sp>
        <p:nvSpPr>
          <p:cNvPr id="14" name="正方形/長方形 13">
            <a:extLst>
              <a:ext uri="{FF2B5EF4-FFF2-40B4-BE49-F238E27FC236}">
                <a16:creationId xmlns:a16="http://schemas.microsoft.com/office/drawing/2014/main" id="{E28C0975-1FEF-48D9-9C33-BF4706483FFE}"/>
              </a:ext>
            </a:extLst>
          </p:cNvPr>
          <p:cNvSpPr/>
          <p:nvPr/>
        </p:nvSpPr>
        <p:spPr>
          <a:xfrm>
            <a:off x="3205107" y="4726838"/>
            <a:ext cx="1931936" cy="1439999"/>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5" name="テキスト ボックス 14">
            <a:extLst>
              <a:ext uri="{FF2B5EF4-FFF2-40B4-BE49-F238E27FC236}">
                <a16:creationId xmlns:a16="http://schemas.microsoft.com/office/drawing/2014/main" id="{F6E1D9FE-25B7-4ECF-9557-65F27098A331}"/>
              </a:ext>
            </a:extLst>
          </p:cNvPr>
          <p:cNvSpPr txBox="1"/>
          <p:nvPr/>
        </p:nvSpPr>
        <p:spPr>
          <a:xfrm>
            <a:off x="2857509" y="5296292"/>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①</a:t>
            </a:r>
          </a:p>
        </p:txBody>
      </p:sp>
      <p:grpSp>
        <p:nvGrpSpPr>
          <p:cNvPr id="13" name="グループ化 12">
            <a:extLst>
              <a:ext uri="{FF2B5EF4-FFF2-40B4-BE49-F238E27FC236}">
                <a16:creationId xmlns:a16="http://schemas.microsoft.com/office/drawing/2014/main" id="{5AAA6CB7-9504-4584-805F-C86DF12319AA}"/>
              </a:ext>
            </a:extLst>
          </p:cNvPr>
          <p:cNvGrpSpPr/>
          <p:nvPr/>
        </p:nvGrpSpPr>
        <p:grpSpPr>
          <a:xfrm>
            <a:off x="3268258" y="4752022"/>
            <a:ext cx="1800000" cy="1368540"/>
            <a:chOff x="1725084" y="5098630"/>
            <a:chExt cx="1800000" cy="1368540"/>
          </a:xfrm>
        </p:grpSpPr>
        <p:pic>
          <p:nvPicPr>
            <p:cNvPr id="16" name="図 15">
              <a:extLst>
                <a:ext uri="{FF2B5EF4-FFF2-40B4-BE49-F238E27FC236}">
                  <a16:creationId xmlns:a16="http://schemas.microsoft.com/office/drawing/2014/main" id="{C68552A1-A499-40F0-AF03-B503A339E7AB}"/>
                </a:ext>
              </a:extLst>
            </p:cNvPr>
            <p:cNvPicPr>
              <a:picLocks noChangeAspect="1"/>
            </p:cNvPicPr>
            <p:nvPr/>
          </p:nvPicPr>
          <p:blipFill>
            <a:blip r:embed="rId4"/>
            <a:stretch>
              <a:fillRect/>
            </a:stretch>
          </p:blipFill>
          <p:spPr>
            <a:xfrm>
              <a:off x="1725084" y="5102008"/>
              <a:ext cx="1800000" cy="1216738"/>
            </a:xfrm>
            <a:prstGeom prst="rect">
              <a:avLst/>
            </a:prstGeom>
          </p:spPr>
        </p:pic>
        <p:pic>
          <p:nvPicPr>
            <p:cNvPr id="17" name="図 16">
              <a:extLst>
                <a:ext uri="{FF2B5EF4-FFF2-40B4-BE49-F238E27FC236}">
                  <a16:creationId xmlns:a16="http://schemas.microsoft.com/office/drawing/2014/main" id="{73E5E57E-8FF5-46A9-B589-D02AC4AC2835}"/>
                </a:ext>
              </a:extLst>
            </p:cNvPr>
            <p:cNvPicPr>
              <a:picLocks noChangeAspect="1"/>
            </p:cNvPicPr>
            <p:nvPr/>
          </p:nvPicPr>
          <p:blipFill>
            <a:blip r:embed="rId5"/>
            <a:stretch>
              <a:fillRect/>
            </a:stretch>
          </p:blipFill>
          <p:spPr>
            <a:xfrm>
              <a:off x="1725084" y="5098630"/>
              <a:ext cx="1800000" cy="1368540"/>
            </a:xfrm>
            <a:prstGeom prst="rect">
              <a:avLst/>
            </a:prstGeom>
          </p:spPr>
        </p:pic>
      </p:grpSp>
      <p:pic>
        <p:nvPicPr>
          <p:cNvPr id="19" name="図 18">
            <a:extLst>
              <a:ext uri="{FF2B5EF4-FFF2-40B4-BE49-F238E27FC236}">
                <a16:creationId xmlns:a16="http://schemas.microsoft.com/office/drawing/2014/main" id="{EDE9DDCA-CB57-484A-A732-2661334771B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77599" y="1632662"/>
            <a:ext cx="4519957" cy="188254"/>
          </a:xfrm>
          <a:prstGeom prst="rect">
            <a:avLst/>
          </a:prstGeom>
        </p:spPr>
      </p:pic>
    </p:spTree>
    <p:extLst>
      <p:ext uri="{BB962C8B-B14F-4D97-AF65-F5344CB8AC3E}">
        <p14:creationId xmlns:p14="http://schemas.microsoft.com/office/powerpoint/2010/main" val="6596999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47D23E-7AD4-4E43-90C1-207744B5F260}"/>
              </a:ext>
            </a:extLst>
          </p:cNvPr>
          <p:cNvSpPr>
            <a:spLocks noGrp="1"/>
          </p:cNvSpPr>
          <p:nvPr>
            <p:ph type="title"/>
          </p:nvPr>
        </p:nvSpPr>
        <p:spPr>
          <a:xfrm>
            <a:off x="225557" y="91918"/>
            <a:ext cx="6734539" cy="346050"/>
          </a:xfrm>
        </p:spPr>
        <p:txBody>
          <a:bodyPr/>
          <a:lstStyle/>
          <a:p>
            <a:r>
              <a:rPr lang="ja-JP" altLang="en-US" sz="2400" b="1" dirty="0"/>
              <a:t>改訂履歴</a:t>
            </a:r>
            <a:endParaRPr kumimoji="1" lang="ja-JP" altLang="en-US" sz="2400" b="1" dirty="0"/>
          </a:p>
        </p:txBody>
      </p:sp>
      <p:graphicFrame>
        <p:nvGraphicFramePr>
          <p:cNvPr id="4" name="表 3">
            <a:extLst>
              <a:ext uri="{FF2B5EF4-FFF2-40B4-BE49-F238E27FC236}">
                <a16:creationId xmlns:a16="http://schemas.microsoft.com/office/drawing/2014/main" id="{14BA0686-89C9-4F9C-8AD4-3A87A4E915C3}"/>
              </a:ext>
            </a:extLst>
          </p:cNvPr>
          <p:cNvGraphicFramePr>
            <a:graphicFrameLocks noGrp="1"/>
          </p:cNvGraphicFramePr>
          <p:nvPr>
            <p:extLst>
              <p:ext uri="{D42A27DB-BD31-4B8C-83A1-F6EECF244321}">
                <p14:modId xmlns:p14="http://schemas.microsoft.com/office/powerpoint/2010/main" val="2506899125"/>
              </p:ext>
            </p:extLst>
          </p:nvPr>
        </p:nvGraphicFramePr>
        <p:xfrm>
          <a:off x="225196" y="658348"/>
          <a:ext cx="11736819" cy="5785997"/>
        </p:xfrm>
        <a:graphic>
          <a:graphicData uri="http://schemas.openxmlformats.org/drawingml/2006/table">
            <a:tbl>
              <a:tblPr firstRow="1" bandRow="1">
                <a:tableStyleId>{69012ECD-51FC-41F1-AA8D-1B2483CD663E}</a:tableStyleId>
              </a:tblPr>
              <a:tblGrid>
                <a:gridCol w="424749">
                  <a:extLst>
                    <a:ext uri="{9D8B030D-6E8A-4147-A177-3AD203B41FA5}">
                      <a16:colId xmlns:a16="http://schemas.microsoft.com/office/drawing/2014/main" val="20000"/>
                    </a:ext>
                  </a:extLst>
                </a:gridCol>
                <a:gridCol w="781865">
                  <a:extLst>
                    <a:ext uri="{9D8B030D-6E8A-4147-A177-3AD203B41FA5}">
                      <a16:colId xmlns:a16="http://schemas.microsoft.com/office/drawing/2014/main" val="20001"/>
                    </a:ext>
                  </a:extLst>
                </a:gridCol>
                <a:gridCol w="1555132">
                  <a:extLst>
                    <a:ext uri="{9D8B030D-6E8A-4147-A177-3AD203B41FA5}">
                      <a16:colId xmlns:a16="http://schemas.microsoft.com/office/drawing/2014/main" val="20002"/>
                    </a:ext>
                  </a:extLst>
                </a:gridCol>
                <a:gridCol w="1310829">
                  <a:extLst>
                    <a:ext uri="{9D8B030D-6E8A-4147-A177-3AD203B41FA5}">
                      <a16:colId xmlns:a16="http://schemas.microsoft.com/office/drawing/2014/main" val="20003"/>
                    </a:ext>
                  </a:extLst>
                </a:gridCol>
                <a:gridCol w="7664244">
                  <a:extLst>
                    <a:ext uri="{9D8B030D-6E8A-4147-A177-3AD203B41FA5}">
                      <a16:colId xmlns:a16="http://schemas.microsoft.com/office/drawing/2014/main" val="20004"/>
                    </a:ext>
                  </a:extLst>
                </a:gridCol>
              </a:tblGrid>
              <a:tr h="333491">
                <a:tc>
                  <a:txBody>
                    <a:bodyPr/>
                    <a:lstStyle/>
                    <a:p>
                      <a:r>
                        <a:rPr kumimoji="1" lang="en-US" altLang="ja-JP" sz="1200" dirty="0">
                          <a:latin typeface="Meiryo UI" panose="020B0604030504040204" pitchFamily="50" charset="-128"/>
                          <a:ea typeface="Meiryo UI" panose="020B0604030504040204" pitchFamily="50" charset="-128"/>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版数</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改訂日</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改訂者</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改訂内容</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605834">
                <a:tc>
                  <a:txBody>
                    <a:bodyPr/>
                    <a:lstStyle/>
                    <a:p>
                      <a:r>
                        <a:rPr kumimoji="1" lang="en-US" altLang="ja-JP" sz="1200" dirty="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2022/3/31</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G-MIS</a:t>
                      </a:r>
                      <a:r>
                        <a:rPr kumimoji="1" lang="ja-JP" altLang="en-US" sz="1200" dirty="0">
                          <a:latin typeface="Meiryo UI" panose="020B0604030504040204" pitchFamily="50" charset="-128"/>
                          <a:ea typeface="Meiryo UI" panose="020B0604030504040204" pitchFamily="50" charset="-128"/>
                        </a:rPr>
                        <a:t>事務局</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初版</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605834">
                <a:tc>
                  <a:txBody>
                    <a:bodyPr/>
                    <a:lstStyle/>
                    <a:p>
                      <a:r>
                        <a:rPr kumimoji="1" lang="en-US" altLang="ja-JP" sz="1200" dirty="0">
                          <a:latin typeface="Meiryo UI" panose="020B0604030504040204" pitchFamily="50" charset="-128"/>
                          <a:ea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Meiryo UI" panose="020B0604030504040204" pitchFamily="50" charset="-128"/>
                          <a:ea typeface="Meiryo UI" panose="020B0604030504040204" pitchFamily="50" charset="-128"/>
                        </a:rPr>
                        <a:t>1.01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2022/7/20</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G-MIS</a:t>
                      </a:r>
                      <a:r>
                        <a:rPr kumimoji="1" lang="ja-JP" altLang="en-US" sz="1200" dirty="0">
                          <a:latin typeface="Meiryo UI" panose="020B0604030504040204" pitchFamily="50" charset="-128"/>
                          <a:ea typeface="Meiryo UI" panose="020B0604030504040204" pitchFamily="50" charset="-128"/>
                        </a:rPr>
                        <a:t>事務局</a:t>
                      </a: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Meiryo UI" panose="020B0604030504040204" pitchFamily="50" charset="-128"/>
                          <a:ea typeface="Meiryo UI" panose="020B0604030504040204" pitchFamily="50" charset="-128"/>
                        </a:rPr>
                        <a:t>通信欄へのアップロードに関する内容を追加</a:t>
                      </a: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605834">
                <a:tc>
                  <a:txBody>
                    <a:bodyPr/>
                    <a:lstStyle/>
                    <a:p>
                      <a:r>
                        <a:rPr kumimoji="1" lang="en-US" altLang="ja-JP" sz="1200" dirty="0">
                          <a:latin typeface="Meiryo UI" panose="020B0604030504040204" pitchFamily="50" charset="-128"/>
                          <a:ea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Meiryo UI" panose="020B0604030504040204" pitchFamily="50" charset="-128"/>
                          <a:ea typeface="Meiryo UI" panose="020B0604030504040204" pitchFamily="50" charset="-128"/>
                        </a:rPr>
                        <a:t>1.02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Meiryo UI" panose="020B0604030504040204" pitchFamily="50" charset="-128"/>
                          <a:ea typeface="Meiryo UI" panose="020B0604030504040204" pitchFamily="50" charset="-128"/>
                        </a:rPr>
                        <a:t>2023/6/16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Meiryo UI" panose="020B0604030504040204" pitchFamily="50" charset="-128"/>
                          <a:ea typeface="Meiryo UI" panose="020B0604030504040204" pitchFamily="50" charset="-128"/>
                        </a:rPr>
                        <a:t>G-MIS</a:t>
                      </a:r>
                      <a:r>
                        <a:rPr lang="ja-JP" altLang="en-US" sz="1200" dirty="0">
                          <a:solidFill>
                            <a:srgbClr val="000000"/>
                          </a:solidFill>
                          <a:latin typeface="Meiryo UI" panose="020B0604030504040204" pitchFamily="50" charset="-128"/>
                          <a:ea typeface="Meiryo UI" panose="020B0604030504040204" pitchFamily="50" charset="-128"/>
                        </a:rPr>
                        <a:t>事務局</a:t>
                      </a: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eiryo UI" panose="020B0604030504040204" pitchFamily="50" charset="-128"/>
                          <a:ea typeface="Meiryo UI" panose="020B0604030504040204" pitchFamily="50" charset="-128"/>
                          <a:cs typeface="+mn-cs"/>
                        </a:rPr>
                        <a:t>「メールアドレス変更」機能変更分の反映</a:t>
                      </a: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605834">
                <a:tc>
                  <a:txBody>
                    <a:bodyPr/>
                    <a:lstStyle/>
                    <a:p>
                      <a:r>
                        <a:rPr kumimoji="1" lang="en-US" altLang="ja-JP" sz="1200" dirty="0">
                          <a:latin typeface="Meiryo UI" panose="020B0604030504040204" pitchFamily="50" charset="-128"/>
                          <a:ea typeface="Meiryo UI" panose="020B0604030504040204" pitchFamily="50" charset="-128"/>
                        </a:rPr>
                        <a:t>4</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Meiryo UI" panose="020B0604030504040204" pitchFamily="50" charset="-128"/>
                          <a:ea typeface="Meiryo UI" panose="020B0604030504040204" pitchFamily="50" charset="-128"/>
                        </a:rPr>
                        <a:t>1.03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200">
                          <a:solidFill>
                            <a:srgbClr val="000000"/>
                          </a:solidFill>
                          <a:latin typeface="Meiryo UI" panose="020B0604030504040204" pitchFamily="50" charset="-128"/>
                          <a:ea typeface="Meiryo UI" panose="020B0604030504040204" pitchFamily="50" charset="-128"/>
                        </a:rPr>
                        <a:t>2023/8/1</a:t>
                      </a: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Meiryo UI" panose="020B0604030504040204" pitchFamily="50" charset="-128"/>
                          <a:ea typeface="Meiryo UI" panose="020B0604030504040204" pitchFamily="50" charset="-128"/>
                        </a:rPr>
                        <a:t>G-MIS</a:t>
                      </a:r>
                      <a:r>
                        <a:rPr lang="ja-JP" altLang="en-US" sz="1200" dirty="0">
                          <a:solidFill>
                            <a:srgbClr val="000000"/>
                          </a:solidFill>
                          <a:latin typeface="Meiryo UI" panose="020B0604030504040204" pitchFamily="50" charset="-128"/>
                          <a:ea typeface="Meiryo UI" panose="020B0604030504040204" pitchFamily="50" charset="-128"/>
                        </a:rPr>
                        <a:t>事務局</a:t>
                      </a: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Meiryo UI" panose="020B0604030504040204" pitchFamily="50" charset="-128"/>
                          <a:ea typeface="Meiryo UI" panose="020B0604030504040204" pitchFamily="50" charset="-128"/>
                        </a:rPr>
                        <a:t>「経営情報等提出」機能の追加</a:t>
                      </a: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605834">
                <a:tc>
                  <a:txBody>
                    <a:bodyPr/>
                    <a:lstStyle/>
                    <a:p>
                      <a:r>
                        <a:rPr kumimoji="1" lang="en-US" altLang="ja-JP" sz="1200" dirty="0">
                          <a:latin typeface="Meiryo UI" panose="020B0604030504040204" pitchFamily="50" charset="-128"/>
                          <a:ea typeface="Meiryo UI" panose="020B0604030504040204" pitchFamily="50" charset="-128"/>
                        </a:rPr>
                        <a:t>5</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Meiryo UI" panose="020B0604030504040204" pitchFamily="50" charset="-128"/>
                          <a:ea typeface="Meiryo UI" panose="020B0604030504040204" pitchFamily="50" charset="-128"/>
                        </a:rPr>
                        <a:t>1.04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Meiryo UI" panose="020B0604030504040204" pitchFamily="50" charset="-128"/>
                          <a:ea typeface="Meiryo UI" panose="020B0604030504040204" pitchFamily="50" charset="-128"/>
                        </a:rPr>
                        <a:t>2024/1/15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Meiryo UI" panose="020B0604030504040204" pitchFamily="50" charset="-128"/>
                          <a:ea typeface="Meiryo UI" panose="020B0604030504040204" pitchFamily="50" charset="-128"/>
                        </a:rPr>
                        <a:t>G-MIS</a:t>
                      </a:r>
                      <a:r>
                        <a:rPr lang="ja-JP" altLang="en-US" sz="1200" dirty="0">
                          <a:solidFill>
                            <a:srgbClr val="000000"/>
                          </a:solidFill>
                          <a:latin typeface="Meiryo UI" panose="020B0604030504040204" pitchFamily="50" charset="-128"/>
                          <a:ea typeface="Meiryo UI" panose="020B0604030504040204" pitchFamily="50" charset="-128"/>
                        </a:rPr>
                        <a:t>事務局</a:t>
                      </a: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kern="0" dirty="0">
                          <a:solidFill>
                            <a:schemeClr val="tx1"/>
                          </a:solidFill>
                          <a:latin typeface="Meiryo UI" panose="020B0604030504040204" pitchFamily="50" charset="-128"/>
                          <a:ea typeface="Meiryo UI" panose="020B0604030504040204" pitchFamily="50" charset="-128"/>
                          <a:sym typeface="Arial" charset="0"/>
                        </a:rPr>
                        <a:t>「人材募集登録」機能廃止に伴うホーム画面キャプチャ修正</a:t>
                      </a:r>
                      <a:endParaRPr lang="en-US" altLang="ja-JP" sz="1200" kern="0" dirty="0">
                        <a:solidFill>
                          <a:schemeClr val="tx1"/>
                        </a:solidFill>
                        <a:latin typeface="Meiryo UI" panose="020B0604030504040204" pitchFamily="50" charset="-128"/>
                        <a:ea typeface="Meiryo UI" panose="020B0604030504040204" pitchFamily="50" charset="-128"/>
                        <a:sym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Meiryo UI" panose="020B0604030504040204" pitchFamily="50" charset="-128"/>
                          <a:ea typeface="Meiryo UI" panose="020B0604030504040204" pitchFamily="50" charset="-128"/>
                        </a:rPr>
                        <a:t>「経営情報等提出」機能の説明文修正、ログイン</a:t>
                      </a:r>
                      <a:r>
                        <a:rPr lang="en-US" altLang="ja-JP" sz="1200" dirty="0">
                          <a:solidFill>
                            <a:srgbClr val="000000"/>
                          </a:solidFill>
                          <a:latin typeface="Meiryo UI" panose="020B0604030504040204" pitchFamily="50" charset="-128"/>
                          <a:ea typeface="Meiryo UI" panose="020B0604030504040204" pitchFamily="50" charset="-128"/>
                        </a:rPr>
                        <a:t>ID</a:t>
                      </a:r>
                      <a:r>
                        <a:rPr lang="ja-JP" altLang="en-US" sz="1200" dirty="0">
                          <a:solidFill>
                            <a:srgbClr val="000000"/>
                          </a:solidFill>
                          <a:latin typeface="Meiryo UI" panose="020B0604030504040204" pitchFamily="50" charset="-128"/>
                          <a:ea typeface="Meiryo UI" panose="020B0604030504040204" pitchFamily="50" charset="-128"/>
                        </a:rPr>
                        <a:t>統合についての注意喚起を追加</a:t>
                      </a: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605834">
                <a:tc>
                  <a:txBody>
                    <a:bodyPr/>
                    <a:lstStyle/>
                    <a:p>
                      <a:r>
                        <a:rPr kumimoji="1" lang="en-US" altLang="ja-JP" sz="1200" dirty="0">
                          <a:latin typeface="Meiryo UI" panose="020B0604030504040204" pitchFamily="50" charset="-128"/>
                          <a:ea typeface="Meiryo UI" panose="020B0604030504040204" pitchFamily="50" charset="-128"/>
                        </a:rPr>
                        <a:t>6</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Meiryo UI" panose="020B0604030504040204" pitchFamily="50" charset="-128"/>
                          <a:ea typeface="Meiryo UI" panose="020B0604030504040204" pitchFamily="50" charset="-128"/>
                        </a:rPr>
                        <a:t>1.05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Meiryo UI" panose="020B0604030504040204" pitchFamily="50" charset="-128"/>
                          <a:ea typeface="Meiryo UI" panose="020B0604030504040204" pitchFamily="50" charset="-128"/>
                        </a:rPr>
                        <a:t>2024/3/21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G-MIS</a:t>
                      </a:r>
                      <a:r>
                        <a:rPr kumimoji="1" lang="ja-JP" altLang="en-US" sz="1200" dirty="0">
                          <a:latin typeface="Meiryo UI" panose="020B0604030504040204" pitchFamily="50" charset="-128"/>
                          <a:ea typeface="Meiryo UI" panose="020B0604030504040204" pitchFamily="50" charset="-128"/>
                        </a:rPr>
                        <a:t>事務局</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Meiryo UI" panose="020B0604030504040204" pitchFamily="50" charset="-128"/>
                          <a:ea typeface="Meiryo UI" panose="020B0604030504040204" pitchFamily="50" charset="-128"/>
                        </a:rPr>
                        <a:t>6</a:t>
                      </a:r>
                      <a:r>
                        <a:rPr lang="ja-JP" altLang="en-US" sz="1200" dirty="0">
                          <a:solidFill>
                            <a:srgbClr val="000000"/>
                          </a:solidFill>
                          <a:latin typeface="Meiryo UI" panose="020B0604030504040204" pitchFamily="50" charset="-128"/>
                          <a:ea typeface="Meiryo UI" panose="020B0604030504040204" pitchFamily="50" charset="-128"/>
                        </a:rPr>
                        <a:t>．動作環境</a:t>
                      </a: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MICROSOFT EDGE </a:t>
                      </a:r>
                      <a:r>
                        <a:rPr lang="ja-JP" altLang="en-US" sz="1200" dirty="0">
                          <a:solidFill>
                            <a:srgbClr val="000000"/>
                          </a:solidFill>
                          <a:latin typeface="Meiryo UI" panose="020B0604030504040204" pitchFamily="50" charset="-128"/>
                          <a:ea typeface="Meiryo UI" panose="020B0604030504040204" pitchFamily="50" charset="-128"/>
                        </a:rPr>
                        <a:t>対応バージョンの改訂</a:t>
                      </a: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605834">
                <a:tc>
                  <a:txBody>
                    <a:bodyPr/>
                    <a:lstStyle/>
                    <a:p>
                      <a:r>
                        <a:rPr kumimoji="1" lang="en-US" altLang="ja-JP" sz="1200" dirty="0">
                          <a:latin typeface="Meiryo UI" panose="020B0604030504040204" pitchFamily="50" charset="-128"/>
                          <a:ea typeface="Meiryo UI" panose="020B0604030504040204" pitchFamily="50" charset="-128"/>
                        </a:rPr>
                        <a:t>7</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605834">
                <a:tc>
                  <a:txBody>
                    <a:bodyPr/>
                    <a:lstStyle/>
                    <a:p>
                      <a:r>
                        <a:rPr kumimoji="1" lang="en-US" altLang="ja-JP" sz="1200">
                          <a:latin typeface="Meiryo UI" panose="020B0604030504040204" pitchFamily="50" charset="-128"/>
                          <a:ea typeface="Meiryo UI" panose="020B0604030504040204" pitchFamily="50" charset="-128"/>
                        </a:rPr>
                        <a:t>8</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r h="605834">
                <a:tc>
                  <a:txBody>
                    <a:bodyPr/>
                    <a:lstStyle/>
                    <a:p>
                      <a:r>
                        <a:rPr kumimoji="1" lang="en-US" altLang="ja-JP" sz="1200" dirty="0">
                          <a:latin typeface="Meiryo UI" panose="020B0604030504040204" pitchFamily="50" charset="-128"/>
                          <a:ea typeface="Meiryo UI" panose="020B0604030504040204" pitchFamily="50" charset="-128"/>
                        </a:rPr>
                        <a:t>9</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785823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D28779A-77A3-4B30-AC03-26B6097ACA2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99046" y="1441596"/>
            <a:ext cx="6289200" cy="2421288"/>
          </a:xfrm>
          <a:prstGeom prst="rect">
            <a:avLst/>
          </a:prstGeom>
          <a:ln>
            <a:solidFill>
              <a:schemeClr val="tx1"/>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lang="en-US" altLang="ja-JP" sz="2400" b="1" dirty="0"/>
              <a:t>3</a:t>
            </a:r>
            <a:r>
              <a:rPr kumimoji="1" lang="ja-JP" altLang="en-US" sz="2400" b="1" dirty="0">
                <a:latin typeface="Meiryo UI" pitchFamily="50" charset="-128"/>
                <a:ea typeface="Meiryo UI" pitchFamily="50" charset="-128"/>
                <a:cs typeface="Meiryo UI" pitchFamily="50" charset="-128"/>
              </a:rPr>
              <a:t>．</a:t>
            </a:r>
            <a:r>
              <a:rPr lang="ja-JP" altLang="en-US" sz="2400" b="1" dirty="0"/>
              <a:t>経営情報等提出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664512"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3-1.</a:t>
            </a:r>
            <a:r>
              <a:rPr lang="ja-JP" altLang="en-US" b="1" dirty="0">
                <a:latin typeface="Meiryo UI" panose="020B0604030504040204" pitchFamily="50" charset="-128"/>
                <a:ea typeface="Meiryo UI" panose="020B0604030504040204" pitchFamily="50" charset="-128"/>
              </a:rPr>
              <a:t>　経営情報等の提出</a:t>
            </a:r>
            <a:endParaRPr kumimoji="1" lang="ja-JP" altLang="en-US" b="1" dirty="0">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FD0598A0-F0E7-43A4-B455-9B329C3AB688}"/>
              </a:ext>
            </a:extLst>
          </p:cNvPr>
          <p:cNvSpPr txBox="1"/>
          <p:nvPr/>
        </p:nvSpPr>
        <p:spPr>
          <a:xfrm>
            <a:off x="279590" y="1090662"/>
            <a:ext cx="10791213" cy="369332"/>
          </a:xfrm>
          <a:prstGeom prst="rect">
            <a:avLst/>
          </a:prstGeom>
          <a:noFill/>
        </p:spPr>
        <p:txBody>
          <a:bodyPr wrap="square" rtlCol="0">
            <a:spAutoFit/>
          </a:bodyPr>
          <a:lstStyle/>
          <a:p>
            <a:pPr defTabSz="914400"/>
            <a:r>
              <a:rPr lang="ja-JP" altLang="en-US" dirty="0">
                <a:latin typeface="Meiryo UI" panose="020B0604030504040204" pitchFamily="50" charset="-128"/>
                <a:ea typeface="Meiryo UI" panose="020B0604030504040204" pitchFamily="50" charset="-128"/>
              </a:rPr>
              <a:t>経営情報等のひな形をダウンロードするための操作手順は以下の通りとなります。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3046988"/>
          </a:xfrm>
          <a:prstGeom prst="rect">
            <a:avLst/>
          </a:prstGeom>
          <a:noFill/>
        </p:spPr>
        <p:txBody>
          <a:bodyPr wrap="square" rtlCol="0">
            <a:spAutoFit/>
          </a:bodyPr>
          <a:lstStyle/>
          <a:p>
            <a:pPr marL="342900" indent="-342900" defTabSz="914400">
              <a:buFont typeface="+mj-ea"/>
              <a:buAutoNum type="circleNumDbPlain" startAt="2"/>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各「事業報告書等（ひな形）」のリンクをクリックすることで、経営情報等のひな形を含んだ事業報告書等のひな形ファイルをダウンロードすることが可能です。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ダウンロード後、ひな形ファイルに報告内容を記載します。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55600" defTabSz="914400"/>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自医療法人の事業報告書等のひな形の種別が</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55600" defTabSz="914400"/>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不明な場合、「ダウンロード様式選択フローチャート</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」の種別の判定に沿ってひな形をダウンロードしてください。</a:t>
            </a:r>
            <a:b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b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55600" defTabSz="914400"/>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医療法人種別が「タイプ</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」に該当する医療法人は経営情報等の提出は不要です。</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9FC8C29D-9FEA-4DAB-AAE3-B69A4DF8A41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1" b="-10291"/>
          <a:stretch/>
        </p:blipFill>
        <p:spPr>
          <a:xfrm>
            <a:off x="733174" y="1591106"/>
            <a:ext cx="5855072" cy="227441"/>
          </a:xfrm>
          <a:prstGeom prst="rect">
            <a:avLst/>
          </a:prstGeom>
        </p:spPr>
      </p:pic>
      <p:pic>
        <p:nvPicPr>
          <p:cNvPr id="21" name="図 20">
            <a:extLst>
              <a:ext uri="{FF2B5EF4-FFF2-40B4-BE49-F238E27FC236}">
                <a16:creationId xmlns:a16="http://schemas.microsoft.com/office/drawing/2014/main" id="{DC9B7827-0CD9-4645-9E02-3C962552F170}"/>
              </a:ext>
            </a:extLst>
          </p:cNvPr>
          <p:cNvPicPr>
            <a:picLocks noChangeAspect="1"/>
          </p:cNvPicPr>
          <p:nvPr/>
        </p:nvPicPr>
        <p:blipFill>
          <a:blip r:embed="rId4"/>
          <a:stretch>
            <a:fillRect/>
          </a:stretch>
        </p:blipFill>
        <p:spPr>
          <a:xfrm>
            <a:off x="353407" y="2024699"/>
            <a:ext cx="5832000" cy="679771"/>
          </a:xfrm>
          <a:prstGeom prst="rect">
            <a:avLst/>
          </a:prstGeom>
        </p:spPr>
      </p:pic>
      <p:sp>
        <p:nvSpPr>
          <p:cNvPr id="11" name="テキスト ボックス 10">
            <a:extLst>
              <a:ext uri="{FF2B5EF4-FFF2-40B4-BE49-F238E27FC236}">
                <a16:creationId xmlns:a16="http://schemas.microsoft.com/office/drawing/2014/main" id="{95AC9182-A378-48ED-A114-1A99FBAF22E6}"/>
              </a:ext>
            </a:extLst>
          </p:cNvPr>
          <p:cNvSpPr txBox="1"/>
          <p:nvPr/>
        </p:nvSpPr>
        <p:spPr>
          <a:xfrm>
            <a:off x="4876493" y="2517943"/>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②</a:t>
            </a:r>
          </a:p>
        </p:txBody>
      </p:sp>
      <p:sp>
        <p:nvSpPr>
          <p:cNvPr id="13" name="正方形/長方形 12">
            <a:extLst>
              <a:ext uri="{FF2B5EF4-FFF2-40B4-BE49-F238E27FC236}">
                <a16:creationId xmlns:a16="http://schemas.microsoft.com/office/drawing/2014/main" id="{03B60115-2A3F-4CED-BA57-EB900CE31710}"/>
              </a:ext>
            </a:extLst>
          </p:cNvPr>
          <p:cNvSpPr/>
          <p:nvPr/>
        </p:nvSpPr>
        <p:spPr>
          <a:xfrm>
            <a:off x="299045" y="2676291"/>
            <a:ext cx="2196000" cy="144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4" name="テキスト ボックス 13">
            <a:extLst>
              <a:ext uri="{FF2B5EF4-FFF2-40B4-BE49-F238E27FC236}">
                <a16:creationId xmlns:a16="http://schemas.microsoft.com/office/drawing/2014/main" id="{4045262E-09FD-4E04-BF7F-984DEB973FDF}"/>
              </a:ext>
            </a:extLst>
          </p:cNvPr>
          <p:cNvSpPr txBox="1"/>
          <p:nvPr/>
        </p:nvSpPr>
        <p:spPr>
          <a:xfrm>
            <a:off x="2549310" y="2578538"/>
            <a:ext cx="214599" cy="246221"/>
          </a:xfrm>
          <a:prstGeom prst="rect">
            <a:avLst/>
          </a:prstGeom>
          <a:noFill/>
        </p:spPr>
        <p:txBody>
          <a:bodyPr wrap="square" lIns="0" tIns="0" rIns="0" bIns="0" rtlCol="0">
            <a:spAutoFit/>
          </a:bodyPr>
          <a:lstStyle/>
          <a:p>
            <a:pPr defTabSz="914400"/>
            <a:r>
              <a:rPr kumimoji="1" lang="en-US" altLang="ja-JP" sz="1600" b="1" dirty="0">
                <a:solidFill>
                  <a:srgbClr val="FF0000"/>
                </a:solidFill>
                <a:latin typeface="Meiryo UI" pitchFamily="50" charset="-128"/>
                <a:ea typeface="Meiryo UI" pitchFamily="50" charset="-128"/>
                <a:cs typeface="Meiryo UI" pitchFamily="50" charset="-128"/>
              </a:rPr>
              <a:t>※</a:t>
            </a:r>
            <a:endParaRPr kumimoji="1" lang="ja-JP" altLang="en-US" sz="1600" b="1" dirty="0">
              <a:solidFill>
                <a:srgbClr val="FF0000"/>
              </a:solidFill>
              <a:latin typeface="Meiryo UI" pitchFamily="50" charset="-128"/>
              <a:ea typeface="Meiryo UI" pitchFamily="50" charset="-128"/>
              <a:cs typeface="Meiryo UI" pitchFamily="50" charset="-128"/>
            </a:endParaRPr>
          </a:p>
        </p:txBody>
      </p:sp>
      <p:pic>
        <p:nvPicPr>
          <p:cNvPr id="19" name="図 18">
            <a:extLst>
              <a:ext uri="{FF2B5EF4-FFF2-40B4-BE49-F238E27FC236}">
                <a16:creationId xmlns:a16="http://schemas.microsoft.com/office/drawing/2014/main" id="{85DA203C-C58D-4E71-AB7B-FA852F0F7345}"/>
              </a:ext>
            </a:extLst>
          </p:cNvPr>
          <p:cNvPicPr>
            <a:picLocks noChangeAspect="1"/>
          </p:cNvPicPr>
          <p:nvPr/>
        </p:nvPicPr>
        <p:blipFill>
          <a:blip r:embed="rId5"/>
          <a:stretch>
            <a:fillRect/>
          </a:stretch>
        </p:blipFill>
        <p:spPr>
          <a:xfrm>
            <a:off x="299044" y="3384996"/>
            <a:ext cx="6007839" cy="408992"/>
          </a:xfrm>
          <a:prstGeom prst="rect">
            <a:avLst/>
          </a:prstGeom>
        </p:spPr>
      </p:pic>
      <p:pic>
        <p:nvPicPr>
          <p:cNvPr id="15" name="図 14">
            <a:extLst>
              <a:ext uri="{FF2B5EF4-FFF2-40B4-BE49-F238E27FC236}">
                <a16:creationId xmlns:a16="http://schemas.microsoft.com/office/drawing/2014/main" id="{F344D6F3-F19C-4B68-84FA-2E9E0A0CA92B}"/>
              </a:ext>
            </a:extLst>
          </p:cNvPr>
          <p:cNvPicPr>
            <a:picLocks noChangeAspect="1"/>
          </p:cNvPicPr>
          <p:nvPr/>
        </p:nvPicPr>
        <p:blipFill>
          <a:blip r:embed="rId6"/>
          <a:stretch>
            <a:fillRect/>
          </a:stretch>
        </p:blipFill>
        <p:spPr>
          <a:xfrm>
            <a:off x="475035" y="2855315"/>
            <a:ext cx="6062052" cy="837560"/>
          </a:xfrm>
          <a:prstGeom prst="rect">
            <a:avLst/>
          </a:prstGeom>
        </p:spPr>
      </p:pic>
      <p:sp>
        <p:nvSpPr>
          <p:cNvPr id="16" name="正方形/長方形 15">
            <a:extLst>
              <a:ext uri="{FF2B5EF4-FFF2-40B4-BE49-F238E27FC236}">
                <a16:creationId xmlns:a16="http://schemas.microsoft.com/office/drawing/2014/main" id="{64720D26-8342-49A4-AB21-D8BDD88ED8D0}"/>
              </a:ext>
            </a:extLst>
          </p:cNvPr>
          <p:cNvSpPr/>
          <p:nvPr/>
        </p:nvSpPr>
        <p:spPr>
          <a:xfrm>
            <a:off x="299045" y="2817580"/>
            <a:ext cx="6228000" cy="1008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Tree>
    <p:extLst>
      <p:ext uri="{BB962C8B-B14F-4D97-AF65-F5344CB8AC3E}">
        <p14:creationId xmlns:p14="http://schemas.microsoft.com/office/powerpoint/2010/main" val="10075426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B3639761-26ED-41BE-9A11-652DBA68BB9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36414" y="3702246"/>
            <a:ext cx="4814804" cy="2752682"/>
          </a:xfrm>
          <a:prstGeom prst="rect">
            <a:avLst/>
          </a:prstGeom>
          <a:ln>
            <a:solidFill>
              <a:srgbClr val="000000"/>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lang="en-US" altLang="ja-JP" sz="2400" b="1" dirty="0"/>
              <a:t>3</a:t>
            </a:r>
            <a:r>
              <a:rPr kumimoji="1" lang="ja-JP" altLang="en-US" sz="2400" b="1" dirty="0">
                <a:latin typeface="Meiryo UI" pitchFamily="50" charset="-128"/>
                <a:ea typeface="Meiryo UI" pitchFamily="50" charset="-128"/>
                <a:cs typeface="Meiryo UI" pitchFamily="50" charset="-128"/>
              </a:rPr>
              <a:t>．</a:t>
            </a:r>
            <a:r>
              <a:rPr lang="ja-JP" altLang="en-US" sz="2400" b="1" dirty="0"/>
              <a:t>経営情報等提出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664512"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3-1.</a:t>
            </a:r>
            <a:r>
              <a:rPr lang="ja-JP" altLang="en-US" b="1" dirty="0">
                <a:latin typeface="Meiryo UI" panose="020B0604030504040204" pitchFamily="50" charset="-128"/>
                <a:ea typeface="Meiryo UI" panose="020B0604030504040204" pitchFamily="50" charset="-128"/>
              </a:rPr>
              <a:t>　経営情報等の提出</a:t>
            </a:r>
            <a:endParaRPr kumimoji="1" lang="ja-JP" altLang="en-US" b="1" dirty="0">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FD0598A0-F0E7-43A4-B455-9B329C3AB688}"/>
              </a:ext>
            </a:extLst>
          </p:cNvPr>
          <p:cNvSpPr txBox="1"/>
          <p:nvPr/>
        </p:nvSpPr>
        <p:spPr>
          <a:xfrm>
            <a:off x="279590" y="1090662"/>
            <a:ext cx="10791213" cy="369332"/>
          </a:xfrm>
          <a:prstGeom prst="rect">
            <a:avLst/>
          </a:prstGeom>
          <a:noFill/>
        </p:spPr>
        <p:txBody>
          <a:bodyPr wrap="square" rtlCol="0">
            <a:spAutoFit/>
          </a:bodyPr>
          <a:lstStyle/>
          <a:p>
            <a:pPr defTabSz="914400"/>
            <a:r>
              <a:rPr lang="ja-JP" altLang="en-US" dirty="0">
                <a:latin typeface="Meiryo UI" panose="020B0604030504040204" pitchFamily="50" charset="-128"/>
                <a:ea typeface="Meiryo UI" panose="020B0604030504040204" pitchFamily="50" charset="-128"/>
              </a:rPr>
              <a:t>経営情報等を提出するための操作手順は以下の通りとなります。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2554545"/>
          </a:xfrm>
          <a:prstGeom prst="rect">
            <a:avLst/>
          </a:prstGeom>
          <a:noFill/>
        </p:spPr>
        <p:txBody>
          <a:bodyPr wrap="square" rtlCol="0">
            <a:spAutoFit/>
          </a:bodyPr>
          <a:lstStyle/>
          <a:p>
            <a:pPr defTabSz="914400"/>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既に</a:t>
            </a:r>
            <a:r>
              <a:rPr lang="en-US" altLang="ja-JP" sz="1600" dirty="0">
                <a:solidFill>
                  <a:srgbClr val="FF0000"/>
                </a:solidFill>
                <a:latin typeface="Meiryo UI" panose="020B0604030504040204" pitchFamily="50" charset="-128"/>
                <a:ea typeface="Meiryo UI" panose="020B0604030504040204" pitchFamily="50" charset="-128"/>
              </a:rPr>
              <a:t>P9</a:t>
            </a:r>
            <a:r>
              <a:rPr lang="ja-JP" altLang="en-US" sz="1600" dirty="0">
                <a:solidFill>
                  <a:srgbClr val="FF0000"/>
                </a:solidFill>
                <a:latin typeface="Meiryo UI" panose="020B0604030504040204" pitchFamily="50" charset="-128"/>
                <a:ea typeface="Meiryo UI" panose="020B0604030504040204" pitchFamily="50" charset="-128"/>
              </a:rPr>
              <a:t>「</a:t>
            </a:r>
            <a:r>
              <a:rPr lang="en-US" altLang="ja-JP" sz="1600" dirty="0">
                <a:solidFill>
                  <a:srgbClr val="FF0000"/>
                </a:solidFill>
                <a:latin typeface="Meiryo UI" panose="020B0604030504040204" pitchFamily="50" charset="-128"/>
                <a:ea typeface="Meiryo UI" panose="020B0604030504040204" pitchFamily="50" charset="-128"/>
              </a:rPr>
              <a:t>2-1.</a:t>
            </a:r>
            <a:r>
              <a:rPr lang="ja-JP" altLang="en-US" sz="1600" dirty="0">
                <a:solidFill>
                  <a:srgbClr val="FF0000"/>
                </a:solidFill>
                <a:latin typeface="Meiryo UI" panose="020B0604030504040204" pitchFamily="50" charset="-128"/>
                <a:ea typeface="Meiryo UI" panose="020B0604030504040204" pitchFamily="50" charset="-128"/>
              </a:rPr>
              <a:t>事業報告書等の提出」を行っている場合、</a:t>
            </a:r>
            <a:endParaRPr lang="en-US" altLang="ja-JP" sz="1600" dirty="0">
              <a:solidFill>
                <a:srgbClr val="FF0000"/>
              </a:solidFill>
              <a:latin typeface="Meiryo UI" panose="020B0604030504040204" pitchFamily="50" charset="-128"/>
              <a:ea typeface="Meiryo UI" panose="020B0604030504040204" pitchFamily="50" charset="-128"/>
            </a:endParaRPr>
          </a:p>
          <a:p>
            <a:pPr defTabSz="914400"/>
            <a:r>
              <a:rPr lang="ja-JP" altLang="en-US" sz="1600" dirty="0">
                <a:solidFill>
                  <a:srgbClr val="FF0000"/>
                </a:solidFill>
                <a:latin typeface="Meiryo UI" panose="020B0604030504040204" pitchFamily="50" charset="-128"/>
                <a:ea typeface="Meiryo UI" panose="020B0604030504040204" pitchFamily="50" charset="-128"/>
              </a:rPr>
              <a:t>③④⑤の手順は不要です。</a:t>
            </a:r>
            <a:endParaRPr lang="en-US" altLang="ja-JP" sz="1600" dirty="0">
              <a:solidFill>
                <a:srgbClr val="FF0000"/>
              </a:solidFill>
              <a:latin typeface="Meiryo UI" panose="020B0604030504040204" pitchFamily="50" charset="-128"/>
              <a:ea typeface="Meiryo UI" panose="020B0604030504040204" pitchFamily="50" charset="-128"/>
            </a:endParaRPr>
          </a:p>
          <a:p>
            <a:pPr defTabSz="914400"/>
            <a:endParaRPr lang="en-US" altLang="ja-JP" sz="1600" dirty="0">
              <a:latin typeface="Meiryo UI" panose="020B0604030504040204" pitchFamily="50" charset="-128"/>
              <a:ea typeface="Meiryo UI" panose="020B0604030504040204" pitchFamily="50" charset="-128"/>
            </a:endParaRPr>
          </a:p>
          <a:p>
            <a:pPr marL="342900" indent="-342900" defTabSz="914400">
              <a:buFont typeface="+mj-ea"/>
              <a:buAutoNum type="circleNumDbPlain" startAt="3"/>
            </a:pPr>
            <a:r>
              <a:rPr lang="ja-JP" altLang="en-US" sz="1600" dirty="0">
                <a:latin typeface="Meiryo UI" panose="020B0604030504040204" pitchFamily="50" charset="-128"/>
                <a:ea typeface="Meiryo UI" panose="020B0604030504040204" pitchFamily="50" charset="-128"/>
              </a:rPr>
              <a:t>事業報告書等提出一覧画面の「新規」ボタンをクリックし</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基本情報入力画面が表示されます。必要項目を記入し、「保存」ボタンをクリックします。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「保存＆新規」ボタンはクリックしないでください。</a:t>
            </a: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6264EC-077C-40A0-A80A-6387A7D9A976}"/>
              </a:ext>
            </a:extLst>
          </p:cNvPr>
          <p:cNvSpPr txBox="1"/>
          <p:nvPr/>
        </p:nvSpPr>
        <p:spPr>
          <a:xfrm>
            <a:off x="1064714" y="3747784"/>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④</a:t>
            </a:r>
          </a:p>
        </p:txBody>
      </p:sp>
      <p:sp>
        <p:nvSpPr>
          <p:cNvPr id="22" name="正方形/長方形 21">
            <a:extLst>
              <a:ext uri="{FF2B5EF4-FFF2-40B4-BE49-F238E27FC236}">
                <a16:creationId xmlns:a16="http://schemas.microsoft.com/office/drawing/2014/main" id="{E266FBF8-52EF-4EEA-A20C-27D1082D0F0C}"/>
              </a:ext>
            </a:extLst>
          </p:cNvPr>
          <p:cNvSpPr/>
          <p:nvPr/>
        </p:nvSpPr>
        <p:spPr>
          <a:xfrm>
            <a:off x="1039528" y="4113101"/>
            <a:ext cx="4637372" cy="2327875"/>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pic>
        <p:nvPicPr>
          <p:cNvPr id="8" name="図 7">
            <a:extLst>
              <a:ext uri="{FF2B5EF4-FFF2-40B4-BE49-F238E27FC236}">
                <a16:creationId xmlns:a16="http://schemas.microsoft.com/office/drawing/2014/main" id="{8CAEA425-BA8F-4E63-9D91-A5292ED3CD8E}"/>
              </a:ext>
            </a:extLst>
          </p:cNvPr>
          <p:cNvPicPr>
            <a:picLocks noChangeAspect="1"/>
          </p:cNvPicPr>
          <p:nvPr/>
        </p:nvPicPr>
        <p:blipFill>
          <a:blip r:embed="rId3"/>
          <a:stretch>
            <a:fillRect/>
          </a:stretch>
        </p:blipFill>
        <p:spPr>
          <a:xfrm>
            <a:off x="84454" y="1532918"/>
            <a:ext cx="6606000" cy="2008298"/>
          </a:xfrm>
          <a:prstGeom prst="rect">
            <a:avLst/>
          </a:prstGeom>
          <a:ln>
            <a:solidFill>
              <a:schemeClr val="tx1"/>
            </a:solidFill>
          </a:ln>
        </p:spPr>
      </p:pic>
      <p:sp>
        <p:nvSpPr>
          <p:cNvPr id="16" name="正方形/長方形 15">
            <a:extLst>
              <a:ext uri="{FF2B5EF4-FFF2-40B4-BE49-F238E27FC236}">
                <a16:creationId xmlns:a16="http://schemas.microsoft.com/office/drawing/2014/main" id="{64720D26-8342-49A4-AB21-D8BDD88ED8D0}"/>
              </a:ext>
            </a:extLst>
          </p:cNvPr>
          <p:cNvSpPr/>
          <p:nvPr/>
        </p:nvSpPr>
        <p:spPr>
          <a:xfrm>
            <a:off x="6378694" y="2956501"/>
            <a:ext cx="345902" cy="246221"/>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7" name="テキスト ボックス 16">
            <a:extLst>
              <a:ext uri="{FF2B5EF4-FFF2-40B4-BE49-F238E27FC236}">
                <a16:creationId xmlns:a16="http://schemas.microsoft.com/office/drawing/2014/main" id="{C70ED49A-F96A-48DA-BDE6-E2A47B124999}"/>
              </a:ext>
            </a:extLst>
          </p:cNvPr>
          <p:cNvSpPr txBox="1"/>
          <p:nvPr/>
        </p:nvSpPr>
        <p:spPr>
          <a:xfrm>
            <a:off x="6090633" y="2842016"/>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③</a:t>
            </a:r>
          </a:p>
        </p:txBody>
      </p:sp>
      <p:cxnSp>
        <p:nvCxnSpPr>
          <p:cNvPr id="20" name="直線矢印コネクタ 19">
            <a:extLst>
              <a:ext uri="{FF2B5EF4-FFF2-40B4-BE49-F238E27FC236}">
                <a16:creationId xmlns:a16="http://schemas.microsoft.com/office/drawing/2014/main" id="{E5DDE0AD-DDB4-4CB9-A63D-906CD9D5DD26}"/>
              </a:ext>
            </a:extLst>
          </p:cNvPr>
          <p:cNvCxnSpPr>
            <a:cxnSpLocks/>
            <a:stCxn id="16" idx="1"/>
          </p:cNvCxnSpPr>
          <p:nvPr/>
        </p:nvCxnSpPr>
        <p:spPr>
          <a:xfrm flipH="1">
            <a:off x="5459753" y="3079612"/>
            <a:ext cx="918941" cy="10334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B3B04395-307A-46E7-BA39-8F770D17BA78}"/>
              </a:ext>
            </a:extLst>
          </p:cNvPr>
          <p:cNvPicPr>
            <a:picLocks noChangeAspect="1"/>
          </p:cNvPicPr>
          <p:nvPr/>
        </p:nvPicPr>
        <p:blipFill>
          <a:blip r:embed="rId4"/>
          <a:stretch>
            <a:fillRect/>
          </a:stretch>
        </p:blipFill>
        <p:spPr>
          <a:xfrm>
            <a:off x="104210" y="1541307"/>
            <a:ext cx="4212000" cy="490951"/>
          </a:xfrm>
          <a:prstGeom prst="rect">
            <a:avLst/>
          </a:prstGeom>
        </p:spPr>
      </p:pic>
    </p:spTree>
    <p:extLst>
      <p:ext uri="{BB962C8B-B14F-4D97-AF65-F5344CB8AC3E}">
        <p14:creationId xmlns:p14="http://schemas.microsoft.com/office/powerpoint/2010/main" val="34152926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6A799CA-3CBC-48A8-AF00-3FD96987A42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92483" y="1487298"/>
            <a:ext cx="5139438" cy="2938279"/>
          </a:xfrm>
          <a:prstGeom prst="rect">
            <a:avLst/>
          </a:prstGeom>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lang="en-US" altLang="ja-JP" sz="2400" b="1" dirty="0"/>
              <a:t>3</a:t>
            </a:r>
            <a:r>
              <a:rPr kumimoji="1" lang="ja-JP" altLang="en-US" sz="2400" b="1" dirty="0">
                <a:latin typeface="Meiryo UI" pitchFamily="50" charset="-128"/>
                <a:ea typeface="Meiryo UI" pitchFamily="50" charset="-128"/>
                <a:cs typeface="Meiryo UI" pitchFamily="50" charset="-128"/>
              </a:rPr>
              <a:t>．</a:t>
            </a:r>
            <a:r>
              <a:rPr lang="ja-JP" altLang="en-US" sz="2400" b="1" dirty="0"/>
              <a:t>経営情報等提出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664512"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3-1.</a:t>
            </a:r>
            <a:r>
              <a:rPr lang="ja-JP" altLang="en-US" b="1" dirty="0">
                <a:latin typeface="Meiryo UI" panose="020B0604030504040204" pitchFamily="50" charset="-128"/>
                <a:ea typeface="Meiryo UI" panose="020B0604030504040204" pitchFamily="50" charset="-128"/>
              </a:rPr>
              <a:t>　経営情報等の提出</a:t>
            </a:r>
            <a:endParaRPr kumimoji="1" lang="ja-JP" altLang="en-US" b="1" dirty="0">
              <a:latin typeface="Meiryo UI" pitchFamily="50" charset="-128"/>
              <a:ea typeface="Meiryo UI" pitchFamily="50" charset="-128"/>
              <a:cs typeface="Meiryo UI"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2308324"/>
          </a:xfrm>
          <a:prstGeom prst="rect">
            <a:avLst/>
          </a:prstGeom>
          <a:noFill/>
        </p:spPr>
        <p:txBody>
          <a:bodyPr wrap="square" rtlCol="0">
            <a:spAutoFit/>
          </a:bodyPr>
          <a:lstStyle/>
          <a:p>
            <a:pPr defTabSz="914400"/>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既に</a:t>
            </a:r>
            <a:r>
              <a:rPr lang="en-US" altLang="ja-JP" sz="1600" dirty="0">
                <a:solidFill>
                  <a:srgbClr val="FF0000"/>
                </a:solidFill>
                <a:latin typeface="Meiryo UI" panose="020B0604030504040204" pitchFamily="50" charset="-128"/>
                <a:ea typeface="Meiryo UI" panose="020B0604030504040204" pitchFamily="50" charset="-128"/>
              </a:rPr>
              <a:t>P9</a:t>
            </a:r>
            <a:r>
              <a:rPr lang="ja-JP" altLang="en-US" sz="1600" dirty="0">
                <a:solidFill>
                  <a:srgbClr val="FF0000"/>
                </a:solidFill>
                <a:latin typeface="Meiryo UI" panose="020B0604030504040204" pitchFamily="50" charset="-128"/>
                <a:ea typeface="Meiryo UI" panose="020B0604030504040204" pitchFamily="50" charset="-128"/>
              </a:rPr>
              <a:t>「</a:t>
            </a:r>
            <a:r>
              <a:rPr lang="en-US" altLang="ja-JP" sz="1600" dirty="0">
                <a:solidFill>
                  <a:srgbClr val="FF0000"/>
                </a:solidFill>
                <a:latin typeface="Meiryo UI" panose="020B0604030504040204" pitchFamily="50" charset="-128"/>
                <a:ea typeface="Meiryo UI" panose="020B0604030504040204" pitchFamily="50" charset="-128"/>
              </a:rPr>
              <a:t>2-1.</a:t>
            </a:r>
            <a:r>
              <a:rPr lang="ja-JP" altLang="en-US" sz="1600" dirty="0">
                <a:solidFill>
                  <a:srgbClr val="FF0000"/>
                </a:solidFill>
                <a:latin typeface="Meiryo UI" panose="020B0604030504040204" pitchFamily="50" charset="-128"/>
                <a:ea typeface="Meiryo UI" panose="020B0604030504040204" pitchFamily="50" charset="-128"/>
              </a:rPr>
              <a:t>事業報告書等の提出」を行っている場合、</a:t>
            </a:r>
            <a:endParaRPr lang="en-US" altLang="ja-JP" sz="1600" dirty="0">
              <a:solidFill>
                <a:srgbClr val="FF0000"/>
              </a:solidFill>
              <a:latin typeface="Meiryo UI" panose="020B0604030504040204" pitchFamily="50" charset="-128"/>
              <a:ea typeface="Meiryo UI" panose="020B0604030504040204" pitchFamily="50" charset="-128"/>
            </a:endParaRPr>
          </a:p>
          <a:p>
            <a:pPr defTabSz="914400"/>
            <a:r>
              <a:rPr lang="ja-JP" altLang="en-US" sz="1600" dirty="0">
                <a:solidFill>
                  <a:srgbClr val="FF0000"/>
                </a:solidFill>
                <a:latin typeface="Meiryo UI" panose="020B0604030504040204" pitchFamily="50" charset="-128"/>
                <a:ea typeface="Meiryo UI" panose="020B0604030504040204" pitchFamily="50" charset="-128"/>
              </a:rPr>
              <a:t>③④⑤の手順は不要です。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5"/>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5"/>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「保存」ボタンをクリックすると事業報告書等ファイルアップロード画面が表示されます。</a:t>
            </a:r>
          </a:p>
          <a:p>
            <a:pPr marL="342900" indent="-342900" defTabSz="914400">
              <a:buFont typeface="+mj-ea"/>
              <a:buAutoNum type="circleNumDbPlain" startAt="5"/>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5"/>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4"/>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4"/>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6590602F-F820-48CC-8998-902022281A04}"/>
              </a:ext>
            </a:extLst>
          </p:cNvPr>
          <p:cNvSpPr txBox="1"/>
          <p:nvPr/>
        </p:nvSpPr>
        <p:spPr>
          <a:xfrm>
            <a:off x="6053447" y="3886295"/>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⑤</a:t>
            </a:r>
          </a:p>
        </p:txBody>
      </p:sp>
      <p:sp>
        <p:nvSpPr>
          <p:cNvPr id="26" name="正方形/長方形 25">
            <a:extLst>
              <a:ext uri="{FF2B5EF4-FFF2-40B4-BE49-F238E27FC236}">
                <a16:creationId xmlns:a16="http://schemas.microsoft.com/office/drawing/2014/main" id="{F7F503FF-FD44-4D73-8F21-7C53C735EE91}"/>
              </a:ext>
            </a:extLst>
          </p:cNvPr>
          <p:cNvSpPr/>
          <p:nvPr/>
        </p:nvSpPr>
        <p:spPr>
          <a:xfrm>
            <a:off x="5519996" y="4076081"/>
            <a:ext cx="432000" cy="288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cxnSp>
        <p:nvCxnSpPr>
          <p:cNvPr id="20" name="直線矢印コネクタ 19">
            <a:extLst>
              <a:ext uri="{FF2B5EF4-FFF2-40B4-BE49-F238E27FC236}">
                <a16:creationId xmlns:a16="http://schemas.microsoft.com/office/drawing/2014/main" id="{E5DDE0AD-DDB4-4CB9-A63D-906CD9D5DD26}"/>
              </a:ext>
            </a:extLst>
          </p:cNvPr>
          <p:cNvCxnSpPr>
            <a:cxnSpLocks/>
            <a:stCxn id="26" idx="1"/>
          </p:cNvCxnSpPr>
          <p:nvPr/>
        </p:nvCxnSpPr>
        <p:spPr>
          <a:xfrm flipH="1">
            <a:off x="4665906" y="4220081"/>
            <a:ext cx="854090" cy="5668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7EC77083-1596-4BCA-84DB-70AF25698F2A}"/>
              </a:ext>
            </a:extLst>
          </p:cNvPr>
          <p:cNvGrpSpPr/>
          <p:nvPr/>
        </p:nvGrpSpPr>
        <p:grpSpPr>
          <a:xfrm>
            <a:off x="484955" y="2508439"/>
            <a:ext cx="4247987" cy="3990103"/>
            <a:chOff x="470827" y="2580750"/>
            <a:chExt cx="4247987" cy="3990103"/>
          </a:xfrm>
        </p:grpSpPr>
        <p:pic>
          <p:nvPicPr>
            <p:cNvPr id="14" name="図 13">
              <a:extLst>
                <a:ext uri="{FF2B5EF4-FFF2-40B4-BE49-F238E27FC236}">
                  <a16:creationId xmlns:a16="http://schemas.microsoft.com/office/drawing/2014/main" id="{B9A282EA-B746-4515-A437-67799F871B5A}"/>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4"/>
                      </a14:imgEffect>
                    </a14:imgLayer>
                  </a14:imgProps>
                </a:ext>
              </a:extLst>
            </a:blip>
            <a:stretch>
              <a:fillRect/>
            </a:stretch>
          </p:blipFill>
          <p:spPr>
            <a:xfrm>
              <a:off x="4354593" y="3313271"/>
              <a:ext cx="364221" cy="91055"/>
            </a:xfrm>
            <a:prstGeom prst="rect">
              <a:avLst/>
            </a:prstGeom>
          </p:spPr>
        </p:pic>
        <p:pic>
          <p:nvPicPr>
            <p:cNvPr id="15" name="図 14">
              <a:extLst>
                <a:ext uri="{FF2B5EF4-FFF2-40B4-BE49-F238E27FC236}">
                  <a16:creationId xmlns:a16="http://schemas.microsoft.com/office/drawing/2014/main" id="{15A3B623-F71A-4538-B9E2-30C73636F269}"/>
                </a:ext>
              </a:extLst>
            </p:cNvPr>
            <p:cNvPicPr>
              <a:picLocks noChangeAspect="1"/>
            </p:cNvPicPr>
            <p:nvPr/>
          </p:nvPicPr>
          <p:blipFill>
            <a:blip r:embed="rId5"/>
            <a:stretch>
              <a:fillRect/>
            </a:stretch>
          </p:blipFill>
          <p:spPr>
            <a:xfrm>
              <a:off x="470827" y="2580750"/>
              <a:ext cx="4166580" cy="3990103"/>
            </a:xfrm>
            <a:prstGeom prst="rect">
              <a:avLst/>
            </a:prstGeom>
            <a:ln>
              <a:solidFill>
                <a:schemeClr val="tx1"/>
              </a:solidFill>
            </a:ln>
          </p:spPr>
        </p:pic>
        <p:pic>
          <p:nvPicPr>
            <p:cNvPr id="16" name="図 15">
              <a:extLst>
                <a:ext uri="{FF2B5EF4-FFF2-40B4-BE49-F238E27FC236}">
                  <a16:creationId xmlns:a16="http://schemas.microsoft.com/office/drawing/2014/main" id="{5BC7CFE9-1DB7-4E59-BBD2-040C1AF64929}"/>
                </a:ext>
              </a:extLst>
            </p:cNvPr>
            <p:cNvPicPr>
              <a:picLocks noChangeAspect="1"/>
            </p:cNvPicPr>
            <p:nvPr/>
          </p:nvPicPr>
          <p:blipFill>
            <a:blip r:embed="rId6" cstate="print">
              <a:extLst>
                <a:ext uri="{BEBA8EAE-BF5A-486C-A8C5-ECC9F3942E4B}">
                  <a14:imgProps xmlns:a14="http://schemas.microsoft.com/office/drawing/2010/main">
                    <a14:imgLayer r:embed="rId7">
                      <a14:imgEffect>
                        <a14:artisticBlur radius="5"/>
                      </a14:imgEffect>
                    </a14:imgLayer>
                  </a14:imgProps>
                </a:ext>
                <a:ext uri="{28A0092B-C50C-407E-A947-70E740481C1C}">
                  <a14:useLocalDpi xmlns:a14="http://schemas.microsoft.com/office/drawing/2010/main"/>
                </a:ext>
              </a:extLst>
            </a:blip>
            <a:stretch>
              <a:fillRect/>
            </a:stretch>
          </p:blipFill>
          <p:spPr>
            <a:xfrm>
              <a:off x="4365726" y="2660744"/>
              <a:ext cx="258442" cy="68411"/>
            </a:xfrm>
            <a:prstGeom prst="rect">
              <a:avLst/>
            </a:prstGeom>
          </p:spPr>
        </p:pic>
        <p:pic>
          <p:nvPicPr>
            <p:cNvPr id="17" name="図 16">
              <a:extLst>
                <a:ext uri="{FF2B5EF4-FFF2-40B4-BE49-F238E27FC236}">
                  <a16:creationId xmlns:a16="http://schemas.microsoft.com/office/drawing/2014/main" id="{E4D0C936-844E-4FFD-ABB4-88663A38F623}"/>
                </a:ext>
              </a:extLst>
            </p:cNvPr>
            <p:cNvPicPr>
              <a:picLocks noChangeAspect="1"/>
            </p:cNvPicPr>
            <p:nvPr/>
          </p:nvPicPr>
          <p:blipFill>
            <a:blip r:embed="rId8" cstate="print">
              <a:extLst>
                <a:ext uri="{BEBA8EAE-BF5A-486C-A8C5-ECC9F3942E4B}">
                  <a14:imgProps xmlns:a14="http://schemas.microsoft.com/office/drawing/2010/main">
                    <a14:imgLayer r:embed="rId9">
                      <a14:imgEffect>
                        <a14:artisticBlur radius="5"/>
                      </a14:imgEffect>
                    </a14:imgLayer>
                  </a14:imgProps>
                </a:ext>
                <a:ext uri="{28A0092B-C50C-407E-A947-70E740481C1C}">
                  <a14:useLocalDpi xmlns:a14="http://schemas.microsoft.com/office/drawing/2010/main"/>
                </a:ext>
              </a:extLst>
            </a:blip>
            <a:stretch>
              <a:fillRect/>
            </a:stretch>
          </p:blipFill>
          <p:spPr>
            <a:xfrm>
              <a:off x="1663640" y="3010951"/>
              <a:ext cx="356978" cy="92014"/>
            </a:xfrm>
            <a:prstGeom prst="rect">
              <a:avLst/>
            </a:prstGeom>
          </p:spPr>
        </p:pic>
        <p:pic>
          <p:nvPicPr>
            <p:cNvPr id="19" name="図 18">
              <a:extLst>
                <a:ext uri="{FF2B5EF4-FFF2-40B4-BE49-F238E27FC236}">
                  <a16:creationId xmlns:a16="http://schemas.microsoft.com/office/drawing/2014/main" id="{1EC3C3FB-570F-4B79-BD2C-5A17B7F7C26A}"/>
                </a:ext>
              </a:extLst>
            </p:cNvPr>
            <p:cNvPicPr>
              <a:picLocks noChangeAspect="1"/>
            </p:cNvPicPr>
            <p:nvPr/>
          </p:nvPicPr>
          <p:blipFill>
            <a:blip r:embed="rId10" cstate="print">
              <a:extLst>
                <a:ext uri="{BEBA8EAE-BF5A-486C-A8C5-ECC9F3942E4B}">
                  <a14:imgProps xmlns:a14="http://schemas.microsoft.com/office/drawing/2010/main">
                    <a14:imgLayer r:embed="rId11">
                      <a14:imgEffect>
                        <a14:artisticBlur radius="5"/>
                      </a14:imgEffect>
                    </a14:imgLayer>
                  </a14:imgProps>
                </a:ext>
                <a:ext uri="{28A0092B-C50C-407E-A947-70E740481C1C}">
                  <a14:useLocalDpi xmlns:a14="http://schemas.microsoft.com/office/drawing/2010/main"/>
                </a:ext>
              </a:extLst>
            </a:blip>
            <a:stretch>
              <a:fillRect/>
            </a:stretch>
          </p:blipFill>
          <p:spPr>
            <a:xfrm>
              <a:off x="971194" y="3317405"/>
              <a:ext cx="268203" cy="69132"/>
            </a:xfrm>
            <a:prstGeom prst="rect">
              <a:avLst/>
            </a:prstGeom>
          </p:spPr>
        </p:pic>
      </p:grpSp>
    </p:spTree>
    <p:extLst>
      <p:ext uri="{BB962C8B-B14F-4D97-AF65-F5344CB8AC3E}">
        <p14:creationId xmlns:p14="http://schemas.microsoft.com/office/powerpoint/2010/main" val="24361277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6500445-F043-463B-AF68-D699044971EE}"/>
              </a:ext>
            </a:extLst>
          </p:cNvPr>
          <p:cNvPicPr>
            <a:picLocks noChangeAspect="1"/>
          </p:cNvPicPr>
          <p:nvPr/>
        </p:nvPicPr>
        <p:blipFill>
          <a:blip r:embed="rId2"/>
          <a:stretch>
            <a:fillRect/>
          </a:stretch>
        </p:blipFill>
        <p:spPr>
          <a:xfrm>
            <a:off x="164310" y="5125236"/>
            <a:ext cx="5477241" cy="1447699"/>
          </a:xfrm>
          <a:prstGeom prst="rect">
            <a:avLst/>
          </a:prstGeom>
          <a:ln w="9525">
            <a:solidFill>
              <a:schemeClr val="tx1"/>
            </a:solidFill>
          </a:ln>
        </p:spPr>
      </p:pic>
      <p:pic>
        <p:nvPicPr>
          <p:cNvPr id="6" name="図 5">
            <a:extLst>
              <a:ext uri="{FF2B5EF4-FFF2-40B4-BE49-F238E27FC236}">
                <a16:creationId xmlns:a16="http://schemas.microsoft.com/office/drawing/2014/main" id="{AB5194D8-C2B7-4BA1-A62D-52853ED803D1}"/>
              </a:ext>
            </a:extLst>
          </p:cNvPr>
          <p:cNvPicPr>
            <a:picLocks noChangeAspect="1"/>
          </p:cNvPicPr>
          <p:nvPr/>
        </p:nvPicPr>
        <p:blipFill>
          <a:blip r:embed="rId3"/>
          <a:stretch>
            <a:fillRect/>
          </a:stretch>
        </p:blipFill>
        <p:spPr>
          <a:xfrm>
            <a:off x="147438" y="1297648"/>
            <a:ext cx="6377967" cy="3741116"/>
          </a:xfrm>
          <a:prstGeom prst="rect">
            <a:avLst/>
          </a:prstGeom>
          <a:ln>
            <a:solidFill>
              <a:schemeClr val="tx1"/>
            </a:solidFill>
          </a:ln>
        </p:spPr>
      </p:pic>
      <p:pic>
        <p:nvPicPr>
          <p:cNvPr id="14" name="図 13">
            <a:extLst>
              <a:ext uri="{FF2B5EF4-FFF2-40B4-BE49-F238E27FC236}">
                <a16:creationId xmlns:a16="http://schemas.microsoft.com/office/drawing/2014/main" id="{AF54B1A5-E41A-4D46-8F79-7FAABB5118D7}"/>
              </a:ext>
            </a:extLst>
          </p:cNvPr>
          <p:cNvPicPr>
            <a:picLocks noChangeAspect="1"/>
          </p:cNvPicPr>
          <p:nvPr/>
        </p:nvPicPr>
        <p:blipFill>
          <a:blip r:embed="rId4"/>
          <a:stretch>
            <a:fillRect/>
          </a:stretch>
        </p:blipFill>
        <p:spPr>
          <a:xfrm>
            <a:off x="277561" y="1404136"/>
            <a:ext cx="3924762" cy="2519524"/>
          </a:xfrm>
          <a:prstGeom prst="rect">
            <a:avLst/>
          </a:prstGeom>
          <a:ln>
            <a:solidFill>
              <a:sysClr val="windowText" lastClr="000000"/>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3</a:t>
            </a:r>
            <a:r>
              <a:rPr kumimoji="1" lang="ja-JP" altLang="en-US" sz="2400" b="1" dirty="0">
                <a:latin typeface="Meiryo UI" pitchFamily="50" charset="-128"/>
                <a:ea typeface="Meiryo UI" pitchFamily="50" charset="-128"/>
                <a:cs typeface="Meiryo UI" pitchFamily="50" charset="-128"/>
              </a:rPr>
              <a:t>．</a:t>
            </a:r>
            <a:r>
              <a:rPr lang="ja-JP" altLang="en-US" sz="2400" b="1" dirty="0"/>
              <a:t>経営情報等提出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664512"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3-1.</a:t>
            </a:r>
            <a:r>
              <a:rPr lang="ja-JP" altLang="en-US" b="1" dirty="0">
                <a:latin typeface="Meiryo UI" panose="020B0604030504040204" pitchFamily="50" charset="-128"/>
                <a:ea typeface="Meiryo UI" panose="020B0604030504040204" pitchFamily="50" charset="-128"/>
              </a:rPr>
              <a:t>　経営情報等の提出</a:t>
            </a:r>
            <a:endParaRPr kumimoji="1" lang="ja-JP" altLang="en-US" b="1" dirty="0">
              <a:latin typeface="Meiryo UI" pitchFamily="50" charset="-128"/>
              <a:ea typeface="Meiryo UI" pitchFamily="50" charset="-128"/>
              <a:cs typeface="Meiryo UI"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803405"/>
            <a:ext cx="4932811" cy="5755422"/>
          </a:xfrm>
          <a:prstGeom prst="rect">
            <a:avLst/>
          </a:prstGeom>
          <a:noFill/>
        </p:spPr>
        <p:txBody>
          <a:bodyPr wrap="square" rtlCol="0">
            <a:spAutoFit/>
          </a:bodyPr>
          <a:lstStyle/>
          <a:p>
            <a:pPr marL="342900" indent="-342900" defTabSz="914400">
              <a:buFont typeface="+mj-ea"/>
              <a:buAutoNum type="circleNumDbPlain" startAt="6"/>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経営情報等提出欄で「ファイルをフォルダから選択」もしくは「ドラッグアンドドロップ」し、経営情報等ファイルをアップロードします。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複数の病院や診療所の経営情報等ファイルを提出する場合は、ファイル圧縮ツールを使用して</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ZIP</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ファイル（ファイル名末尾が「</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.zip</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」のファイル）で１ファイルにまとめてのアップロードをお願いします。</a:t>
            </a:r>
            <a:b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br>
            <a:b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※Excel</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ファイル（ファイル名末尾が「</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.xlsx</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ZIP</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ファイル（ファイル名末尾が「</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.zip</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」のファイル）以外はアップロードできません。</a:t>
            </a:r>
            <a:b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br>
            <a:b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医療法人種別が「タイプ</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」の医療法人については経営情報等の提出が不要のため、経営情報等提出欄が表示されません。</a:t>
            </a:r>
            <a:b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br>
            <a:b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ファイルサイズが大きい場合、アップロード時にエラーが発生することがあります。</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ZIP</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ファイルをアップロードの際は、余分なファイルがあれば削除する等ファイルサイズが規定値を超えないようにした上で再度アップロードしてください。</a:t>
            </a:r>
            <a:b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どうしてもサイズを小さくできない場合は、</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P33</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のお問合せをご利用ください。</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E5DDE0AD-DDB4-4CB9-A63D-906CD9D5DD26}"/>
              </a:ext>
            </a:extLst>
          </p:cNvPr>
          <p:cNvCxnSpPr>
            <a:cxnSpLocks/>
            <a:stCxn id="21" idx="2"/>
            <a:endCxn id="17" idx="1"/>
          </p:cNvCxnSpPr>
          <p:nvPr/>
        </p:nvCxnSpPr>
        <p:spPr>
          <a:xfrm>
            <a:off x="2560831" y="3479367"/>
            <a:ext cx="853973" cy="11533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6590602F-F820-48CC-8998-902022281A04}"/>
              </a:ext>
            </a:extLst>
          </p:cNvPr>
          <p:cNvSpPr txBox="1"/>
          <p:nvPr/>
        </p:nvSpPr>
        <p:spPr>
          <a:xfrm>
            <a:off x="3987724" y="4111880"/>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⑥</a:t>
            </a:r>
          </a:p>
        </p:txBody>
      </p:sp>
      <p:sp>
        <p:nvSpPr>
          <p:cNvPr id="17" name="正方形/長方形 16">
            <a:extLst>
              <a:ext uri="{FF2B5EF4-FFF2-40B4-BE49-F238E27FC236}">
                <a16:creationId xmlns:a16="http://schemas.microsoft.com/office/drawing/2014/main" id="{05DEE717-BB41-432E-A384-9FD416EE73B7}"/>
              </a:ext>
            </a:extLst>
          </p:cNvPr>
          <p:cNvSpPr/>
          <p:nvPr/>
        </p:nvSpPr>
        <p:spPr>
          <a:xfrm>
            <a:off x="3414804" y="4509642"/>
            <a:ext cx="2340000" cy="246222"/>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pic>
        <p:nvPicPr>
          <p:cNvPr id="10" name="図 9">
            <a:extLst>
              <a:ext uri="{FF2B5EF4-FFF2-40B4-BE49-F238E27FC236}">
                <a16:creationId xmlns:a16="http://schemas.microsoft.com/office/drawing/2014/main" id="{895A26D3-B572-48CE-901B-9A1CF498D69B}"/>
              </a:ext>
            </a:extLst>
          </p:cNvPr>
          <p:cNvPicPr>
            <a:picLocks noChangeAspect="1"/>
          </p:cNvPicPr>
          <p:nvPr/>
        </p:nvPicPr>
        <p:blipFill>
          <a:blip r:embed="rId5"/>
          <a:stretch>
            <a:fillRect/>
          </a:stretch>
        </p:blipFill>
        <p:spPr>
          <a:xfrm>
            <a:off x="1345045" y="3309975"/>
            <a:ext cx="2196000" cy="147219"/>
          </a:xfrm>
          <a:prstGeom prst="rect">
            <a:avLst/>
          </a:prstGeom>
        </p:spPr>
      </p:pic>
      <p:sp>
        <p:nvSpPr>
          <p:cNvPr id="21" name="正方形/長方形 20">
            <a:extLst>
              <a:ext uri="{FF2B5EF4-FFF2-40B4-BE49-F238E27FC236}">
                <a16:creationId xmlns:a16="http://schemas.microsoft.com/office/drawing/2014/main" id="{72F502EB-28BE-4438-8F9B-CB7B7BD23B18}"/>
              </a:ext>
            </a:extLst>
          </p:cNvPr>
          <p:cNvSpPr/>
          <p:nvPr/>
        </p:nvSpPr>
        <p:spPr>
          <a:xfrm>
            <a:off x="1300831" y="3311784"/>
            <a:ext cx="2520000" cy="167583"/>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8" name="正方形/長方形 7">
            <a:extLst>
              <a:ext uri="{FF2B5EF4-FFF2-40B4-BE49-F238E27FC236}">
                <a16:creationId xmlns:a16="http://schemas.microsoft.com/office/drawing/2014/main" id="{1B2C224A-2236-30A0-3F35-453AD47AC022}"/>
              </a:ext>
            </a:extLst>
          </p:cNvPr>
          <p:cNvSpPr/>
          <p:nvPr/>
        </p:nvSpPr>
        <p:spPr>
          <a:xfrm>
            <a:off x="377073" y="5418467"/>
            <a:ext cx="3037731" cy="114036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9" name="テキスト ボックス 8">
            <a:extLst>
              <a:ext uri="{FF2B5EF4-FFF2-40B4-BE49-F238E27FC236}">
                <a16:creationId xmlns:a16="http://schemas.microsoft.com/office/drawing/2014/main" id="{D7A870B3-FC5C-7BD5-2E21-3A6379ABF359}"/>
              </a:ext>
            </a:extLst>
          </p:cNvPr>
          <p:cNvSpPr txBox="1"/>
          <p:nvPr/>
        </p:nvSpPr>
        <p:spPr>
          <a:xfrm>
            <a:off x="3602424" y="5501635"/>
            <a:ext cx="214599" cy="246221"/>
          </a:xfrm>
          <a:prstGeom prst="rect">
            <a:avLst/>
          </a:prstGeom>
          <a:noFill/>
        </p:spPr>
        <p:txBody>
          <a:bodyPr wrap="square" lIns="0" tIns="0" rIns="0" bIns="0" rtlCol="0">
            <a:spAutoFit/>
          </a:bodyPr>
          <a:lstStyle/>
          <a:p>
            <a:pPr defTabSz="914400"/>
            <a:r>
              <a:rPr kumimoji="1" lang="en-US" altLang="ja-JP" sz="1600" b="1" dirty="0">
                <a:solidFill>
                  <a:srgbClr val="FF0000"/>
                </a:solidFill>
                <a:latin typeface="Meiryo UI" pitchFamily="50" charset="-128"/>
                <a:ea typeface="Meiryo UI" pitchFamily="50" charset="-128"/>
                <a:cs typeface="Meiryo UI" pitchFamily="50" charset="-128"/>
              </a:rPr>
              <a:t>※</a:t>
            </a:r>
            <a:endParaRPr kumimoji="1" lang="ja-JP" altLang="en-US" sz="1600" b="1" dirty="0">
              <a:solidFill>
                <a:srgbClr val="FF0000"/>
              </a:solidFill>
              <a:latin typeface="Meiryo UI" pitchFamily="50" charset="-128"/>
              <a:ea typeface="Meiryo UI" pitchFamily="50" charset="-128"/>
              <a:cs typeface="Meiryo UI" pitchFamily="50" charset="-128"/>
            </a:endParaRPr>
          </a:p>
        </p:txBody>
      </p:sp>
      <p:cxnSp>
        <p:nvCxnSpPr>
          <p:cNvPr id="12" name="直線矢印コネクタ 11">
            <a:extLst>
              <a:ext uri="{FF2B5EF4-FFF2-40B4-BE49-F238E27FC236}">
                <a16:creationId xmlns:a16="http://schemas.microsoft.com/office/drawing/2014/main" id="{4E39E9B9-494C-F400-5305-1068BE389F2E}"/>
              </a:ext>
            </a:extLst>
          </p:cNvPr>
          <p:cNvCxnSpPr>
            <a:cxnSpLocks/>
            <a:endCxn id="8" idx="3"/>
          </p:cNvCxnSpPr>
          <p:nvPr/>
        </p:nvCxnSpPr>
        <p:spPr>
          <a:xfrm flipH="1">
            <a:off x="3414804" y="5798170"/>
            <a:ext cx="3414016" cy="1904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6092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E8B3657-162A-8E03-82D8-CD8CBF8EBBBE}"/>
              </a:ext>
            </a:extLst>
          </p:cNvPr>
          <p:cNvPicPr>
            <a:picLocks noChangeAspect="1"/>
          </p:cNvPicPr>
          <p:nvPr/>
        </p:nvPicPr>
        <p:blipFill>
          <a:blip r:embed="rId2"/>
          <a:stretch>
            <a:fillRect/>
          </a:stretch>
        </p:blipFill>
        <p:spPr>
          <a:xfrm>
            <a:off x="62224" y="1487298"/>
            <a:ext cx="6545337" cy="4929138"/>
          </a:xfrm>
          <a:prstGeom prst="rect">
            <a:avLst/>
          </a:prstGeom>
          <a:ln>
            <a:solidFill>
              <a:schemeClr val="tx1"/>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lang="en-US" altLang="ja-JP" sz="2400" b="1" dirty="0"/>
              <a:t>3</a:t>
            </a:r>
            <a:r>
              <a:rPr kumimoji="1" lang="ja-JP" altLang="en-US" sz="2400" b="1" dirty="0">
                <a:latin typeface="Meiryo UI" pitchFamily="50" charset="-128"/>
                <a:ea typeface="Meiryo UI" pitchFamily="50" charset="-128"/>
                <a:cs typeface="Meiryo UI" pitchFamily="50" charset="-128"/>
              </a:rPr>
              <a:t>．</a:t>
            </a:r>
            <a:r>
              <a:rPr lang="ja-JP" altLang="en-US" sz="2400" b="1" dirty="0"/>
              <a:t>経営情報等提出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664512"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3-1.</a:t>
            </a:r>
            <a:r>
              <a:rPr lang="ja-JP" altLang="en-US" b="1" dirty="0">
                <a:latin typeface="Meiryo UI" panose="020B0604030504040204" pitchFamily="50" charset="-128"/>
                <a:ea typeface="Meiryo UI" panose="020B0604030504040204" pitchFamily="50" charset="-128"/>
              </a:rPr>
              <a:t>　経営情報等の提出</a:t>
            </a:r>
            <a:endParaRPr kumimoji="1" lang="ja-JP" altLang="en-US" b="1" dirty="0">
              <a:latin typeface="Meiryo UI" pitchFamily="50" charset="-128"/>
              <a:ea typeface="Meiryo UI" pitchFamily="50" charset="-128"/>
              <a:cs typeface="Meiryo UI"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1815882"/>
          </a:xfrm>
          <a:prstGeom prst="rect">
            <a:avLst/>
          </a:prstGeom>
          <a:noFill/>
        </p:spPr>
        <p:txBody>
          <a:bodyPr wrap="square" rtlCol="0">
            <a:spAutoFit/>
          </a:bodyPr>
          <a:lstStyle/>
          <a:p>
            <a:pPr marL="342900" indent="-342900" defTabSz="914400">
              <a:buFont typeface="+mj-ea"/>
              <a:buAutoNum type="circleNumDbPlain" startAt="7"/>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提出するファイルのアップロードが完了したら、「経営情報等提出」ボタンをクリックします。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7"/>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7"/>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7"/>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確認ダイアログにて「提出する」ボタンをクリックします。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以上で提出完了となり、ステータスが「承認待ち（都道府県確認中）」に変更されます。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F7F503FF-FD44-4D73-8F21-7C53C735EE91}"/>
              </a:ext>
            </a:extLst>
          </p:cNvPr>
          <p:cNvSpPr/>
          <p:nvPr/>
        </p:nvSpPr>
        <p:spPr>
          <a:xfrm>
            <a:off x="5563170" y="2571500"/>
            <a:ext cx="856534" cy="237995"/>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7" name="テキスト ボックス 26">
            <a:extLst>
              <a:ext uri="{FF2B5EF4-FFF2-40B4-BE49-F238E27FC236}">
                <a16:creationId xmlns:a16="http://schemas.microsoft.com/office/drawing/2014/main" id="{6590602F-F820-48CC-8998-902022281A04}"/>
              </a:ext>
            </a:extLst>
          </p:cNvPr>
          <p:cNvSpPr txBox="1"/>
          <p:nvPr/>
        </p:nvSpPr>
        <p:spPr>
          <a:xfrm>
            <a:off x="5479643" y="2305199"/>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⑦</a:t>
            </a:r>
          </a:p>
        </p:txBody>
      </p:sp>
      <p:sp>
        <p:nvSpPr>
          <p:cNvPr id="21" name="テキスト ボックス 20">
            <a:extLst>
              <a:ext uri="{FF2B5EF4-FFF2-40B4-BE49-F238E27FC236}">
                <a16:creationId xmlns:a16="http://schemas.microsoft.com/office/drawing/2014/main" id="{0DEAEDBF-3240-48A7-BCEB-AED2428E8E17}"/>
              </a:ext>
            </a:extLst>
          </p:cNvPr>
          <p:cNvSpPr txBox="1"/>
          <p:nvPr/>
        </p:nvSpPr>
        <p:spPr>
          <a:xfrm>
            <a:off x="6919160" y="3493542"/>
            <a:ext cx="5057734" cy="584775"/>
          </a:xfrm>
          <a:prstGeom prst="rect">
            <a:avLst/>
          </a:prstGeom>
          <a:solidFill>
            <a:srgbClr val="FFFFE5"/>
          </a:solidFill>
        </p:spPr>
        <p:txBody>
          <a:bodyPr wrap="square" rtlCol="0">
            <a:spAutoFit/>
          </a:bodyPr>
          <a:lstStyle/>
          <a:p>
            <a:pPr defTabSz="914400"/>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ファイルのアップロードだけでは提出したことにはなりません。</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必ず「経営情報等提出」ボタンをクリックしてください。</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CFB8009B-523F-4BFB-9176-A3AB070F8674}"/>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4"/>
                    </a14:imgEffect>
                  </a14:imgLayer>
                </a14:imgProps>
              </a:ext>
            </a:extLst>
          </a:blip>
          <a:stretch>
            <a:fillRect/>
          </a:stretch>
        </p:blipFill>
        <p:spPr>
          <a:xfrm>
            <a:off x="6190338" y="1678499"/>
            <a:ext cx="393650" cy="86604"/>
          </a:xfrm>
          <a:prstGeom prst="rect">
            <a:avLst/>
          </a:prstGeom>
        </p:spPr>
      </p:pic>
      <p:pic>
        <p:nvPicPr>
          <p:cNvPr id="14" name="図 13">
            <a:extLst>
              <a:ext uri="{FF2B5EF4-FFF2-40B4-BE49-F238E27FC236}">
                <a16:creationId xmlns:a16="http://schemas.microsoft.com/office/drawing/2014/main" id="{52F6EB49-DF19-3AEE-F7B7-D7F326DEA79C}"/>
              </a:ext>
            </a:extLst>
          </p:cNvPr>
          <p:cNvPicPr>
            <a:picLocks noChangeAspect="1"/>
          </p:cNvPicPr>
          <p:nvPr/>
        </p:nvPicPr>
        <p:blipFill>
          <a:blip r:embed="rId5"/>
          <a:stretch>
            <a:fillRect/>
          </a:stretch>
        </p:blipFill>
        <p:spPr>
          <a:xfrm>
            <a:off x="1369416" y="4003528"/>
            <a:ext cx="3714401" cy="1352360"/>
          </a:xfrm>
          <a:prstGeom prst="rect">
            <a:avLst/>
          </a:prstGeom>
          <a:ln>
            <a:solidFill>
              <a:schemeClr val="tx1"/>
            </a:solidFill>
          </a:ln>
        </p:spPr>
      </p:pic>
      <p:sp>
        <p:nvSpPr>
          <p:cNvPr id="15" name="正方形/長方形 14">
            <a:extLst>
              <a:ext uri="{FF2B5EF4-FFF2-40B4-BE49-F238E27FC236}">
                <a16:creationId xmlns:a16="http://schemas.microsoft.com/office/drawing/2014/main" id="{E78BBD1B-8317-4A0F-AD39-471CD64F1A82}"/>
              </a:ext>
            </a:extLst>
          </p:cNvPr>
          <p:cNvSpPr/>
          <p:nvPr/>
        </p:nvSpPr>
        <p:spPr>
          <a:xfrm>
            <a:off x="4323096" y="5007023"/>
            <a:ext cx="720000" cy="306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6" name="テキスト ボックス 15">
            <a:extLst>
              <a:ext uri="{FF2B5EF4-FFF2-40B4-BE49-F238E27FC236}">
                <a16:creationId xmlns:a16="http://schemas.microsoft.com/office/drawing/2014/main" id="{A8FF946C-A09E-40ED-8CF2-698BAD032429}"/>
              </a:ext>
            </a:extLst>
          </p:cNvPr>
          <p:cNvSpPr txBox="1"/>
          <p:nvPr/>
        </p:nvSpPr>
        <p:spPr>
          <a:xfrm>
            <a:off x="4230661" y="4755354"/>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⑧</a:t>
            </a:r>
          </a:p>
        </p:txBody>
      </p:sp>
      <p:cxnSp>
        <p:nvCxnSpPr>
          <p:cNvPr id="20" name="直線矢印コネクタ 19">
            <a:extLst>
              <a:ext uri="{FF2B5EF4-FFF2-40B4-BE49-F238E27FC236}">
                <a16:creationId xmlns:a16="http://schemas.microsoft.com/office/drawing/2014/main" id="{E5DDE0AD-DDB4-4CB9-A63D-906CD9D5DD26}"/>
              </a:ext>
            </a:extLst>
          </p:cNvPr>
          <p:cNvCxnSpPr>
            <a:cxnSpLocks/>
            <a:stCxn id="26" idx="2"/>
            <a:endCxn id="15" idx="0"/>
          </p:cNvCxnSpPr>
          <p:nvPr/>
        </p:nvCxnSpPr>
        <p:spPr>
          <a:xfrm flipH="1">
            <a:off x="4683096" y="2809495"/>
            <a:ext cx="1308341" cy="2197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766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6E3ED17-913C-630D-FDE5-E141E668E2E7}"/>
              </a:ext>
            </a:extLst>
          </p:cNvPr>
          <p:cNvPicPr>
            <a:picLocks noChangeAspect="1"/>
          </p:cNvPicPr>
          <p:nvPr/>
        </p:nvPicPr>
        <p:blipFill>
          <a:blip r:embed="rId2"/>
          <a:stretch>
            <a:fillRect/>
          </a:stretch>
        </p:blipFill>
        <p:spPr>
          <a:xfrm>
            <a:off x="462108" y="4807274"/>
            <a:ext cx="4921808" cy="1467768"/>
          </a:xfrm>
          <a:prstGeom prst="rect">
            <a:avLst/>
          </a:prstGeom>
          <a:ln>
            <a:solidFill>
              <a:schemeClr val="tx1"/>
            </a:solidFill>
          </a:ln>
        </p:spPr>
      </p:pic>
      <p:pic>
        <p:nvPicPr>
          <p:cNvPr id="15" name="図 14">
            <a:extLst>
              <a:ext uri="{FF2B5EF4-FFF2-40B4-BE49-F238E27FC236}">
                <a16:creationId xmlns:a16="http://schemas.microsoft.com/office/drawing/2014/main" id="{23C6E599-964B-4206-BA59-ADB07CE5AA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0728" y="1549634"/>
            <a:ext cx="4213194" cy="3168000"/>
          </a:xfrm>
          <a:prstGeom prst="rect">
            <a:avLst/>
          </a:prstGeom>
          <a:ln>
            <a:solidFill>
              <a:schemeClr val="tx1"/>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3</a:t>
            </a:r>
            <a:r>
              <a:rPr kumimoji="1" lang="ja-JP" altLang="en-US" sz="2400" b="1" dirty="0">
                <a:latin typeface="Meiryo UI" pitchFamily="50" charset="-128"/>
                <a:ea typeface="Meiryo UI" pitchFamily="50" charset="-128"/>
                <a:cs typeface="Meiryo UI" pitchFamily="50" charset="-128"/>
              </a:rPr>
              <a:t>．経営情報</a:t>
            </a:r>
            <a:r>
              <a:rPr lang="ja-JP" altLang="en-US" sz="2400" b="1" dirty="0"/>
              <a:t>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4195379"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3-2.</a:t>
            </a:r>
            <a:r>
              <a:rPr lang="ja-JP" altLang="en-US" b="1" dirty="0">
                <a:latin typeface="Meiryo UI" panose="020B0604030504040204" pitchFamily="50" charset="-128"/>
                <a:ea typeface="Meiryo UI" panose="020B0604030504040204" pitchFamily="50" charset="-128"/>
              </a:rPr>
              <a:t>　アップロード済み経営情報等の確認</a:t>
            </a:r>
            <a:endParaRPr kumimoji="1" lang="ja-JP" altLang="en-US" b="1" dirty="0">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FD0598A0-F0E7-43A4-B455-9B329C3AB688}"/>
              </a:ext>
            </a:extLst>
          </p:cNvPr>
          <p:cNvSpPr txBox="1"/>
          <p:nvPr/>
        </p:nvSpPr>
        <p:spPr>
          <a:xfrm>
            <a:off x="279590" y="1090662"/>
            <a:ext cx="10791213" cy="369332"/>
          </a:xfrm>
          <a:prstGeom prst="rect">
            <a:avLst/>
          </a:prstGeom>
          <a:noFill/>
        </p:spPr>
        <p:txBody>
          <a:bodyPr wrap="square" rtlCol="0">
            <a:spAutoFit/>
          </a:bodyPr>
          <a:lstStyle/>
          <a:p>
            <a:pPr defTabSz="914400"/>
            <a:r>
              <a:rPr lang="ja-JP" altLang="en-US" dirty="0">
                <a:latin typeface="Meiryo UI" panose="020B0604030504040204" pitchFamily="50" charset="-128"/>
                <a:ea typeface="Meiryo UI" panose="020B0604030504040204" pitchFamily="50" charset="-128"/>
              </a:rPr>
              <a:t>アップロード済みの経営情報等を確認するための操作手順は以下の通りとなります。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2554545"/>
          </a:xfrm>
          <a:prstGeom prst="rect">
            <a:avLst/>
          </a:prstGeom>
          <a:noFill/>
        </p:spPr>
        <p:txBody>
          <a:bodyPr wrap="square" rtlCol="0">
            <a:spAutoFit/>
          </a:bodyPr>
          <a:lstStyle/>
          <a:p>
            <a:pPr marL="342900" indent="-342900" defTabSz="914400">
              <a:buFont typeface="+mj-ea"/>
              <a:buAutoNum type="circleNumDbPlain"/>
            </a:pPr>
            <a:r>
              <a:rPr lang="ja-JP" altLang="en-US" sz="1600" dirty="0">
                <a:latin typeface="Meiryo UI" panose="020B0604030504040204" pitchFamily="50" charset="-128"/>
                <a:ea typeface="Meiryo UI" panose="020B0604030504040204" pitchFamily="50" charset="-128"/>
              </a:rPr>
              <a:t>ホーム画面の「医療法人事業報告書等経営情報等提出」ボタンをクリックします。</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データ一覧画面にて登録済み事業報告書等の一覧が表示されます。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画面左上の「</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承認待ち</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事業報告書等」をクリックし「</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承認待ち</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経営情報等」を選択することで、承認待ちの経営情報等の一覧が表示</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されます。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図 19">
            <a:extLst>
              <a:ext uri="{FF2B5EF4-FFF2-40B4-BE49-F238E27FC236}">
                <a16:creationId xmlns:a16="http://schemas.microsoft.com/office/drawing/2014/main" id="{A1BDB05F-A2B7-43DC-9CE8-DAA5B33940AF}"/>
              </a:ext>
            </a:extLst>
          </p:cNvPr>
          <p:cNvPicPr>
            <a:picLocks noChangeAspect="1"/>
          </p:cNvPicPr>
          <p:nvPr/>
        </p:nvPicPr>
        <p:blipFill>
          <a:blip r:embed="rId4"/>
          <a:stretch>
            <a:fillRect/>
          </a:stretch>
        </p:blipFill>
        <p:spPr>
          <a:xfrm>
            <a:off x="1841427" y="3107042"/>
            <a:ext cx="2403401" cy="1563959"/>
          </a:xfrm>
          <a:prstGeom prst="rect">
            <a:avLst/>
          </a:prstGeom>
        </p:spPr>
      </p:pic>
      <p:sp>
        <p:nvSpPr>
          <p:cNvPr id="23" name="テキスト ボックス 22">
            <a:extLst>
              <a:ext uri="{FF2B5EF4-FFF2-40B4-BE49-F238E27FC236}">
                <a16:creationId xmlns:a16="http://schemas.microsoft.com/office/drawing/2014/main" id="{416DF159-895E-4506-809F-8F661A583503}"/>
              </a:ext>
            </a:extLst>
          </p:cNvPr>
          <p:cNvSpPr txBox="1"/>
          <p:nvPr/>
        </p:nvSpPr>
        <p:spPr>
          <a:xfrm>
            <a:off x="2056075" y="3738373"/>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①</a:t>
            </a:r>
          </a:p>
        </p:txBody>
      </p:sp>
      <p:cxnSp>
        <p:nvCxnSpPr>
          <p:cNvPr id="24" name="直線矢印コネクタ 23">
            <a:extLst>
              <a:ext uri="{FF2B5EF4-FFF2-40B4-BE49-F238E27FC236}">
                <a16:creationId xmlns:a16="http://schemas.microsoft.com/office/drawing/2014/main" id="{B4B7BADD-E6CB-42EA-A537-72EA5657116F}"/>
              </a:ext>
            </a:extLst>
          </p:cNvPr>
          <p:cNvCxnSpPr>
            <a:cxnSpLocks/>
            <a:stCxn id="22" idx="2"/>
            <a:endCxn id="9" idx="0"/>
          </p:cNvCxnSpPr>
          <p:nvPr/>
        </p:nvCxnSpPr>
        <p:spPr>
          <a:xfrm flipH="1">
            <a:off x="1937127" y="4671002"/>
            <a:ext cx="1075998" cy="3117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15721843-ADEF-A64D-A9F4-82506EBAD797}"/>
              </a:ext>
            </a:extLst>
          </p:cNvPr>
          <p:cNvSpPr/>
          <p:nvPr/>
        </p:nvSpPr>
        <p:spPr>
          <a:xfrm>
            <a:off x="844351" y="4982711"/>
            <a:ext cx="2185551" cy="17526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0" name="正方形/長方形 9">
            <a:extLst>
              <a:ext uri="{FF2B5EF4-FFF2-40B4-BE49-F238E27FC236}">
                <a16:creationId xmlns:a16="http://schemas.microsoft.com/office/drawing/2014/main" id="{26AAF310-3EBF-19FB-37C9-F29FA1A144BD}"/>
              </a:ext>
            </a:extLst>
          </p:cNvPr>
          <p:cNvSpPr/>
          <p:nvPr/>
        </p:nvSpPr>
        <p:spPr>
          <a:xfrm>
            <a:off x="844350" y="5999935"/>
            <a:ext cx="2013149" cy="228474"/>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6" name="テキスト ボックス 15">
            <a:extLst>
              <a:ext uri="{FF2B5EF4-FFF2-40B4-BE49-F238E27FC236}">
                <a16:creationId xmlns:a16="http://schemas.microsoft.com/office/drawing/2014/main" id="{B7DCBA81-664F-6FCF-CA59-245D841C1189}"/>
              </a:ext>
            </a:extLst>
          </p:cNvPr>
          <p:cNvSpPr txBox="1"/>
          <p:nvPr/>
        </p:nvSpPr>
        <p:spPr>
          <a:xfrm>
            <a:off x="3132573" y="4955619"/>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②</a:t>
            </a:r>
          </a:p>
        </p:txBody>
      </p:sp>
      <p:grpSp>
        <p:nvGrpSpPr>
          <p:cNvPr id="19" name="グループ化 18">
            <a:extLst>
              <a:ext uri="{FF2B5EF4-FFF2-40B4-BE49-F238E27FC236}">
                <a16:creationId xmlns:a16="http://schemas.microsoft.com/office/drawing/2014/main" id="{F06A2738-8F57-4275-826B-1415F976DDAC}"/>
              </a:ext>
            </a:extLst>
          </p:cNvPr>
          <p:cNvGrpSpPr/>
          <p:nvPr/>
        </p:nvGrpSpPr>
        <p:grpSpPr>
          <a:xfrm>
            <a:off x="2305117" y="3708156"/>
            <a:ext cx="1376265" cy="952974"/>
            <a:chOff x="761943" y="4054764"/>
            <a:chExt cx="1376265" cy="952974"/>
          </a:xfrm>
        </p:grpSpPr>
        <p:pic>
          <p:nvPicPr>
            <p:cNvPr id="21" name="図 20">
              <a:extLst>
                <a:ext uri="{FF2B5EF4-FFF2-40B4-BE49-F238E27FC236}">
                  <a16:creationId xmlns:a16="http://schemas.microsoft.com/office/drawing/2014/main" id="{5A535E91-497B-4FED-93AE-DDDA3971AF51}"/>
                </a:ext>
              </a:extLst>
            </p:cNvPr>
            <p:cNvPicPr>
              <a:picLocks noChangeAspect="1"/>
            </p:cNvPicPr>
            <p:nvPr/>
          </p:nvPicPr>
          <p:blipFill>
            <a:blip r:embed="rId5"/>
            <a:stretch>
              <a:fillRect/>
            </a:stretch>
          </p:blipFill>
          <p:spPr>
            <a:xfrm>
              <a:off x="761943" y="4054764"/>
              <a:ext cx="1376265" cy="930308"/>
            </a:xfrm>
            <a:prstGeom prst="rect">
              <a:avLst/>
            </a:prstGeom>
          </p:spPr>
        </p:pic>
        <p:pic>
          <p:nvPicPr>
            <p:cNvPr id="26" name="図 25">
              <a:extLst>
                <a:ext uri="{FF2B5EF4-FFF2-40B4-BE49-F238E27FC236}">
                  <a16:creationId xmlns:a16="http://schemas.microsoft.com/office/drawing/2014/main" id="{3C13BCDB-D8F7-4AC0-9DA3-F28560C30032}"/>
                </a:ext>
              </a:extLst>
            </p:cNvPr>
            <p:cNvPicPr>
              <a:picLocks noChangeAspect="1"/>
            </p:cNvPicPr>
            <p:nvPr/>
          </p:nvPicPr>
          <p:blipFill>
            <a:blip r:embed="rId6"/>
            <a:stretch>
              <a:fillRect/>
            </a:stretch>
          </p:blipFill>
          <p:spPr>
            <a:xfrm>
              <a:off x="865214" y="4075110"/>
              <a:ext cx="1226659" cy="932628"/>
            </a:xfrm>
            <a:prstGeom prst="rect">
              <a:avLst/>
            </a:prstGeom>
          </p:spPr>
        </p:pic>
      </p:grpSp>
      <p:sp>
        <p:nvSpPr>
          <p:cNvPr id="22" name="正方形/長方形 21">
            <a:extLst>
              <a:ext uri="{FF2B5EF4-FFF2-40B4-BE49-F238E27FC236}">
                <a16:creationId xmlns:a16="http://schemas.microsoft.com/office/drawing/2014/main" id="{438DC4EF-AF55-4643-9442-273D45492CB1}"/>
              </a:ext>
            </a:extLst>
          </p:cNvPr>
          <p:cNvSpPr/>
          <p:nvPr/>
        </p:nvSpPr>
        <p:spPr>
          <a:xfrm>
            <a:off x="2378583" y="3738374"/>
            <a:ext cx="1269084" cy="932628"/>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pic>
        <p:nvPicPr>
          <p:cNvPr id="28" name="図 27">
            <a:extLst>
              <a:ext uri="{FF2B5EF4-FFF2-40B4-BE49-F238E27FC236}">
                <a16:creationId xmlns:a16="http://schemas.microsoft.com/office/drawing/2014/main" id="{1E7B5554-E2C2-430F-AE58-25CBD131A736}"/>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t="-1" b="-4210"/>
          <a:stretch/>
        </p:blipFill>
        <p:spPr>
          <a:xfrm>
            <a:off x="1664547" y="1640004"/>
            <a:ext cx="2899375" cy="146212"/>
          </a:xfrm>
          <a:prstGeom prst="rect">
            <a:avLst/>
          </a:prstGeom>
        </p:spPr>
      </p:pic>
    </p:spTree>
    <p:extLst>
      <p:ext uri="{BB962C8B-B14F-4D97-AF65-F5344CB8AC3E}">
        <p14:creationId xmlns:p14="http://schemas.microsoft.com/office/powerpoint/2010/main" val="35575805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98B650E-4EAC-344E-75D8-4A16DFF3F28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0366" y="1540736"/>
            <a:ext cx="6444106" cy="4776072"/>
          </a:xfrm>
          <a:prstGeom prst="rect">
            <a:avLst/>
          </a:prstGeom>
          <a:ln>
            <a:solidFill>
              <a:schemeClr val="tx1"/>
            </a:solidFill>
          </a:ln>
        </p:spPr>
      </p:pic>
      <p:pic>
        <p:nvPicPr>
          <p:cNvPr id="17" name="図 16">
            <a:extLst>
              <a:ext uri="{FF2B5EF4-FFF2-40B4-BE49-F238E27FC236}">
                <a16:creationId xmlns:a16="http://schemas.microsoft.com/office/drawing/2014/main" id="{B9394EB7-B448-8920-095E-32D15DBF52AA}"/>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4"/>
                    </a14:imgEffect>
                  </a14:imgLayer>
                </a14:imgProps>
              </a:ext>
            </a:extLst>
          </a:blip>
          <a:stretch>
            <a:fillRect/>
          </a:stretch>
        </p:blipFill>
        <p:spPr>
          <a:xfrm>
            <a:off x="6190338" y="1648133"/>
            <a:ext cx="393650" cy="86604"/>
          </a:xfrm>
          <a:prstGeom prst="rect">
            <a:avLst/>
          </a:prstGeom>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3</a:t>
            </a:r>
            <a:r>
              <a:rPr kumimoji="1" lang="ja-JP" altLang="en-US" sz="2400" b="1" dirty="0">
                <a:latin typeface="Meiryo UI" pitchFamily="50" charset="-128"/>
                <a:ea typeface="Meiryo UI" pitchFamily="50" charset="-128"/>
                <a:cs typeface="Meiryo UI" pitchFamily="50" charset="-128"/>
              </a:rPr>
              <a:t>．経営情報</a:t>
            </a:r>
            <a:r>
              <a:rPr lang="ja-JP" altLang="en-US" sz="2400" b="1" dirty="0"/>
              <a:t>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4426212"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3-2.</a:t>
            </a:r>
            <a:r>
              <a:rPr lang="ja-JP" altLang="en-US" b="1" dirty="0">
                <a:latin typeface="Meiryo UI" panose="020B0604030504040204" pitchFamily="50" charset="-128"/>
                <a:ea typeface="Meiryo UI" panose="020B0604030504040204" pitchFamily="50" charset="-128"/>
              </a:rPr>
              <a:t>　アップロード済み事業報告書等の確認</a:t>
            </a:r>
            <a:endParaRPr kumimoji="1" lang="ja-JP" altLang="en-US" b="1" dirty="0">
              <a:latin typeface="Meiryo UI" pitchFamily="50" charset="-128"/>
              <a:ea typeface="Meiryo UI" pitchFamily="50" charset="-128"/>
              <a:cs typeface="Meiryo UI"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781C9F0-DEE8-45F1-9B52-E65A1FE4DE2B}"/>
              </a:ext>
            </a:extLst>
          </p:cNvPr>
          <p:cNvSpPr/>
          <p:nvPr/>
        </p:nvSpPr>
        <p:spPr>
          <a:xfrm>
            <a:off x="3451142" y="5415870"/>
            <a:ext cx="1531919" cy="410496"/>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1" name="テキスト ボックス 20">
            <a:extLst>
              <a:ext uri="{FF2B5EF4-FFF2-40B4-BE49-F238E27FC236}">
                <a16:creationId xmlns:a16="http://schemas.microsoft.com/office/drawing/2014/main" id="{D220F0F6-B8A2-4441-B34B-715775B3C705}"/>
              </a:ext>
            </a:extLst>
          </p:cNvPr>
          <p:cNvSpPr txBox="1"/>
          <p:nvPr/>
        </p:nvSpPr>
        <p:spPr>
          <a:xfrm>
            <a:off x="3177655" y="5400193"/>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④</a:t>
            </a:r>
          </a:p>
        </p:txBody>
      </p:sp>
      <p:sp>
        <p:nvSpPr>
          <p:cNvPr id="22" name="正方形/長方形 21">
            <a:extLst>
              <a:ext uri="{FF2B5EF4-FFF2-40B4-BE49-F238E27FC236}">
                <a16:creationId xmlns:a16="http://schemas.microsoft.com/office/drawing/2014/main" id="{9E1ACFDC-48DD-44AA-92C2-4F0604A7ACAA}"/>
              </a:ext>
            </a:extLst>
          </p:cNvPr>
          <p:cNvSpPr/>
          <p:nvPr/>
        </p:nvSpPr>
        <p:spPr>
          <a:xfrm>
            <a:off x="5615041" y="5144482"/>
            <a:ext cx="961917" cy="246221"/>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6" name="正方形/長方形 25">
            <a:extLst>
              <a:ext uri="{FF2B5EF4-FFF2-40B4-BE49-F238E27FC236}">
                <a16:creationId xmlns:a16="http://schemas.microsoft.com/office/drawing/2014/main" id="{9F11049F-3221-4EC2-8938-5A02FAF1000B}"/>
              </a:ext>
            </a:extLst>
          </p:cNvPr>
          <p:cNvSpPr/>
          <p:nvPr/>
        </p:nvSpPr>
        <p:spPr>
          <a:xfrm>
            <a:off x="5041106" y="2861959"/>
            <a:ext cx="1403626" cy="246221"/>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8" name="テキスト ボックス 27">
            <a:extLst>
              <a:ext uri="{FF2B5EF4-FFF2-40B4-BE49-F238E27FC236}">
                <a16:creationId xmlns:a16="http://schemas.microsoft.com/office/drawing/2014/main" id="{AC9A29DF-E530-49EB-85AF-BF647ADFAED7}"/>
              </a:ext>
            </a:extLst>
          </p:cNvPr>
          <p:cNvSpPr txBox="1"/>
          <p:nvPr/>
        </p:nvSpPr>
        <p:spPr>
          <a:xfrm>
            <a:off x="4791234" y="2861958"/>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⑤</a:t>
            </a:r>
          </a:p>
        </p:txBody>
      </p:sp>
      <p:sp>
        <p:nvSpPr>
          <p:cNvPr id="36" name="テキスト ボックス 35">
            <a:extLst>
              <a:ext uri="{FF2B5EF4-FFF2-40B4-BE49-F238E27FC236}">
                <a16:creationId xmlns:a16="http://schemas.microsoft.com/office/drawing/2014/main" id="{F56FACB8-FF5E-43FA-B588-CBE1EB63CF8B}"/>
              </a:ext>
            </a:extLst>
          </p:cNvPr>
          <p:cNvSpPr txBox="1"/>
          <p:nvPr/>
        </p:nvSpPr>
        <p:spPr>
          <a:xfrm>
            <a:off x="5522762" y="4901983"/>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⑥</a:t>
            </a: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78905" y="1540736"/>
            <a:ext cx="4932811" cy="5016758"/>
          </a:xfrm>
          <a:prstGeom prst="rect">
            <a:avLst/>
          </a:prstGeom>
          <a:solidFill>
            <a:schemeClr val="bg1"/>
          </a:solidFill>
        </p:spPr>
        <p:txBody>
          <a:bodyPr wrap="square" rtlCol="0">
            <a:spAutoFit/>
          </a:bodyPr>
          <a:lstStyle/>
          <a:p>
            <a:pPr marL="342900" indent="-342900" defTabSz="914400">
              <a:buFont typeface="+mj-ea"/>
              <a:buAutoNum type="circleNumDbPlain" startAt="3"/>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タイトルをクリックすると登録内容の詳細が表示されます。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アップロードしたファイルのダウンロードが可能です。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提出済みの場合は、ファイルの更新・削除はできなくなります。</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既に事業報告書等提出ファイルを提出している場合「提出ファイル一括ダウンロード」ボタンをクリックすると、アップロードしたファイルを一括でダウンロードすることができます。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事業報告書等提出ファイルも一括でダウンロードされます。</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ポップアップブロックを有効化している場合、正常にダ</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ウンロードされないことがございますのでご留意ください。</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6"/>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提出済みファイルの修正および再アップロードする場合は、「経営情報等取戻し」ボタンをクリックしてください。ステータスが「未提出」に戻り、ファイルの再アップロードが可能となります。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indent="355600" defTabSz="914400"/>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都道府県の承認後は、「取戻し」ができなくなります。</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矢印コネクタ 7">
            <a:extLst>
              <a:ext uri="{FF2B5EF4-FFF2-40B4-BE49-F238E27FC236}">
                <a16:creationId xmlns:a16="http://schemas.microsoft.com/office/drawing/2014/main" id="{E94A659D-EB63-0DA5-8856-3826DB655CF2}"/>
              </a:ext>
            </a:extLst>
          </p:cNvPr>
          <p:cNvCxnSpPr>
            <a:cxnSpLocks/>
          </p:cNvCxnSpPr>
          <p:nvPr/>
        </p:nvCxnSpPr>
        <p:spPr>
          <a:xfrm>
            <a:off x="1258349" y="2581040"/>
            <a:ext cx="1098957" cy="306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7036267F-8645-4EA3-8E28-283E826FC24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8830" y="1500853"/>
            <a:ext cx="6528714" cy="1098181"/>
          </a:xfrm>
          <a:prstGeom prst="rect">
            <a:avLst/>
          </a:prstGeom>
          <a:ln>
            <a:solidFill>
              <a:schemeClr val="tx1"/>
            </a:solidFill>
          </a:ln>
        </p:spPr>
      </p:pic>
      <p:sp>
        <p:nvSpPr>
          <p:cNvPr id="6" name="テキスト ボックス 5">
            <a:extLst>
              <a:ext uri="{FF2B5EF4-FFF2-40B4-BE49-F238E27FC236}">
                <a16:creationId xmlns:a16="http://schemas.microsoft.com/office/drawing/2014/main" id="{A1D303AD-89E0-A9CA-0B37-7AE92C65343C}"/>
              </a:ext>
            </a:extLst>
          </p:cNvPr>
          <p:cNvSpPr txBox="1"/>
          <p:nvPr/>
        </p:nvSpPr>
        <p:spPr>
          <a:xfrm>
            <a:off x="1282505" y="2012887"/>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③</a:t>
            </a:r>
          </a:p>
        </p:txBody>
      </p:sp>
      <p:pic>
        <p:nvPicPr>
          <p:cNvPr id="27" name="図 26">
            <a:extLst>
              <a:ext uri="{FF2B5EF4-FFF2-40B4-BE49-F238E27FC236}">
                <a16:creationId xmlns:a16="http://schemas.microsoft.com/office/drawing/2014/main" id="{3D15275C-B601-4539-8805-6355EC9EACE1}"/>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1199467" y="2353019"/>
            <a:ext cx="1440000" cy="133952"/>
          </a:xfrm>
          <a:prstGeom prst="rect">
            <a:avLst/>
          </a:prstGeom>
        </p:spPr>
      </p:pic>
      <p:pic>
        <p:nvPicPr>
          <p:cNvPr id="31" name="図 30">
            <a:extLst>
              <a:ext uri="{FF2B5EF4-FFF2-40B4-BE49-F238E27FC236}">
                <a16:creationId xmlns:a16="http://schemas.microsoft.com/office/drawing/2014/main" id="{805D6C40-BE93-481E-9B0B-9FF834CFC186}"/>
              </a:ext>
            </a:extLst>
          </p:cNvPr>
          <p:cNvPicPr>
            <a:picLocks noChangeAspect="1"/>
          </p:cNvPicPr>
          <p:nvPr/>
        </p:nvPicPr>
        <p:blipFill>
          <a:blip r:embed="rId8">
            <a:extLst>
              <a:ext uri="{BEBA8EAE-BF5A-486C-A8C5-ECC9F3942E4B}">
                <a14:imgProps xmlns:a14="http://schemas.microsoft.com/office/drawing/2010/main">
                  <a14:imgLayer r:embed="rId9">
                    <a14:imgEffect>
                      <a14:artisticBlur/>
                    </a14:imgEffect>
                  </a14:imgLayer>
                </a14:imgProps>
              </a:ext>
            </a:extLst>
          </a:blip>
          <a:stretch>
            <a:fillRect/>
          </a:stretch>
        </p:blipFill>
        <p:spPr>
          <a:xfrm>
            <a:off x="3731354" y="2338560"/>
            <a:ext cx="466790" cy="171474"/>
          </a:xfrm>
          <a:prstGeom prst="rect">
            <a:avLst/>
          </a:prstGeom>
        </p:spPr>
      </p:pic>
      <p:pic>
        <p:nvPicPr>
          <p:cNvPr id="33" name="図 32">
            <a:extLst>
              <a:ext uri="{FF2B5EF4-FFF2-40B4-BE49-F238E27FC236}">
                <a16:creationId xmlns:a16="http://schemas.microsoft.com/office/drawing/2014/main" id="{31528995-4748-4282-9EC6-315F30C9864E}"/>
              </a:ext>
            </a:extLst>
          </p:cNvPr>
          <p:cNvPicPr>
            <a:picLocks noChangeAspect="1"/>
          </p:cNvPicPr>
          <p:nvPr/>
        </p:nvPicPr>
        <p:blipFill>
          <a:blip r:embed="rId10"/>
          <a:stretch>
            <a:fillRect/>
          </a:stretch>
        </p:blipFill>
        <p:spPr>
          <a:xfrm>
            <a:off x="741075" y="2366523"/>
            <a:ext cx="436614" cy="128837"/>
          </a:xfrm>
          <a:prstGeom prst="rect">
            <a:avLst/>
          </a:prstGeom>
        </p:spPr>
      </p:pic>
      <p:sp>
        <p:nvSpPr>
          <p:cNvPr id="7" name="正方形/長方形 6">
            <a:extLst>
              <a:ext uri="{FF2B5EF4-FFF2-40B4-BE49-F238E27FC236}">
                <a16:creationId xmlns:a16="http://schemas.microsoft.com/office/drawing/2014/main" id="{06F74A94-F222-E726-6C23-33AE0AE8E936}"/>
              </a:ext>
            </a:extLst>
          </p:cNvPr>
          <p:cNvSpPr/>
          <p:nvPr/>
        </p:nvSpPr>
        <p:spPr>
          <a:xfrm>
            <a:off x="717486" y="2275040"/>
            <a:ext cx="2733656" cy="306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Tree>
    <p:extLst>
      <p:ext uri="{BB962C8B-B14F-4D97-AF65-F5344CB8AC3E}">
        <p14:creationId xmlns:p14="http://schemas.microsoft.com/office/powerpoint/2010/main" val="12003887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C10AA5A-CB82-4584-88FC-BBCB7908AE4F}"/>
              </a:ext>
            </a:extLst>
          </p:cNvPr>
          <p:cNvSpPr txBox="1"/>
          <p:nvPr/>
        </p:nvSpPr>
        <p:spPr>
          <a:xfrm>
            <a:off x="317500" y="1117648"/>
            <a:ext cx="11607800" cy="584775"/>
          </a:xfrm>
          <a:prstGeom prst="rect">
            <a:avLst/>
          </a:prstGeom>
          <a:noFill/>
        </p:spPr>
        <p:txBody>
          <a:bodyPr wrap="square" rtlCol="0">
            <a:spAutoFit/>
          </a:bodyPr>
          <a:lstStyle/>
          <a:p>
            <a:pPr defTabSz="914400"/>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医療機関アカウント</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を既に保有している場合には、</a:t>
            </a:r>
            <a:r>
              <a:rPr kumimoji="1"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医療法人アカウント</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医療機関アカウント</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へ統合することで、</a:t>
            </a:r>
            <a:r>
              <a:rPr kumimoji="1"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医療機関アカウント</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から医療法人向けの機能を利用できるようになります。統合方法の手順について次項以降でお示しします。</a:t>
            </a:r>
            <a:endParaRPr kumimoji="1" lang="en-US" altLang="ja-JP"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itchFamily="50" charset="-128"/>
            </a:endParaRPr>
          </a:p>
        </p:txBody>
      </p:sp>
      <p:grpSp>
        <p:nvGrpSpPr>
          <p:cNvPr id="6" name="グループ化 5">
            <a:extLst>
              <a:ext uri="{FF2B5EF4-FFF2-40B4-BE49-F238E27FC236}">
                <a16:creationId xmlns:a16="http://schemas.microsoft.com/office/drawing/2014/main" id="{3054AEAF-5296-4713-86A5-F98825DE1DD1}"/>
              </a:ext>
            </a:extLst>
          </p:cNvPr>
          <p:cNvGrpSpPr/>
          <p:nvPr/>
        </p:nvGrpSpPr>
        <p:grpSpPr>
          <a:xfrm>
            <a:off x="317500" y="4119431"/>
            <a:ext cx="1688190" cy="999363"/>
            <a:chOff x="10329687" y="4371866"/>
            <a:chExt cx="1688190" cy="999363"/>
          </a:xfrm>
        </p:grpSpPr>
        <p:sp>
          <p:nvSpPr>
            <p:cNvPr id="8" name="正方形/長方形 7">
              <a:extLst>
                <a:ext uri="{FF2B5EF4-FFF2-40B4-BE49-F238E27FC236}">
                  <a16:creationId xmlns:a16="http://schemas.microsoft.com/office/drawing/2014/main" id="{F8C709BD-6E97-4AA6-A22C-D25DB271259F}"/>
                </a:ext>
              </a:extLst>
            </p:cNvPr>
            <p:cNvSpPr/>
            <p:nvPr/>
          </p:nvSpPr>
          <p:spPr>
            <a:xfrm>
              <a:off x="10329687" y="5130174"/>
              <a:ext cx="1688190" cy="241055"/>
            </a:xfrm>
            <a:prstGeom prst="rect">
              <a:avLst/>
            </a:prstGeom>
            <a:noFill/>
            <a:ln>
              <a:noFill/>
            </a:ln>
            <a:effectLst/>
          </p:spPr>
          <p:style>
            <a:lnRef idx="1">
              <a:schemeClr val="accent4"/>
            </a:lnRef>
            <a:fillRef idx="3">
              <a:schemeClr val="accent4"/>
            </a:fillRef>
            <a:effectRef idx="2">
              <a:schemeClr val="accent4"/>
            </a:effectRef>
            <a:fontRef idx="minor">
              <a:schemeClr val="lt1"/>
            </a:fontRef>
          </p:style>
          <p:txBody>
            <a:bodyPr wrap="none" rtlCol="0" anchor="ctr"/>
            <a:lstStyle/>
            <a:p>
              <a:r>
                <a:rPr kumimoji="0" lang="ja-JP" altLang="en-US" sz="1400" kern="0" dirty="0">
                  <a:solidFill>
                    <a:srgbClr val="000000"/>
                  </a:solidFill>
                  <a:latin typeface="Meiryo UI" panose="020B0604030504040204" pitchFamily="50" charset="-128"/>
                  <a:ea typeface="Meiryo UI" panose="020B0604030504040204" pitchFamily="50" charset="-128"/>
                  <a:sym typeface="Arial" charset="0"/>
                </a:rPr>
                <a:t>医療法人</a:t>
              </a:r>
              <a:r>
                <a:rPr kumimoji="0" lang="en-US" altLang="ja-JP" sz="1400" kern="0" dirty="0">
                  <a:solidFill>
                    <a:srgbClr val="000000"/>
                  </a:solidFill>
                  <a:latin typeface="Meiryo UI" panose="020B0604030504040204" pitchFamily="50" charset="-128"/>
                  <a:ea typeface="Meiryo UI" panose="020B0604030504040204" pitchFamily="50" charset="-128"/>
                  <a:sym typeface="Arial" charset="0"/>
                </a:rPr>
                <a:t>/</a:t>
              </a:r>
              <a:r>
                <a:rPr kumimoji="0" lang="ja-JP" altLang="en-US" sz="1400" kern="0" dirty="0">
                  <a:solidFill>
                    <a:srgbClr val="000000"/>
                  </a:solidFill>
                  <a:latin typeface="Meiryo UI" panose="020B0604030504040204" pitchFamily="50" charset="-128"/>
                  <a:ea typeface="Meiryo UI" panose="020B0604030504040204" pitchFamily="50" charset="-128"/>
                  <a:sym typeface="Arial" charset="0"/>
                </a:rPr>
                <a:t>医療機関</a:t>
              </a:r>
              <a:endParaRPr kumimoji="0" lang="ja-JP" altLang="en-US" sz="1050" kern="0" dirty="0">
                <a:solidFill>
                  <a:srgbClr val="000000"/>
                </a:solidFill>
                <a:latin typeface="Meiryo UI" panose="020B0604030504040204" pitchFamily="50" charset="-128"/>
                <a:ea typeface="Meiryo UI" panose="020B0604030504040204" pitchFamily="50" charset="-128"/>
                <a:sym typeface="Arial" charset="0"/>
              </a:endParaRPr>
            </a:p>
          </p:txBody>
        </p:sp>
        <p:pic>
          <p:nvPicPr>
            <p:cNvPr id="9" name="図 8">
              <a:extLst>
                <a:ext uri="{FF2B5EF4-FFF2-40B4-BE49-F238E27FC236}">
                  <a16:creationId xmlns:a16="http://schemas.microsoft.com/office/drawing/2014/main" id="{ED56C06F-29FE-4B5D-8501-6F5F51F5E5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827812" y="4371866"/>
              <a:ext cx="703542" cy="684000"/>
            </a:xfrm>
            <a:prstGeom prst="rect">
              <a:avLst/>
            </a:prstGeom>
          </p:spPr>
        </p:pic>
      </p:grpSp>
      <p:grpSp>
        <p:nvGrpSpPr>
          <p:cNvPr id="22" name="グループ化 21">
            <a:extLst>
              <a:ext uri="{FF2B5EF4-FFF2-40B4-BE49-F238E27FC236}">
                <a16:creationId xmlns:a16="http://schemas.microsoft.com/office/drawing/2014/main" id="{1DEE0960-730C-4ACC-A705-7E53D57063F5}"/>
              </a:ext>
            </a:extLst>
          </p:cNvPr>
          <p:cNvGrpSpPr/>
          <p:nvPr/>
        </p:nvGrpSpPr>
        <p:grpSpPr>
          <a:xfrm>
            <a:off x="2135134" y="5149444"/>
            <a:ext cx="4320000" cy="1224000"/>
            <a:chOff x="2514799" y="4717682"/>
            <a:chExt cx="4320000" cy="1152000"/>
          </a:xfrm>
        </p:grpSpPr>
        <p:sp>
          <p:nvSpPr>
            <p:cNvPr id="14" name="正方形/長方形 13">
              <a:extLst>
                <a:ext uri="{FF2B5EF4-FFF2-40B4-BE49-F238E27FC236}">
                  <a16:creationId xmlns:a16="http://schemas.microsoft.com/office/drawing/2014/main" id="{7BD76C33-16CD-4483-920A-533EA1D85176}"/>
                </a:ext>
              </a:extLst>
            </p:cNvPr>
            <p:cNvSpPr/>
            <p:nvPr/>
          </p:nvSpPr>
          <p:spPr>
            <a:xfrm>
              <a:off x="2644788" y="5059553"/>
              <a:ext cx="1908000" cy="648000"/>
            </a:xfrm>
            <a:prstGeom prst="rect">
              <a:avLst/>
            </a:prstGeom>
            <a:noFill/>
            <a:ln>
              <a:solidFill>
                <a:srgbClr val="C00000"/>
              </a:solidFill>
            </a:ln>
            <a:effectLst/>
          </p:spPr>
          <p:style>
            <a:lnRef idx="1">
              <a:schemeClr val="accent4"/>
            </a:lnRef>
            <a:fillRef idx="3">
              <a:schemeClr val="accent4"/>
            </a:fillRef>
            <a:effectRef idx="2">
              <a:schemeClr val="accent4"/>
            </a:effectRef>
            <a:fontRef idx="minor">
              <a:schemeClr val="lt1"/>
            </a:fontRef>
          </p:style>
          <p:txBody>
            <a:bodyPr rtlCol="0" anchor="ctr"/>
            <a:lstStyle/>
            <a:p>
              <a:r>
                <a:rPr lang="ja-JP" altLang="en-US" sz="1200" kern="0" dirty="0">
                  <a:solidFill>
                    <a:schemeClr val="tx1"/>
                  </a:solidFill>
                  <a:latin typeface="Meiryo UI" panose="020B0604030504040204" pitchFamily="50" charset="-128"/>
                  <a:ea typeface="Meiryo UI" panose="020B0604030504040204" pitchFamily="50" charset="-128"/>
                  <a:sym typeface="Arial" charset="0"/>
                </a:rPr>
                <a:t>ログイン</a:t>
              </a:r>
              <a:r>
                <a:rPr lang="en-US" altLang="ja-JP" sz="1200" kern="0" dirty="0">
                  <a:solidFill>
                    <a:schemeClr val="tx1"/>
                  </a:solidFill>
                  <a:latin typeface="Meiryo UI" panose="020B0604030504040204" pitchFamily="50" charset="-128"/>
                  <a:ea typeface="Meiryo UI" panose="020B0604030504040204" pitchFamily="50" charset="-128"/>
                  <a:sym typeface="Arial" charset="0"/>
                </a:rPr>
                <a:t>ID</a:t>
              </a:r>
              <a:r>
                <a:rPr lang="ja-JP" altLang="en-US" sz="1200" kern="0" dirty="0">
                  <a:solidFill>
                    <a:schemeClr val="tx1"/>
                  </a:solidFill>
                  <a:latin typeface="Meiryo UI" panose="020B0604030504040204" pitchFamily="50" charset="-128"/>
                  <a:ea typeface="Meiryo UI" panose="020B0604030504040204" pitchFamily="50" charset="-128"/>
                  <a:sym typeface="Arial" charset="0"/>
                </a:rPr>
                <a:t>：</a:t>
              </a:r>
              <a:r>
                <a:rPr lang="en-US" altLang="ja-JP" sz="1200" kern="0" dirty="0">
                  <a:solidFill>
                    <a:schemeClr val="tx1"/>
                  </a:solidFill>
                  <a:latin typeface="Meiryo UI" panose="020B0604030504040204" pitchFamily="50" charset="-128"/>
                  <a:ea typeface="Meiryo UI" panose="020B0604030504040204" pitchFamily="50" charset="-128"/>
                  <a:sym typeface="Arial" charset="0"/>
                </a:rPr>
                <a:t>BB000002</a:t>
              </a:r>
            </a:p>
            <a:p>
              <a:r>
                <a:rPr lang="ja-JP" altLang="en-US" sz="1200" kern="0" dirty="0">
                  <a:solidFill>
                    <a:schemeClr val="tx1"/>
                  </a:solidFill>
                  <a:latin typeface="Meiryo UI" panose="020B0604030504040204" pitchFamily="50" charset="-128"/>
                  <a:ea typeface="Meiryo UI" panose="020B0604030504040204" pitchFamily="50" charset="-128"/>
                  <a:sym typeface="Arial" charset="0"/>
                </a:rPr>
                <a:t>パスワード：</a:t>
              </a:r>
              <a:r>
                <a:rPr lang="en-US" altLang="ja-JP" sz="1200" kern="0" dirty="0" err="1">
                  <a:solidFill>
                    <a:schemeClr val="tx1"/>
                  </a:solidFill>
                  <a:latin typeface="Meiryo UI" panose="020B0604030504040204" pitchFamily="50" charset="-128"/>
                  <a:ea typeface="Meiryo UI" panose="020B0604030504040204" pitchFamily="50" charset="-128"/>
                  <a:sym typeface="Arial" charset="0"/>
                </a:rPr>
                <a:t>bbbbb</a:t>
              </a:r>
              <a:endParaRPr kumimoji="0" lang="ja-JP" altLang="en-US" sz="1200" kern="0" dirty="0">
                <a:solidFill>
                  <a:schemeClr val="tx1"/>
                </a:solidFill>
                <a:latin typeface="Meiryo UI" panose="020B0604030504040204" pitchFamily="50" charset="-128"/>
                <a:ea typeface="Meiryo UI" panose="020B0604030504040204" pitchFamily="50" charset="-128"/>
                <a:sym typeface="Arial" charset="0"/>
              </a:endParaRPr>
            </a:p>
          </p:txBody>
        </p:sp>
        <p:sp>
          <p:nvSpPr>
            <p:cNvPr id="15" name="正方形/長方形 14">
              <a:extLst>
                <a:ext uri="{FF2B5EF4-FFF2-40B4-BE49-F238E27FC236}">
                  <a16:creationId xmlns:a16="http://schemas.microsoft.com/office/drawing/2014/main" id="{D27FD7B6-BEE0-44FE-A1EE-CE09AFAB7231}"/>
                </a:ext>
              </a:extLst>
            </p:cNvPr>
            <p:cNvSpPr/>
            <p:nvPr/>
          </p:nvSpPr>
          <p:spPr>
            <a:xfrm>
              <a:off x="2514799" y="4717682"/>
              <a:ext cx="4320000" cy="1152000"/>
            </a:xfrm>
            <a:prstGeom prst="rect">
              <a:avLst/>
            </a:prstGeom>
            <a:noFill/>
            <a:ln w="38100">
              <a:solidFill>
                <a:srgbClr val="C00000"/>
              </a:solidFill>
            </a:ln>
            <a:effectLst/>
          </p:spPr>
          <p:style>
            <a:lnRef idx="1">
              <a:schemeClr val="accent4"/>
            </a:lnRef>
            <a:fillRef idx="3">
              <a:schemeClr val="accent4"/>
            </a:fillRef>
            <a:effectRef idx="2">
              <a:schemeClr val="accent4"/>
            </a:effectRef>
            <a:fontRef idx="minor">
              <a:schemeClr val="lt1"/>
            </a:fontRef>
          </p:style>
          <p:txBody>
            <a:bodyPr rtlCol="0" anchor="t"/>
            <a:lstStyle/>
            <a:p>
              <a:r>
                <a:rPr kumimoji="0" lang="ja-JP" altLang="en-US" sz="1400" b="1" kern="0" dirty="0">
                  <a:solidFill>
                    <a:srgbClr val="C00000"/>
                  </a:solidFill>
                  <a:latin typeface="Meiryo UI" panose="020B0604030504040204" pitchFamily="50" charset="-128"/>
                  <a:ea typeface="Meiryo UI" panose="020B0604030504040204" pitchFamily="50" charset="-128"/>
                  <a:sym typeface="Arial" charset="0"/>
                </a:rPr>
                <a:t>医療法人アカウント</a:t>
              </a:r>
            </a:p>
          </p:txBody>
        </p:sp>
        <p:sp>
          <p:nvSpPr>
            <p:cNvPr id="19" name="正方形/長方形 18">
              <a:extLst>
                <a:ext uri="{FF2B5EF4-FFF2-40B4-BE49-F238E27FC236}">
                  <a16:creationId xmlns:a16="http://schemas.microsoft.com/office/drawing/2014/main" id="{ABBFF961-F8DB-4029-B992-C65151DA1A20}"/>
                </a:ext>
              </a:extLst>
            </p:cNvPr>
            <p:cNvSpPr/>
            <p:nvPr/>
          </p:nvSpPr>
          <p:spPr>
            <a:xfrm>
              <a:off x="4611243" y="5059553"/>
              <a:ext cx="2124000" cy="745412"/>
            </a:xfrm>
            <a:prstGeom prst="rect">
              <a:avLst/>
            </a:prstGeom>
            <a:noFill/>
            <a:ln>
              <a:solidFill>
                <a:srgbClr val="C00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marL="72000"/>
              <a:r>
                <a:rPr lang="ja-JP" altLang="en-US" sz="1200" kern="0" dirty="0">
                  <a:solidFill>
                    <a:schemeClr val="tx1"/>
                  </a:solidFill>
                  <a:latin typeface="Meiryo UI" panose="020B0604030504040204" pitchFamily="50" charset="-128"/>
                  <a:ea typeface="Meiryo UI" panose="020B0604030504040204" pitchFamily="50" charset="-128"/>
                  <a:sym typeface="Arial" charset="0"/>
                </a:rPr>
                <a:t>利用可能な機能</a:t>
              </a:r>
              <a:endParaRPr lang="en-US" altLang="ja-JP" sz="1200" kern="0" dirty="0">
                <a:solidFill>
                  <a:schemeClr val="tx1"/>
                </a:solidFill>
                <a:latin typeface="Meiryo UI" panose="020B0604030504040204" pitchFamily="50" charset="-128"/>
                <a:ea typeface="Meiryo UI" panose="020B0604030504040204" pitchFamily="50" charset="-128"/>
                <a:sym typeface="Arial" charset="0"/>
              </a:endParaRPr>
            </a:p>
            <a:p>
              <a:pPr marL="180000" indent="-108000">
                <a:buFont typeface="Arial" panose="020B0604020202020204" pitchFamily="34" charset="0"/>
                <a:buChar char="•"/>
              </a:pPr>
              <a:r>
                <a:rPr lang="ja-JP" altLang="en-US" sz="1200" kern="0" dirty="0">
                  <a:solidFill>
                    <a:srgbClr val="C00000"/>
                  </a:solidFill>
                  <a:latin typeface="Meiryo UI" panose="020B0604030504040204" pitchFamily="50" charset="-128"/>
                  <a:ea typeface="Meiryo UI" panose="020B0604030504040204" pitchFamily="50" charset="-128"/>
                  <a:sym typeface="Arial" charset="0"/>
                </a:rPr>
                <a:t>自医療法人情報の閲覧</a:t>
              </a:r>
              <a:endParaRPr lang="en-US" altLang="ja-JP" sz="1200" kern="0" dirty="0">
                <a:solidFill>
                  <a:srgbClr val="C00000"/>
                </a:solidFill>
                <a:latin typeface="Meiryo UI" panose="020B0604030504040204" pitchFamily="50" charset="-128"/>
                <a:ea typeface="Meiryo UI" panose="020B0604030504040204" pitchFamily="50" charset="-128"/>
                <a:sym typeface="Arial" charset="0"/>
              </a:endParaRPr>
            </a:p>
            <a:p>
              <a:pPr marL="180000" indent="-108000">
                <a:buFont typeface="Arial" panose="020B0604020202020204" pitchFamily="34" charset="0"/>
                <a:buChar char="•"/>
              </a:pPr>
              <a:r>
                <a:rPr lang="ja-JP" altLang="en-US" sz="1200" kern="0" dirty="0">
                  <a:solidFill>
                    <a:srgbClr val="C00000"/>
                  </a:solidFill>
                  <a:latin typeface="Meiryo UI" panose="020B0604030504040204" pitchFamily="50" charset="-128"/>
                  <a:ea typeface="Meiryo UI" panose="020B0604030504040204" pitchFamily="50" charset="-128"/>
                  <a:sym typeface="Arial" charset="0"/>
                </a:rPr>
                <a:t>事業報告書等の提出</a:t>
              </a:r>
              <a:endParaRPr lang="en-US" altLang="ja-JP" sz="1200" kern="0" dirty="0">
                <a:solidFill>
                  <a:srgbClr val="C00000"/>
                </a:solidFill>
                <a:latin typeface="Meiryo UI" panose="020B0604030504040204" pitchFamily="50" charset="-128"/>
                <a:ea typeface="Meiryo UI" panose="020B0604030504040204" pitchFamily="50" charset="-128"/>
                <a:sym typeface="Arial" charset="0"/>
              </a:endParaRPr>
            </a:p>
            <a:p>
              <a:pPr marL="180000" indent="-108000">
                <a:buFont typeface="Arial" panose="020B0604020202020204" pitchFamily="34" charset="0"/>
                <a:buChar char="•"/>
              </a:pPr>
              <a:r>
                <a:rPr kumimoji="0" lang="ja-JP" altLang="en-US" sz="1200" kern="0" dirty="0">
                  <a:solidFill>
                    <a:srgbClr val="C00000"/>
                  </a:solidFill>
                  <a:latin typeface="Meiryo UI" panose="020B0604030504040204" pitchFamily="50" charset="-128"/>
                  <a:ea typeface="Meiryo UI" panose="020B0604030504040204" pitchFamily="50" charset="-128"/>
                  <a:sym typeface="Arial" charset="0"/>
                </a:rPr>
                <a:t>経営情報等の提出</a:t>
              </a:r>
            </a:p>
          </p:txBody>
        </p:sp>
      </p:grpSp>
      <p:sp>
        <p:nvSpPr>
          <p:cNvPr id="20" name="正方形/長方形 19">
            <a:extLst>
              <a:ext uri="{FF2B5EF4-FFF2-40B4-BE49-F238E27FC236}">
                <a16:creationId xmlns:a16="http://schemas.microsoft.com/office/drawing/2014/main" id="{E3BBAAE7-B0FB-4149-BE0D-DB867AAB8936}"/>
              </a:ext>
            </a:extLst>
          </p:cNvPr>
          <p:cNvSpPr/>
          <p:nvPr/>
        </p:nvSpPr>
        <p:spPr>
          <a:xfrm>
            <a:off x="2135133" y="1851907"/>
            <a:ext cx="1800000" cy="307777"/>
          </a:xfrm>
          <a:prstGeom prst="rect">
            <a:avLst/>
          </a:prstGeom>
          <a:solidFill>
            <a:schemeClr val="bg1"/>
          </a:solidFill>
          <a:ln>
            <a:solidFill>
              <a:schemeClr val="tx1"/>
            </a:solidFill>
          </a:ln>
          <a:effectLst/>
        </p:spPr>
        <p:style>
          <a:lnRef idx="1">
            <a:schemeClr val="accent4"/>
          </a:lnRef>
          <a:fillRef idx="3">
            <a:schemeClr val="accent4"/>
          </a:fillRef>
          <a:effectRef idx="2">
            <a:schemeClr val="accent4"/>
          </a:effectRef>
          <a:fontRef idx="minor">
            <a:schemeClr val="lt1"/>
          </a:fontRef>
        </p:style>
        <p:txBody>
          <a:bodyPr wrap="square" rtlCol="0" anchor="ctr">
            <a:spAutoFit/>
          </a:bodyPr>
          <a:lstStyle/>
          <a:p>
            <a:r>
              <a:rPr lang="ja-JP" altLang="en-US" sz="1400" kern="0" dirty="0">
                <a:solidFill>
                  <a:srgbClr val="000000"/>
                </a:solidFill>
                <a:latin typeface="Meiryo UI" panose="020B0604030504040204" pitchFamily="50" charset="-128"/>
                <a:ea typeface="Meiryo UI" panose="020B0604030504040204" pitchFamily="50" charset="-128"/>
                <a:sym typeface="Arial" charset="0"/>
              </a:rPr>
              <a:t>①</a:t>
            </a:r>
            <a:r>
              <a:rPr kumimoji="0" lang="ja-JP" altLang="en-US" sz="1400" kern="0" dirty="0">
                <a:solidFill>
                  <a:srgbClr val="000000"/>
                </a:solidFill>
                <a:latin typeface="Meiryo UI" panose="020B0604030504040204" pitchFamily="50" charset="-128"/>
                <a:ea typeface="Meiryo UI" panose="020B0604030504040204" pitchFamily="50" charset="-128"/>
                <a:sym typeface="Arial" charset="0"/>
              </a:rPr>
              <a:t> アカウント統合前</a:t>
            </a:r>
            <a:endParaRPr kumimoji="0" lang="ja-JP" altLang="en-US" sz="1050" kern="0" dirty="0">
              <a:solidFill>
                <a:srgbClr val="000000"/>
              </a:solidFill>
              <a:latin typeface="Meiryo UI" panose="020B0604030504040204" pitchFamily="50" charset="-128"/>
              <a:ea typeface="Meiryo UI" panose="020B0604030504040204" pitchFamily="50" charset="-128"/>
              <a:sym typeface="Arial" charset="0"/>
            </a:endParaRPr>
          </a:p>
        </p:txBody>
      </p:sp>
      <p:sp>
        <p:nvSpPr>
          <p:cNvPr id="21" name="正方形/長方形 20">
            <a:extLst>
              <a:ext uri="{FF2B5EF4-FFF2-40B4-BE49-F238E27FC236}">
                <a16:creationId xmlns:a16="http://schemas.microsoft.com/office/drawing/2014/main" id="{EDAF7BD3-9A07-408B-BF80-C2C337D362F6}"/>
              </a:ext>
            </a:extLst>
          </p:cNvPr>
          <p:cNvSpPr/>
          <p:nvPr/>
        </p:nvSpPr>
        <p:spPr>
          <a:xfrm>
            <a:off x="7113460" y="1851907"/>
            <a:ext cx="1800000" cy="307777"/>
          </a:xfrm>
          <a:prstGeom prst="rect">
            <a:avLst/>
          </a:prstGeom>
          <a:solidFill>
            <a:schemeClr val="bg1"/>
          </a:solidFill>
          <a:ln>
            <a:solidFill>
              <a:schemeClr val="tx1"/>
            </a:solidFill>
          </a:ln>
          <a:effectLst/>
        </p:spPr>
        <p:style>
          <a:lnRef idx="1">
            <a:schemeClr val="accent4"/>
          </a:lnRef>
          <a:fillRef idx="3">
            <a:schemeClr val="accent4"/>
          </a:fillRef>
          <a:effectRef idx="2">
            <a:schemeClr val="accent4"/>
          </a:effectRef>
          <a:fontRef idx="minor">
            <a:schemeClr val="lt1"/>
          </a:fontRef>
        </p:style>
        <p:txBody>
          <a:bodyPr wrap="square" rtlCol="0" anchor="ctr">
            <a:spAutoFit/>
          </a:bodyPr>
          <a:lstStyle/>
          <a:p>
            <a:r>
              <a:rPr kumimoji="0" lang="ja-JP" altLang="en-US" sz="1400" kern="0" dirty="0">
                <a:solidFill>
                  <a:srgbClr val="000000"/>
                </a:solidFill>
                <a:latin typeface="Meiryo UI" panose="020B0604030504040204" pitchFamily="50" charset="-128"/>
                <a:ea typeface="Meiryo UI" panose="020B0604030504040204" pitchFamily="50" charset="-128"/>
                <a:sym typeface="Arial" charset="0"/>
              </a:rPr>
              <a:t>② アカウント統合後</a:t>
            </a:r>
            <a:endParaRPr kumimoji="0" lang="ja-JP" altLang="en-US" sz="1050" kern="0" dirty="0">
              <a:solidFill>
                <a:srgbClr val="000000"/>
              </a:solidFill>
              <a:latin typeface="Meiryo UI" panose="020B0604030504040204" pitchFamily="50" charset="-128"/>
              <a:ea typeface="Meiryo UI" panose="020B0604030504040204" pitchFamily="50" charset="-128"/>
              <a:sym typeface="Arial" charset="0"/>
            </a:endParaRPr>
          </a:p>
        </p:txBody>
      </p:sp>
      <p:grpSp>
        <p:nvGrpSpPr>
          <p:cNvPr id="23" name="グループ化 22">
            <a:extLst>
              <a:ext uri="{FF2B5EF4-FFF2-40B4-BE49-F238E27FC236}">
                <a16:creationId xmlns:a16="http://schemas.microsoft.com/office/drawing/2014/main" id="{BADF5793-E7CA-4B9A-9287-E3CB95E65E81}"/>
              </a:ext>
            </a:extLst>
          </p:cNvPr>
          <p:cNvGrpSpPr/>
          <p:nvPr/>
        </p:nvGrpSpPr>
        <p:grpSpPr>
          <a:xfrm>
            <a:off x="2135134" y="3448572"/>
            <a:ext cx="4320000" cy="1391585"/>
            <a:chOff x="2514799" y="4717681"/>
            <a:chExt cx="4320000" cy="1391585"/>
          </a:xfrm>
        </p:grpSpPr>
        <p:sp>
          <p:nvSpPr>
            <p:cNvPr id="24" name="正方形/長方形 23">
              <a:extLst>
                <a:ext uri="{FF2B5EF4-FFF2-40B4-BE49-F238E27FC236}">
                  <a16:creationId xmlns:a16="http://schemas.microsoft.com/office/drawing/2014/main" id="{40222B33-E056-4E16-B959-1C56B5D9FF06}"/>
                </a:ext>
              </a:extLst>
            </p:cNvPr>
            <p:cNvSpPr/>
            <p:nvPr/>
          </p:nvSpPr>
          <p:spPr>
            <a:xfrm>
              <a:off x="2644788" y="5064048"/>
              <a:ext cx="1908000" cy="989871"/>
            </a:xfrm>
            <a:prstGeom prst="rect">
              <a:avLst/>
            </a:prstGeom>
            <a:noFill/>
            <a:ln>
              <a:solidFill>
                <a:srgbClr val="002060"/>
              </a:solidFill>
            </a:ln>
            <a:effectLst/>
          </p:spPr>
          <p:style>
            <a:lnRef idx="1">
              <a:schemeClr val="accent4"/>
            </a:lnRef>
            <a:fillRef idx="3">
              <a:schemeClr val="accent4"/>
            </a:fillRef>
            <a:effectRef idx="2">
              <a:schemeClr val="accent4"/>
            </a:effectRef>
            <a:fontRef idx="minor">
              <a:schemeClr val="lt1"/>
            </a:fontRef>
          </p:style>
          <p:txBody>
            <a:bodyPr rtlCol="0" anchor="ctr"/>
            <a:lstStyle/>
            <a:p>
              <a:r>
                <a:rPr lang="ja-JP" altLang="en-US" sz="1200" kern="0" dirty="0">
                  <a:solidFill>
                    <a:schemeClr val="tx1"/>
                  </a:solidFill>
                  <a:latin typeface="Meiryo UI" panose="020B0604030504040204" pitchFamily="50" charset="-128"/>
                  <a:ea typeface="Meiryo UI" panose="020B0604030504040204" pitchFamily="50" charset="-128"/>
                  <a:sym typeface="Arial" charset="0"/>
                </a:rPr>
                <a:t>ログイン</a:t>
              </a:r>
              <a:r>
                <a:rPr lang="en-US" altLang="ja-JP" sz="1200" kern="0" dirty="0">
                  <a:solidFill>
                    <a:schemeClr val="tx1"/>
                  </a:solidFill>
                  <a:latin typeface="Meiryo UI" panose="020B0604030504040204" pitchFamily="50" charset="-128"/>
                  <a:ea typeface="Meiryo UI" panose="020B0604030504040204" pitchFamily="50" charset="-128"/>
                  <a:sym typeface="Arial" charset="0"/>
                </a:rPr>
                <a:t>ID</a:t>
              </a:r>
              <a:r>
                <a:rPr lang="ja-JP" altLang="en-US" sz="1200" kern="0" dirty="0">
                  <a:solidFill>
                    <a:schemeClr val="tx1"/>
                  </a:solidFill>
                  <a:latin typeface="Meiryo UI" panose="020B0604030504040204" pitchFamily="50" charset="-128"/>
                  <a:ea typeface="Meiryo UI" panose="020B0604030504040204" pitchFamily="50" charset="-128"/>
                  <a:sym typeface="Arial" charset="0"/>
                </a:rPr>
                <a:t>：</a:t>
              </a:r>
              <a:r>
                <a:rPr lang="en-US" altLang="ja-JP" sz="1200" kern="0" dirty="0">
                  <a:solidFill>
                    <a:schemeClr val="tx1"/>
                  </a:solidFill>
                  <a:latin typeface="Meiryo UI" panose="020B0604030504040204" pitchFamily="50" charset="-128"/>
                  <a:ea typeface="Meiryo UI" panose="020B0604030504040204" pitchFamily="50" charset="-128"/>
                  <a:sym typeface="Arial" charset="0"/>
                </a:rPr>
                <a:t>AA000001</a:t>
              </a:r>
            </a:p>
            <a:p>
              <a:r>
                <a:rPr lang="ja-JP" altLang="en-US" sz="1200" kern="0" dirty="0">
                  <a:solidFill>
                    <a:schemeClr val="tx1"/>
                  </a:solidFill>
                  <a:latin typeface="Meiryo UI" panose="020B0604030504040204" pitchFamily="50" charset="-128"/>
                  <a:ea typeface="Meiryo UI" panose="020B0604030504040204" pitchFamily="50" charset="-128"/>
                  <a:sym typeface="Arial" charset="0"/>
                </a:rPr>
                <a:t>パスワード：</a:t>
              </a:r>
              <a:r>
                <a:rPr lang="en-US" altLang="ja-JP" sz="1200" kern="0" dirty="0" err="1">
                  <a:solidFill>
                    <a:schemeClr val="tx1"/>
                  </a:solidFill>
                  <a:latin typeface="Meiryo UI" panose="020B0604030504040204" pitchFamily="50" charset="-128"/>
                  <a:ea typeface="Meiryo UI" panose="020B0604030504040204" pitchFamily="50" charset="-128"/>
                  <a:sym typeface="Arial" charset="0"/>
                </a:rPr>
                <a:t>aaaaa</a:t>
              </a:r>
              <a:endParaRPr kumimoji="0" lang="ja-JP" altLang="en-US" sz="1200" kern="0" dirty="0">
                <a:solidFill>
                  <a:schemeClr val="tx1"/>
                </a:solidFill>
                <a:latin typeface="Meiryo UI" panose="020B0604030504040204" pitchFamily="50" charset="-128"/>
                <a:ea typeface="Meiryo UI" panose="020B0604030504040204" pitchFamily="50" charset="-128"/>
                <a:sym typeface="Arial" charset="0"/>
              </a:endParaRPr>
            </a:p>
          </p:txBody>
        </p:sp>
        <p:sp>
          <p:nvSpPr>
            <p:cNvPr id="25" name="正方形/長方形 24">
              <a:extLst>
                <a:ext uri="{FF2B5EF4-FFF2-40B4-BE49-F238E27FC236}">
                  <a16:creationId xmlns:a16="http://schemas.microsoft.com/office/drawing/2014/main" id="{CB414F4A-90AE-4BA9-9224-C117224CD97E}"/>
                </a:ext>
              </a:extLst>
            </p:cNvPr>
            <p:cNvSpPr/>
            <p:nvPr/>
          </p:nvSpPr>
          <p:spPr>
            <a:xfrm>
              <a:off x="2514799" y="4717681"/>
              <a:ext cx="4320000" cy="1391585"/>
            </a:xfrm>
            <a:prstGeom prst="rect">
              <a:avLst/>
            </a:prstGeom>
            <a:noFill/>
            <a:ln w="38100">
              <a:solidFill>
                <a:srgbClr val="002060"/>
              </a:solidFill>
            </a:ln>
            <a:effectLst/>
          </p:spPr>
          <p:style>
            <a:lnRef idx="1">
              <a:schemeClr val="accent4"/>
            </a:lnRef>
            <a:fillRef idx="3">
              <a:schemeClr val="accent4"/>
            </a:fillRef>
            <a:effectRef idx="2">
              <a:schemeClr val="accent4"/>
            </a:effectRef>
            <a:fontRef idx="minor">
              <a:schemeClr val="lt1"/>
            </a:fontRef>
          </p:style>
          <p:txBody>
            <a:bodyPr rtlCol="0" anchor="t"/>
            <a:lstStyle/>
            <a:p>
              <a:r>
                <a:rPr kumimoji="0" lang="ja-JP" altLang="en-US" sz="1400" b="1" kern="0" dirty="0">
                  <a:solidFill>
                    <a:srgbClr val="002060"/>
                  </a:solidFill>
                  <a:latin typeface="Meiryo UI" panose="020B0604030504040204" pitchFamily="50" charset="-128"/>
                  <a:ea typeface="Meiryo UI" panose="020B0604030504040204" pitchFamily="50" charset="-128"/>
                  <a:sym typeface="Arial" charset="0"/>
                </a:rPr>
                <a:t>医療機関アカウント</a:t>
              </a:r>
            </a:p>
          </p:txBody>
        </p:sp>
        <p:sp>
          <p:nvSpPr>
            <p:cNvPr id="26" name="正方形/長方形 25">
              <a:extLst>
                <a:ext uri="{FF2B5EF4-FFF2-40B4-BE49-F238E27FC236}">
                  <a16:creationId xmlns:a16="http://schemas.microsoft.com/office/drawing/2014/main" id="{C0F28411-596B-4736-9E7A-080E3441D243}"/>
                </a:ext>
              </a:extLst>
            </p:cNvPr>
            <p:cNvSpPr/>
            <p:nvPr/>
          </p:nvSpPr>
          <p:spPr>
            <a:xfrm>
              <a:off x="4600342" y="5064049"/>
              <a:ext cx="2124000" cy="989870"/>
            </a:xfrm>
            <a:prstGeom prst="rect">
              <a:avLst/>
            </a:prstGeom>
            <a:noFill/>
            <a:ln>
              <a:solidFill>
                <a:srgbClr val="00206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marL="72000"/>
              <a:r>
                <a:rPr lang="ja-JP" altLang="en-US" sz="1200" kern="0" dirty="0">
                  <a:solidFill>
                    <a:schemeClr val="tx1"/>
                  </a:solidFill>
                  <a:latin typeface="Meiryo UI" panose="020B0604030504040204" pitchFamily="50" charset="-128"/>
                  <a:ea typeface="Meiryo UI" panose="020B0604030504040204" pitchFamily="50" charset="-128"/>
                  <a:sym typeface="Arial" charset="0"/>
                </a:rPr>
                <a:t>利用可能な機能</a:t>
              </a:r>
              <a:endParaRPr lang="en-US" altLang="ja-JP" sz="1200" kern="0" dirty="0">
                <a:solidFill>
                  <a:schemeClr val="tx1"/>
                </a:solidFill>
                <a:latin typeface="Meiryo UI" panose="020B0604030504040204" pitchFamily="50" charset="-128"/>
                <a:ea typeface="Meiryo UI" panose="020B0604030504040204" pitchFamily="50" charset="-128"/>
                <a:sym typeface="Arial" charset="0"/>
              </a:endParaRPr>
            </a:p>
            <a:p>
              <a:pPr marL="180000" indent="-108000">
                <a:buFont typeface="Arial" panose="020B0604020202020204" pitchFamily="34" charset="0"/>
                <a:buChar char="•"/>
              </a:pPr>
              <a:r>
                <a:rPr lang="ja-JP" altLang="en-US" sz="1200" kern="0" dirty="0">
                  <a:solidFill>
                    <a:srgbClr val="002060"/>
                  </a:solidFill>
                  <a:latin typeface="Meiryo UI" panose="020B0604030504040204" pitchFamily="50" charset="-128"/>
                  <a:ea typeface="Meiryo UI" panose="020B0604030504040204" pitchFamily="50" charset="-128"/>
                  <a:sym typeface="Arial" charset="0"/>
                </a:rPr>
                <a:t>自医療機関情報の閲覧</a:t>
              </a:r>
              <a:endParaRPr lang="en-US" altLang="ja-JP" sz="1200" kern="0" dirty="0">
                <a:solidFill>
                  <a:srgbClr val="002060"/>
                </a:solidFill>
                <a:latin typeface="Meiryo UI" panose="020B0604030504040204" pitchFamily="50" charset="-128"/>
                <a:ea typeface="Meiryo UI" panose="020B0604030504040204" pitchFamily="50" charset="-128"/>
                <a:sym typeface="Arial" charset="0"/>
              </a:endParaRPr>
            </a:p>
            <a:p>
              <a:pPr marL="180000" indent="-108000">
                <a:buFont typeface="Arial" panose="020B0604020202020204" pitchFamily="34" charset="0"/>
                <a:buChar char="•"/>
              </a:pPr>
              <a:r>
                <a:rPr lang="ja-JP" altLang="en-US" sz="1200" kern="0" dirty="0">
                  <a:solidFill>
                    <a:srgbClr val="002060"/>
                  </a:solidFill>
                  <a:latin typeface="Meiryo UI" panose="020B0604030504040204" pitchFamily="50" charset="-128"/>
                  <a:ea typeface="Meiryo UI" panose="020B0604030504040204" pitchFamily="50" charset="-128"/>
                  <a:sym typeface="Arial" charset="0"/>
                </a:rPr>
                <a:t>医療機関向け調査の回答</a:t>
              </a:r>
              <a:endParaRPr kumimoji="0" lang="ja-JP" altLang="en-US" sz="1200" kern="0" dirty="0">
                <a:solidFill>
                  <a:srgbClr val="002060"/>
                </a:solidFill>
                <a:latin typeface="Meiryo UI" panose="020B0604030504040204" pitchFamily="50" charset="-128"/>
                <a:ea typeface="Meiryo UI" panose="020B0604030504040204" pitchFamily="50" charset="-128"/>
                <a:sym typeface="Arial" charset="0"/>
              </a:endParaRPr>
            </a:p>
          </p:txBody>
        </p:sp>
      </p:grpSp>
      <p:grpSp>
        <p:nvGrpSpPr>
          <p:cNvPr id="31" name="グループ化 30">
            <a:extLst>
              <a:ext uri="{FF2B5EF4-FFF2-40B4-BE49-F238E27FC236}">
                <a16:creationId xmlns:a16="http://schemas.microsoft.com/office/drawing/2014/main" id="{44818ECA-270C-4423-BC6B-A3EE709538AB}"/>
              </a:ext>
            </a:extLst>
          </p:cNvPr>
          <p:cNvGrpSpPr/>
          <p:nvPr/>
        </p:nvGrpSpPr>
        <p:grpSpPr>
          <a:xfrm>
            <a:off x="7137536" y="3434615"/>
            <a:ext cx="4320000" cy="1548000"/>
            <a:chOff x="2514799" y="4717682"/>
            <a:chExt cx="4320000" cy="1548000"/>
          </a:xfrm>
        </p:grpSpPr>
        <p:sp>
          <p:nvSpPr>
            <p:cNvPr id="32" name="正方形/長方形 31">
              <a:extLst>
                <a:ext uri="{FF2B5EF4-FFF2-40B4-BE49-F238E27FC236}">
                  <a16:creationId xmlns:a16="http://schemas.microsoft.com/office/drawing/2014/main" id="{4D64818D-46D2-4770-8A53-4CFDD60095F7}"/>
                </a:ext>
              </a:extLst>
            </p:cNvPr>
            <p:cNvSpPr/>
            <p:nvPr/>
          </p:nvSpPr>
          <p:spPr>
            <a:xfrm>
              <a:off x="2644788" y="5064049"/>
              <a:ext cx="1908000" cy="1152000"/>
            </a:xfrm>
            <a:prstGeom prst="rect">
              <a:avLst/>
            </a:prstGeom>
            <a:noFill/>
            <a:ln>
              <a:solidFill>
                <a:srgbClr val="002060"/>
              </a:solidFill>
            </a:ln>
            <a:effectLst/>
          </p:spPr>
          <p:style>
            <a:lnRef idx="1">
              <a:schemeClr val="accent4"/>
            </a:lnRef>
            <a:fillRef idx="3">
              <a:schemeClr val="accent4"/>
            </a:fillRef>
            <a:effectRef idx="2">
              <a:schemeClr val="accent4"/>
            </a:effectRef>
            <a:fontRef idx="minor">
              <a:schemeClr val="lt1"/>
            </a:fontRef>
          </p:style>
          <p:txBody>
            <a:bodyPr rtlCol="0" anchor="ctr"/>
            <a:lstStyle/>
            <a:p>
              <a:r>
                <a:rPr lang="ja-JP" altLang="en-US" sz="1200" kern="0" dirty="0">
                  <a:solidFill>
                    <a:schemeClr val="tx1"/>
                  </a:solidFill>
                  <a:latin typeface="Meiryo UI" panose="020B0604030504040204" pitchFamily="50" charset="-128"/>
                  <a:ea typeface="Meiryo UI" panose="020B0604030504040204" pitchFamily="50" charset="-128"/>
                  <a:sym typeface="Arial" charset="0"/>
                </a:rPr>
                <a:t>ログイン</a:t>
              </a:r>
              <a:r>
                <a:rPr lang="en-US" altLang="ja-JP" sz="1200" kern="0" dirty="0">
                  <a:solidFill>
                    <a:schemeClr val="tx1"/>
                  </a:solidFill>
                  <a:latin typeface="Meiryo UI" panose="020B0604030504040204" pitchFamily="50" charset="-128"/>
                  <a:ea typeface="Meiryo UI" panose="020B0604030504040204" pitchFamily="50" charset="-128"/>
                  <a:sym typeface="Arial" charset="0"/>
                </a:rPr>
                <a:t>ID</a:t>
              </a:r>
              <a:r>
                <a:rPr lang="ja-JP" altLang="en-US" sz="1200" kern="0" dirty="0">
                  <a:solidFill>
                    <a:schemeClr val="tx1"/>
                  </a:solidFill>
                  <a:latin typeface="Meiryo UI" panose="020B0604030504040204" pitchFamily="50" charset="-128"/>
                  <a:ea typeface="Meiryo UI" panose="020B0604030504040204" pitchFamily="50" charset="-128"/>
                  <a:sym typeface="Arial" charset="0"/>
                </a:rPr>
                <a:t>：</a:t>
              </a:r>
              <a:r>
                <a:rPr lang="en-US" altLang="ja-JP" sz="1200" kern="0" dirty="0">
                  <a:solidFill>
                    <a:schemeClr val="tx1"/>
                  </a:solidFill>
                  <a:latin typeface="Meiryo UI" panose="020B0604030504040204" pitchFamily="50" charset="-128"/>
                  <a:ea typeface="Meiryo UI" panose="020B0604030504040204" pitchFamily="50" charset="-128"/>
                  <a:sym typeface="Arial" charset="0"/>
                </a:rPr>
                <a:t>AA000001</a:t>
              </a:r>
            </a:p>
            <a:p>
              <a:r>
                <a:rPr lang="ja-JP" altLang="en-US" sz="1200" kern="0" dirty="0">
                  <a:solidFill>
                    <a:schemeClr val="tx1"/>
                  </a:solidFill>
                  <a:latin typeface="Meiryo UI" panose="020B0604030504040204" pitchFamily="50" charset="-128"/>
                  <a:ea typeface="Meiryo UI" panose="020B0604030504040204" pitchFamily="50" charset="-128"/>
                  <a:sym typeface="Arial" charset="0"/>
                </a:rPr>
                <a:t>パスワード：</a:t>
              </a:r>
              <a:r>
                <a:rPr lang="en-US" altLang="ja-JP" sz="1200" kern="0" dirty="0" err="1">
                  <a:solidFill>
                    <a:schemeClr val="tx1"/>
                  </a:solidFill>
                  <a:latin typeface="Meiryo UI" panose="020B0604030504040204" pitchFamily="50" charset="-128"/>
                  <a:ea typeface="Meiryo UI" panose="020B0604030504040204" pitchFamily="50" charset="-128"/>
                  <a:sym typeface="Arial" charset="0"/>
                </a:rPr>
                <a:t>aaaaa</a:t>
              </a:r>
              <a:endParaRPr kumimoji="0" lang="ja-JP" altLang="en-US" sz="1200" kern="0" dirty="0">
                <a:solidFill>
                  <a:schemeClr val="tx1"/>
                </a:solidFill>
                <a:latin typeface="Meiryo UI" panose="020B0604030504040204" pitchFamily="50" charset="-128"/>
                <a:ea typeface="Meiryo UI" panose="020B0604030504040204" pitchFamily="50" charset="-128"/>
                <a:sym typeface="Arial" charset="0"/>
              </a:endParaRPr>
            </a:p>
          </p:txBody>
        </p:sp>
        <p:sp>
          <p:nvSpPr>
            <p:cNvPr id="33" name="正方形/長方形 32">
              <a:extLst>
                <a:ext uri="{FF2B5EF4-FFF2-40B4-BE49-F238E27FC236}">
                  <a16:creationId xmlns:a16="http://schemas.microsoft.com/office/drawing/2014/main" id="{3364AFF3-0DD8-44AA-A594-49D738782A56}"/>
                </a:ext>
              </a:extLst>
            </p:cNvPr>
            <p:cNvSpPr/>
            <p:nvPr/>
          </p:nvSpPr>
          <p:spPr>
            <a:xfrm>
              <a:off x="2514799" y="4717682"/>
              <a:ext cx="4320000" cy="1548000"/>
            </a:xfrm>
            <a:prstGeom prst="rect">
              <a:avLst/>
            </a:prstGeom>
            <a:noFill/>
            <a:ln w="38100">
              <a:solidFill>
                <a:srgbClr val="002060"/>
              </a:solidFill>
            </a:ln>
            <a:effectLst/>
          </p:spPr>
          <p:style>
            <a:lnRef idx="1">
              <a:schemeClr val="accent4"/>
            </a:lnRef>
            <a:fillRef idx="3">
              <a:schemeClr val="accent4"/>
            </a:fillRef>
            <a:effectRef idx="2">
              <a:schemeClr val="accent4"/>
            </a:effectRef>
            <a:fontRef idx="minor">
              <a:schemeClr val="lt1"/>
            </a:fontRef>
          </p:style>
          <p:txBody>
            <a:bodyPr rtlCol="0" anchor="t"/>
            <a:lstStyle/>
            <a:p>
              <a:r>
                <a:rPr kumimoji="0" lang="ja-JP" altLang="en-US" sz="1400" b="1" kern="0" dirty="0">
                  <a:solidFill>
                    <a:srgbClr val="002060"/>
                  </a:solidFill>
                  <a:latin typeface="Meiryo UI" panose="020B0604030504040204" pitchFamily="50" charset="-128"/>
                  <a:ea typeface="Meiryo UI" panose="020B0604030504040204" pitchFamily="50" charset="-128"/>
                  <a:sym typeface="Arial" charset="0"/>
                </a:rPr>
                <a:t>医療機関アカウント</a:t>
              </a:r>
            </a:p>
          </p:txBody>
        </p:sp>
        <p:sp>
          <p:nvSpPr>
            <p:cNvPr id="34" name="正方形/長方形 33">
              <a:extLst>
                <a:ext uri="{FF2B5EF4-FFF2-40B4-BE49-F238E27FC236}">
                  <a16:creationId xmlns:a16="http://schemas.microsoft.com/office/drawing/2014/main" id="{A0D7742A-B537-46B1-9905-8032F36C1006}"/>
                </a:ext>
              </a:extLst>
            </p:cNvPr>
            <p:cNvSpPr/>
            <p:nvPr/>
          </p:nvSpPr>
          <p:spPr>
            <a:xfrm>
              <a:off x="4600342" y="5064049"/>
              <a:ext cx="2124000" cy="1152000"/>
            </a:xfrm>
            <a:prstGeom prst="rect">
              <a:avLst/>
            </a:prstGeom>
            <a:noFill/>
            <a:ln>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marL="72000"/>
              <a:r>
                <a:rPr lang="ja-JP" altLang="en-US" sz="1200" kern="0" dirty="0">
                  <a:solidFill>
                    <a:schemeClr val="tx1"/>
                  </a:solidFill>
                  <a:latin typeface="Meiryo UI" panose="020B0604030504040204" pitchFamily="50" charset="-128"/>
                  <a:ea typeface="Meiryo UI" panose="020B0604030504040204" pitchFamily="50" charset="-128"/>
                  <a:sym typeface="Arial" charset="0"/>
                </a:rPr>
                <a:t>利用可能な機能</a:t>
              </a:r>
              <a:endParaRPr lang="en-US" altLang="ja-JP" sz="1200" kern="0" dirty="0">
                <a:solidFill>
                  <a:schemeClr val="tx1"/>
                </a:solidFill>
                <a:latin typeface="Meiryo UI" panose="020B0604030504040204" pitchFamily="50" charset="-128"/>
                <a:ea typeface="Meiryo UI" panose="020B0604030504040204" pitchFamily="50" charset="-128"/>
                <a:sym typeface="Arial" charset="0"/>
              </a:endParaRPr>
            </a:p>
            <a:p>
              <a:pPr marL="180000" indent="-108000">
                <a:buFont typeface="Arial" panose="020B0604020202020204" pitchFamily="34" charset="0"/>
                <a:buChar char="•"/>
              </a:pPr>
              <a:r>
                <a:rPr lang="ja-JP" altLang="en-US" sz="1200" kern="0" dirty="0">
                  <a:solidFill>
                    <a:srgbClr val="002060"/>
                  </a:solidFill>
                  <a:latin typeface="Meiryo UI" panose="020B0604030504040204" pitchFamily="50" charset="-128"/>
                  <a:ea typeface="Meiryo UI" panose="020B0604030504040204" pitchFamily="50" charset="-128"/>
                  <a:sym typeface="Arial" charset="0"/>
                </a:rPr>
                <a:t>自医療機関情報の閲覧</a:t>
              </a:r>
              <a:endParaRPr lang="en-US" altLang="ja-JP" sz="1200" kern="0" dirty="0">
                <a:solidFill>
                  <a:srgbClr val="002060"/>
                </a:solidFill>
                <a:latin typeface="Meiryo UI" panose="020B0604030504040204" pitchFamily="50" charset="-128"/>
                <a:ea typeface="Meiryo UI" panose="020B0604030504040204" pitchFamily="50" charset="-128"/>
                <a:sym typeface="Arial" charset="0"/>
              </a:endParaRPr>
            </a:p>
            <a:p>
              <a:pPr marL="180000" indent="-108000">
                <a:buFont typeface="Arial" panose="020B0604020202020204" pitchFamily="34" charset="0"/>
                <a:buChar char="•"/>
              </a:pPr>
              <a:r>
                <a:rPr lang="ja-JP" altLang="en-US" sz="1200" kern="0" dirty="0">
                  <a:solidFill>
                    <a:srgbClr val="002060"/>
                  </a:solidFill>
                  <a:latin typeface="Meiryo UI" panose="020B0604030504040204" pitchFamily="50" charset="-128"/>
                  <a:ea typeface="Meiryo UI" panose="020B0604030504040204" pitchFamily="50" charset="-128"/>
                  <a:sym typeface="Arial" charset="0"/>
                </a:rPr>
                <a:t>医療機関向け調査の回答</a:t>
              </a:r>
              <a:endParaRPr lang="en-US" altLang="ja-JP" sz="1200" kern="0" dirty="0">
                <a:solidFill>
                  <a:srgbClr val="002060"/>
                </a:solidFill>
                <a:latin typeface="Meiryo UI" panose="020B0604030504040204" pitchFamily="50" charset="-128"/>
                <a:ea typeface="Meiryo UI" panose="020B0604030504040204" pitchFamily="50" charset="-128"/>
                <a:sym typeface="Arial" charset="0"/>
              </a:endParaRPr>
            </a:p>
            <a:p>
              <a:pPr marL="180000" indent="-108000">
                <a:buFont typeface="Arial" panose="020B0604020202020204" pitchFamily="34" charset="0"/>
                <a:buChar char="•"/>
              </a:pPr>
              <a:r>
                <a:rPr lang="ja-JP" altLang="en-US" sz="1200" kern="0" dirty="0">
                  <a:solidFill>
                    <a:srgbClr val="C00000"/>
                  </a:solidFill>
                  <a:latin typeface="Meiryo UI" panose="020B0604030504040204" pitchFamily="50" charset="-128"/>
                  <a:ea typeface="Meiryo UI" panose="020B0604030504040204" pitchFamily="50" charset="-128"/>
                  <a:sym typeface="Arial" charset="0"/>
                </a:rPr>
                <a:t>自医療法人情報の閲覧</a:t>
              </a:r>
              <a:endParaRPr lang="en-US" altLang="ja-JP" sz="1200" kern="0" dirty="0">
                <a:solidFill>
                  <a:srgbClr val="C00000"/>
                </a:solidFill>
                <a:latin typeface="Meiryo UI" panose="020B0604030504040204" pitchFamily="50" charset="-128"/>
                <a:ea typeface="Meiryo UI" panose="020B0604030504040204" pitchFamily="50" charset="-128"/>
                <a:sym typeface="Arial" charset="0"/>
              </a:endParaRPr>
            </a:p>
            <a:p>
              <a:pPr marL="180000" indent="-108000">
                <a:buFont typeface="Arial" panose="020B0604020202020204" pitchFamily="34" charset="0"/>
                <a:buChar char="•"/>
              </a:pPr>
              <a:r>
                <a:rPr lang="ja-JP" altLang="en-US" sz="1200" kern="0" dirty="0">
                  <a:solidFill>
                    <a:srgbClr val="C00000"/>
                  </a:solidFill>
                  <a:latin typeface="Meiryo UI" panose="020B0604030504040204" pitchFamily="50" charset="-128"/>
                  <a:ea typeface="Meiryo UI" panose="020B0604030504040204" pitchFamily="50" charset="-128"/>
                  <a:sym typeface="Arial" charset="0"/>
                </a:rPr>
                <a:t>事業報告書等の提出</a:t>
              </a:r>
              <a:endParaRPr lang="en-US" altLang="ja-JP" sz="1200" kern="0" dirty="0">
                <a:solidFill>
                  <a:srgbClr val="C00000"/>
                </a:solidFill>
                <a:latin typeface="Meiryo UI" panose="020B0604030504040204" pitchFamily="50" charset="-128"/>
                <a:ea typeface="Meiryo UI" panose="020B0604030504040204" pitchFamily="50" charset="-128"/>
                <a:sym typeface="Arial" charset="0"/>
              </a:endParaRPr>
            </a:p>
            <a:p>
              <a:pPr marL="180000" indent="-108000">
                <a:buFont typeface="Arial" panose="020B0604020202020204" pitchFamily="34" charset="0"/>
                <a:buChar char="•"/>
              </a:pPr>
              <a:r>
                <a:rPr kumimoji="0" lang="ja-JP" altLang="en-US" sz="1200" kern="0" dirty="0">
                  <a:solidFill>
                    <a:srgbClr val="C00000"/>
                  </a:solidFill>
                  <a:latin typeface="Meiryo UI" panose="020B0604030504040204" pitchFamily="50" charset="-128"/>
                  <a:ea typeface="Meiryo UI" panose="020B0604030504040204" pitchFamily="50" charset="-128"/>
                  <a:sym typeface="Arial" charset="0"/>
                </a:rPr>
                <a:t>経営情報等の提出</a:t>
              </a:r>
            </a:p>
          </p:txBody>
        </p:sp>
      </p:grpSp>
      <p:sp>
        <p:nvSpPr>
          <p:cNvPr id="35" name="ストライプ矢印 34">
            <a:extLst>
              <a:ext uri="{FF2B5EF4-FFF2-40B4-BE49-F238E27FC236}">
                <a16:creationId xmlns:a16="http://schemas.microsoft.com/office/drawing/2014/main" id="{46A61988-99BC-4034-AD6F-A93692C07053}"/>
              </a:ext>
            </a:extLst>
          </p:cNvPr>
          <p:cNvSpPr/>
          <p:nvPr/>
        </p:nvSpPr>
        <p:spPr>
          <a:xfrm>
            <a:off x="6502688" y="3955800"/>
            <a:ext cx="618572" cy="505631"/>
          </a:xfrm>
          <a:prstGeom prst="stripedRigh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吹き出し: 線 35">
            <a:extLst>
              <a:ext uri="{FF2B5EF4-FFF2-40B4-BE49-F238E27FC236}">
                <a16:creationId xmlns:a16="http://schemas.microsoft.com/office/drawing/2014/main" id="{23C9F0F5-F5BB-4E9D-8616-993E03B3E3A5}"/>
              </a:ext>
            </a:extLst>
          </p:cNvPr>
          <p:cNvSpPr/>
          <p:nvPr/>
        </p:nvSpPr>
        <p:spPr>
          <a:xfrm>
            <a:off x="2135133" y="2255437"/>
            <a:ext cx="4319999" cy="745329"/>
          </a:xfrm>
          <a:prstGeom prst="borderCallout1">
            <a:avLst>
              <a:gd name="adj1" fmla="val 49010"/>
              <a:gd name="adj2" fmla="val -509"/>
              <a:gd name="adj3" fmla="val 260240"/>
              <a:gd name="adj4" fmla="val -16125"/>
            </a:avLst>
          </a:prstGeom>
          <a:solidFill>
            <a:srgbClr val="FFFFE5"/>
          </a:solidFill>
          <a:ln>
            <a:solidFill>
              <a:schemeClr val="bg1">
                <a:lumMod val="50000"/>
              </a:schemeClr>
            </a:solidFill>
            <a:tailEnd type="oval"/>
          </a:ln>
          <a:effectLst/>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200" kern="0" dirty="0">
                <a:solidFill>
                  <a:srgbClr val="002060"/>
                </a:solidFill>
                <a:latin typeface="Meiryo UI" panose="020B0604030504040204" pitchFamily="50" charset="-128"/>
                <a:ea typeface="Meiryo UI" panose="020B0604030504040204" pitchFamily="50" charset="-128"/>
                <a:sym typeface="Arial" charset="0"/>
              </a:rPr>
              <a:t>医療機関アカウント</a:t>
            </a:r>
            <a:r>
              <a:rPr lang="ja-JP" altLang="en-US" sz="1200" kern="0" dirty="0">
                <a:solidFill>
                  <a:schemeClr val="tx1"/>
                </a:solidFill>
                <a:latin typeface="Meiryo UI" panose="020B0604030504040204" pitchFamily="50" charset="-128"/>
                <a:ea typeface="Meiryo UI" panose="020B0604030504040204" pitchFamily="50" charset="-128"/>
                <a:sym typeface="Arial" charset="0"/>
              </a:rPr>
              <a:t>、</a:t>
            </a:r>
            <a:r>
              <a:rPr kumimoji="0" lang="ja-JP" altLang="en-US" sz="1200" kern="0" dirty="0">
                <a:solidFill>
                  <a:srgbClr val="C00000"/>
                </a:solidFill>
                <a:latin typeface="Meiryo UI" panose="020B0604030504040204" pitchFamily="50" charset="-128"/>
                <a:ea typeface="Meiryo UI" panose="020B0604030504040204" pitchFamily="50" charset="-128"/>
                <a:sym typeface="Arial" charset="0"/>
              </a:rPr>
              <a:t>医療法人アカウント</a:t>
            </a:r>
            <a:r>
              <a:rPr kumimoji="0" lang="ja-JP" altLang="en-US" sz="1200" kern="0" dirty="0">
                <a:solidFill>
                  <a:schemeClr val="tx1"/>
                </a:solidFill>
                <a:latin typeface="Meiryo UI" panose="020B0604030504040204" pitchFamily="50" charset="-128"/>
                <a:ea typeface="Meiryo UI" panose="020B0604030504040204" pitchFamily="50" charset="-128"/>
                <a:sym typeface="Arial" charset="0"/>
              </a:rPr>
              <a:t>の計</a:t>
            </a:r>
            <a:r>
              <a:rPr kumimoji="0" lang="en-US" altLang="ja-JP" sz="1200" kern="0" dirty="0">
                <a:solidFill>
                  <a:schemeClr val="tx1"/>
                </a:solidFill>
                <a:latin typeface="Meiryo UI" panose="020B0604030504040204" pitchFamily="50" charset="-128"/>
                <a:ea typeface="Meiryo UI" panose="020B0604030504040204" pitchFamily="50" charset="-128"/>
                <a:sym typeface="Arial" charset="0"/>
              </a:rPr>
              <a:t>2</a:t>
            </a:r>
            <a:r>
              <a:rPr kumimoji="0" lang="ja-JP" altLang="en-US" sz="1200" kern="0" dirty="0">
                <a:solidFill>
                  <a:schemeClr val="tx1"/>
                </a:solidFill>
                <a:latin typeface="Meiryo UI" panose="020B0604030504040204" pitchFamily="50" charset="-128"/>
                <a:ea typeface="Meiryo UI" panose="020B0604030504040204" pitchFamily="50" charset="-128"/>
                <a:sym typeface="Arial" charset="0"/>
              </a:rPr>
              <a:t>つのアカウントを保有している</a:t>
            </a:r>
            <a:r>
              <a:rPr lang="ja-JP" altLang="en-US" sz="1200" kern="0" dirty="0">
                <a:solidFill>
                  <a:schemeClr val="tx1"/>
                </a:solidFill>
                <a:latin typeface="Meiryo UI" panose="020B0604030504040204" pitchFamily="50" charset="-128"/>
                <a:ea typeface="Meiryo UI" panose="020B0604030504040204" pitchFamily="50" charset="-128"/>
                <a:sym typeface="Arial" charset="0"/>
              </a:rPr>
              <a:t>利用者は、</a:t>
            </a:r>
            <a:r>
              <a:rPr lang="en-US" altLang="ja-JP" sz="1200" kern="0" dirty="0">
                <a:solidFill>
                  <a:schemeClr val="tx1"/>
                </a:solidFill>
                <a:latin typeface="Meiryo UI" panose="020B0604030504040204" pitchFamily="50" charset="-128"/>
                <a:ea typeface="Meiryo UI" panose="020B0604030504040204" pitchFamily="50" charset="-128"/>
                <a:sym typeface="Arial" charset="0"/>
              </a:rPr>
              <a:t>G-MIS</a:t>
            </a:r>
            <a:r>
              <a:rPr lang="ja-JP" altLang="en-US" sz="1200" kern="0" dirty="0">
                <a:solidFill>
                  <a:schemeClr val="tx1"/>
                </a:solidFill>
                <a:latin typeface="Meiryo UI" panose="020B0604030504040204" pitchFamily="50" charset="-128"/>
                <a:ea typeface="Meiryo UI" panose="020B0604030504040204" pitchFamily="50" charset="-128"/>
                <a:sym typeface="Arial" charset="0"/>
              </a:rPr>
              <a:t>を通してアカウント統合を手続きを行うことができます。</a:t>
            </a:r>
            <a:endParaRPr kumimoji="0" lang="en-US" altLang="ja-JP" sz="1200" kern="0" dirty="0">
              <a:solidFill>
                <a:schemeClr val="tx1"/>
              </a:solidFill>
              <a:latin typeface="Meiryo UI" panose="020B0604030504040204" pitchFamily="50" charset="-128"/>
              <a:ea typeface="Meiryo UI" panose="020B0604030504040204" pitchFamily="50" charset="-128"/>
              <a:sym typeface="Arial" charset="0"/>
            </a:endParaRPr>
          </a:p>
        </p:txBody>
      </p:sp>
      <p:sp>
        <p:nvSpPr>
          <p:cNvPr id="37" name="吹き出し: 線 36">
            <a:extLst>
              <a:ext uri="{FF2B5EF4-FFF2-40B4-BE49-F238E27FC236}">
                <a16:creationId xmlns:a16="http://schemas.microsoft.com/office/drawing/2014/main" id="{27E17189-6836-484C-ABD1-962EB37618D0}"/>
              </a:ext>
            </a:extLst>
          </p:cNvPr>
          <p:cNvSpPr/>
          <p:nvPr/>
        </p:nvSpPr>
        <p:spPr>
          <a:xfrm>
            <a:off x="7113460" y="2255437"/>
            <a:ext cx="4319999" cy="745329"/>
          </a:xfrm>
          <a:prstGeom prst="borderCallout1">
            <a:avLst>
              <a:gd name="adj1" fmla="val 49010"/>
              <a:gd name="adj2" fmla="val -509"/>
              <a:gd name="adj3" fmla="val 323216"/>
              <a:gd name="adj4" fmla="val -3689"/>
            </a:avLst>
          </a:prstGeom>
          <a:solidFill>
            <a:srgbClr val="FFFFE5"/>
          </a:solidFill>
          <a:ln>
            <a:solidFill>
              <a:schemeClr val="bg1">
                <a:lumMod val="50000"/>
              </a:schemeClr>
            </a:solidFill>
            <a:tailEnd type="oval"/>
          </a:ln>
          <a:effectLst/>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0" lang="ja-JP" altLang="en-US" sz="1200" kern="0" dirty="0">
                <a:solidFill>
                  <a:srgbClr val="002060"/>
                </a:solidFill>
                <a:latin typeface="Meiryo UI" panose="020B0604030504040204" pitchFamily="50" charset="-128"/>
                <a:ea typeface="Meiryo UI" panose="020B0604030504040204" pitchFamily="50" charset="-128"/>
                <a:sym typeface="Arial" charset="0"/>
              </a:rPr>
              <a:t>医療機関アカウント</a:t>
            </a:r>
            <a:r>
              <a:rPr kumimoji="0" lang="ja-JP" altLang="en-US" sz="1200" kern="0" dirty="0">
                <a:solidFill>
                  <a:schemeClr val="tx1"/>
                </a:solidFill>
                <a:latin typeface="Meiryo UI" panose="020B0604030504040204" pitchFamily="50" charset="-128"/>
                <a:ea typeface="Meiryo UI" panose="020B0604030504040204" pitchFamily="50" charset="-128"/>
                <a:sym typeface="Arial" charset="0"/>
              </a:rPr>
              <a:t>にて、医療法人向け機能の利用が可能となります。</a:t>
            </a:r>
            <a:endParaRPr lang="en-US" altLang="ja-JP" sz="1200" kern="0" dirty="0">
              <a:solidFill>
                <a:schemeClr val="tx1"/>
              </a:solidFill>
              <a:latin typeface="Meiryo UI" panose="020B0604030504040204" pitchFamily="50" charset="-128"/>
              <a:ea typeface="Meiryo UI" panose="020B0604030504040204" pitchFamily="50" charset="-128"/>
              <a:sym typeface="Arial" charset="0"/>
            </a:endParaRPr>
          </a:p>
        </p:txBody>
      </p:sp>
      <p:grpSp>
        <p:nvGrpSpPr>
          <p:cNvPr id="3" name="グループ化 2">
            <a:extLst>
              <a:ext uri="{FF2B5EF4-FFF2-40B4-BE49-F238E27FC236}">
                <a16:creationId xmlns:a16="http://schemas.microsoft.com/office/drawing/2014/main" id="{93DFE751-9DC2-41C8-91C0-DDB2A1F3F413}"/>
              </a:ext>
            </a:extLst>
          </p:cNvPr>
          <p:cNvGrpSpPr/>
          <p:nvPr/>
        </p:nvGrpSpPr>
        <p:grpSpPr>
          <a:xfrm>
            <a:off x="7137536" y="5155399"/>
            <a:ext cx="4320000" cy="1224000"/>
            <a:chOff x="7137536" y="4945849"/>
            <a:chExt cx="4320000" cy="1224000"/>
          </a:xfrm>
        </p:grpSpPr>
        <p:sp>
          <p:nvSpPr>
            <p:cNvPr id="29" name="正方形/長方形 28">
              <a:extLst>
                <a:ext uri="{FF2B5EF4-FFF2-40B4-BE49-F238E27FC236}">
                  <a16:creationId xmlns:a16="http://schemas.microsoft.com/office/drawing/2014/main" id="{4796DB2A-D6A1-4594-B613-C0B306BCFDBD}"/>
                </a:ext>
              </a:extLst>
            </p:cNvPr>
            <p:cNvSpPr/>
            <p:nvPr/>
          </p:nvSpPr>
          <p:spPr>
            <a:xfrm>
              <a:off x="7137536" y="4945849"/>
              <a:ext cx="4320000" cy="1224000"/>
            </a:xfrm>
            <a:prstGeom prst="rect">
              <a:avLst/>
            </a:prstGeom>
            <a:solidFill>
              <a:schemeClr val="bg1">
                <a:lumMod val="85000"/>
              </a:schemeClr>
            </a:solidFill>
            <a:ln w="38100">
              <a:solidFill>
                <a:srgbClr val="C00000"/>
              </a:solidFill>
            </a:ln>
            <a:effectLst/>
          </p:spPr>
          <p:style>
            <a:lnRef idx="1">
              <a:schemeClr val="accent4"/>
            </a:lnRef>
            <a:fillRef idx="3">
              <a:schemeClr val="accent4"/>
            </a:fillRef>
            <a:effectRef idx="2">
              <a:schemeClr val="accent4"/>
            </a:effectRef>
            <a:fontRef idx="minor">
              <a:schemeClr val="lt1"/>
            </a:fontRef>
          </p:style>
          <p:txBody>
            <a:bodyPr rtlCol="0" anchor="t"/>
            <a:lstStyle/>
            <a:p>
              <a:r>
                <a:rPr kumimoji="0" lang="ja-JP" altLang="en-US" sz="1400" b="1" kern="0" dirty="0">
                  <a:solidFill>
                    <a:srgbClr val="C00000"/>
                  </a:solidFill>
                  <a:latin typeface="Meiryo UI" panose="020B0604030504040204" pitchFamily="50" charset="-128"/>
                  <a:ea typeface="Meiryo UI" panose="020B0604030504040204" pitchFamily="50" charset="-128"/>
                  <a:sym typeface="Arial" charset="0"/>
                </a:rPr>
                <a:t>医療法人アカウント</a:t>
              </a:r>
            </a:p>
          </p:txBody>
        </p:sp>
        <p:sp>
          <p:nvSpPr>
            <p:cNvPr id="28" name="正方形/長方形 27">
              <a:extLst>
                <a:ext uri="{FF2B5EF4-FFF2-40B4-BE49-F238E27FC236}">
                  <a16:creationId xmlns:a16="http://schemas.microsoft.com/office/drawing/2014/main" id="{19D1BC7F-88D3-4040-B411-2D39E0D71214}"/>
                </a:ext>
              </a:extLst>
            </p:cNvPr>
            <p:cNvSpPr/>
            <p:nvPr/>
          </p:nvSpPr>
          <p:spPr>
            <a:xfrm>
              <a:off x="7267525" y="5287720"/>
              <a:ext cx="1908000" cy="648000"/>
            </a:xfrm>
            <a:prstGeom prst="rect">
              <a:avLst/>
            </a:prstGeom>
            <a:solidFill>
              <a:schemeClr val="bg1">
                <a:lumMod val="85000"/>
              </a:schemeClr>
            </a:solidFill>
            <a:ln>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r>
                <a:rPr lang="ja-JP" altLang="en-US" sz="1200" kern="0" dirty="0">
                  <a:solidFill>
                    <a:schemeClr val="tx1"/>
                  </a:solidFill>
                  <a:latin typeface="Meiryo UI" panose="020B0604030504040204" pitchFamily="50" charset="-128"/>
                  <a:ea typeface="Meiryo UI" panose="020B0604030504040204" pitchFamily="50" charset="-128"/>
                  <a:sym typeface="Arial" charset="0"/>
                </a:rPr>
                <a:t>ログイン</a:t>
              </a:r>
              <a:r>
                <a:rPr lang="en-US" altLang="ja-JP" sz="1200" kern="0" dirty="0">
                  <a:solidFill>
                    <a:schemeClr val="tx1"/>
                  </a:solidFill>
                  <a:latin typeface="Meiryo UI" panose="020B0604030504040204" pitchFamily="50" charset="-128"/>
                  <a:ea typeface="Meiryo UI" panose="020B0604030504040204" pitchFamily="50" charset="-128"/>
                  <a:sym typeface="Arial" charset="0"/>
                </a:rPr>
                <a:t>ID</a:t>
              </a:r>
              <a:r>
                <a:rPr lang="ja-JP" altLang="en-US" sz="1200" kern="0" dirty="0">
                  <a:solidFill>
                    <a:schemeClr val="tx1"/>
                  </a:solidFill>
                  <a:latin typeface="Meiryo UI" panose="020B0604030504040204" pitchFamily="50" charset="-128"/>
                  <a:ea typeface="Meiryo UI" panose="020B0604030504040204" pitchFamily="50" charset="-128"/>
                  <a:sym typeface="Arial" charset="0"/>
                </a:rPr>
                <a:t>：</a:t>
              </a:r>
              <a:r>
                <a:rPr lang="en-US" altLang="ja-JP" sz="1200" kern="0" dirty="0">
                  <a:solidFill>
                    <a:schemeClr val="tx1"/>
                  </a:solidFill>
                  <a:latin typeface="Meiryo UI" panose="020B0604030504040204" pitchFamily="50" charset="-128"/>
                  <a:ea typeface="Meiryo UI" panose="020B0604030504040204" pitchFamily="50" charset="-128"/>
                  <a:sym typeface="Arial" charset="0"/>
                </a:rPr>
                <a:t>BB000002</a:t>
              </a:r>
            </a:p>
            <a:p>
              <a:r>
                <a:rPr lang="ja-JP" altLang="en-US" sz="1200" kern="0" dirty="0">
                  <a:solidFill>
                    <a:schemeClr val="tx1"/>
                  </a:solidFill>
                  <a:latin typeface="Meiryo UI" panose="020B0604030504040204" pitchFamily="50" charset="-128"/>
                  <a:ea typeface="Meiryo UI" panose="020B0604030504040204" pitchFamily="50" charset="-128"/>
                  <a:sym typeface="Arial" charset="0"/>
                </a:rPr>
                <a:t>パスワード：</a:t>
              </a:r>
              <a:r>
                <a:rPr lang="en-US" altLang="ja-JP" sz="1200" kern="0" dirty="0" err="1">
                  <a:solidFill>
                    <a:schemeClr val="tx1"/>
                  </a:solidFill>
                  <a:latin typeface="Meiryo UI" panose="020B0604030504040204" pitchFamily="50" charset="-128"/>
                  <a:ea typeface="Meiryo UI" panose="020B0604030504040204" pitchFamily="50" charset="-128"/>
                  <a:sym typeface="Arial" charset="0"/>
                </a:rPr>
                <a:t>bbbbb</a:t>
              </a:r>
              <a:endParaRPr kumimoji="0" lang="ja-JP" altLang="en-US" sz="1200" kern="0" dirty="0">
                <a:solidFill>
                  <a:schemeClr val="tx1"/>
                </a:solidFill>
                <a:latin typeface="Meiryo UI" panose="020B0604030504040204" pitchFamily="50" charset="-128"/>
                <a:ea typeface="Meiryo UI" panose="020B0604030504040204" pitchFamily="50" charset="-128"/>
                <a:sym typeface="Arial" charset="0"/>
              </a:endParaRPr>
            </a:p>
          </p:txBody>
        </p:sp>
        <p:sp>
          <p:nvSpPr>
            <p:cNvPr id="30" name="正方形/長方形 29">
              <a:extLst>
                <a:ext uri="{FF2B5EF4-FFF2-40B4-BE49-F238E27FC236}">
                  <a16:creationId xmlns:a16="http://schemas.microsoft.com/office/drawing/2014/main" id="{F294AB2B-93F1-4B71-B257-433496E4B510}"/>
                </a:ext>
              </a:extLst>
            </p:cNvPr>
            <p:cNvSpPr/>
            <p:nvPr/>
          </p:nvSpPr>
          <p:spPr>
            <a:xfrm>
              <a:off x="9233980" y="5287720"/>
              <a:ext cx="2124000" cy="792000"/>
            </a:xfrm>
            <a:prstGeom prst="rect">
              <a:avLst/>
            </a:prstGeom>
            <a:solidFill>
              <a:schemeClr val="bg1">
                <a:lumMod val="85000"/>
              </a:schemeClr>
            </a:solidFill>
            <a:ln>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marL="72000"/>
              <a:r>
                <a:rPr lang="ja-JP" altLang="en-US" sz="1200" kern="0" dirty="0">
                  <a:solidFill>
                    <a:schemeClr val="tx1"/>
                  </a:solidFill>
                  <a:latin typeface="Meiryo UI" panose="020B0604030504040204" pitchFamily="50" charset="-128"/>
                  <a:ea typeface="Meiryo UI" panose="020B0604030504040204" pitchFamily="50" charset="-128"/>
                  <a:sym typeface="Arial" charset="0"/>
                </a:rPr>
                <a:t>利用可能な機能</a:t>
              </a:r>
              <a:endParaRPr lang="en-US" altLang="ja-JP" sz="1200" kern="0" dirty="0">
                <a:solidFill>
                  <a:schemeClr val="tx1"/>
                </a:solidFill>
                <a:latin typeface="Meiryo UI" panose="020B0604030504040204" pitchFamily="50" charset="-128"/>
                <a:ea typeface="Meiryo UI" panose="020B0604030504040204" pitchFamily="50" charset="-128"/>
                <a:sym typeface="Arial" charset="0"/>
              </a:endParaRPr>
            </a:p>
            <a:p>
              <a:pPr marL="180000" indent="-108000">
                <a:buFont typeface="Arial" panose="020B0604020202020204" pitchFamily="34" charset="0"/>
                <a:buChar char="•"/>
              </a:pPr>
              <a:r>
                <a:rPr lang="ja-JP" altLang="en-US" sz="1200" kern="0" dirty="0">
                  <a:solidFill>
                    <a:schemeClr val="tx1"/>
                  </a:solidFill>
                  <a:latin typeface="Meiryo UI" panose="020B0604030504040204" pitchFamily="50" charset="-128"/>
                  <a:ea typeface="Meiryo UI" panose="020B0604030504040204" pitchFamily="50" charset="-128"/>
                  <a:sym typeface="Arial" charset="0"/>
                </a:rPr>
                <a:t>自医療法人情報の閲覧</a:t>
              </a:r>
              <a:endParaRPr lang="en-US" altLang="ja-JP" sz="1200" kern="0" dirty="0">
                <a:solidFill>
                  <a:schemeClr val="tx1"/>
                </a:solidFill>
                <a:latin typeface="Meiryo UI" panose="020B0604030504040204" pitchFamily="50" charset="-128"/>
                <a:ea typeface="Meiryo UI" panose="020B0604030504040204" pitchFamily="50" charset="-128"/>
                <a:sym typeface="Arial" charset="0"/>
              </a:endParaRPr>
            </a:p>
            <a:p>
              <a:pPr marL="180000" indent="-108000">
                <a:buFont typeface="Arial" panose="020B0604020202020204" pitchFamily="34" charset="0"/>
                <a:buChar char="•"/>
              </a:pPr>
              <a:r>
                <a:rPr lang="ja-JP" altLang="en-US" sz="1200" kern="0" dirty="0">
                  <a:solidFill>
                    <a:schemeClr val="tx1"/>
                  </a:solidFill>
                  <a:latin typeface="Meiryo UI" panose="020B0604030504040204" pitchFamily="50" charset="-128"/>
                  <a:ea typeface="Meiryo UI" panose="020B0604030504040204" pitchFamily="50" charset="-128"/>
                  <a:sym typeface="Arial" charset="0"/>
                </a:rPr>
                <a:t>事業報告書等の提出</a:t>
              </a:r>
              <a:endParaRPr lang="en-US" altLang="ja-JP" sz="1200" kern="0" dirty="0">
                <a:solidFill>
                  <a:schemeClr val="tx1"/>
                </a:solidFill>
                <a:latin typeface="Meiryo UI" panose="020B0604030504040204" pitchFamily="50" charset="-128"/>
                <a:ea typeface="Meiryo UI" panose="020B0604030504040204" pitchFamily="50" charset="-128"/>
                <a:sym typeface="Arial" charset="0"/>
              </a:endParaRPr>
            </a:p>
            <a:p>
              <a:pPr marL="180000" indent="-108000">
                <a:buFont typeface="Arial" panose="020B0604020202020204" pitchFamily="34" charset="0"/>
                <a:buChar char="•"/>
              </a:pPr>
              <a:r>
                <a:rPr kumimoji="0" lang="ja-JP" altLang="en-US" sz="1200" kern="0" dirty="0">
                  <a:solidFill>
                    <a:schemeClr val="tx1"/>
                  </a:solidFill>
                  <a:latin typeface="Meiryo UI" panose="020B0604030504040204" pitchFamily="50" charset="-128"/>
                  <a:ea typeface="Meiryo UI" panose="020B0604030504040204" pitchFamily="50" charset="-128"/>
                  <a:sym typeface="Arial" charset="0"/>
                </a:rPr>
                <a:t>経営情報等の提出</a:t>
              </a:r>
            </a:p>
          </p:txBody>
        </p:sp>
        <p:sp>
          <p:nvSpPr>
            <p:cNvPr id="38" name="正方形/長方形 37">
              <a:extLst>
                <a:ext uri="{FF2B5EF4-FFF2-40B4-BE49-F238E27FC236}">
                  <a16:creationId xmlns:a16="http://schemas.microsoft.com/office/drawing/2014/main" id="{6193DFC5-9772-46A7-88BE-EB54ED4142EB}"/>
                </a:ext>
              </a:extLst>
            </p:cNvPr>
            <p:cNvSpPr/>
            <p:nvPr/>
          </p:nvSpPr>
          <p:spPr>
            <a:xfrm>
              <a:off x="10642821" y="5012291"/>
              <a:ext cx="722544" cy="252000"/>
            </a:xfrm>
            <a:prstGeom prst="rect">
              <a:avLst/>
            </a:prstGeom>
            <a:solidFill>
              <a:schemeClr val="tx1">
                <a:lumMod val="85000"/>
                <a:lumOff val="15000"/>
              </a:schemeClr>
            </a:solidFill>
            <a:ln w="19050">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ja-JP" altLang="en-US" sz="1400" b="1" kern="0" dirty="0">
                  <a:solidFill>
                    <a:schemeClr val="bg1"/>
                  </a:solidFill>
                  <a:latin typeface="Meiryo UI" panose="020B0604030504040204" pitchFamily="50" charset="-128"/>
                  <a:ea typeface="Meiryo UI" panose="020B0604030504040204" pitchFamily="50" charset="-128"/>
                  <a:sym typeface="Arial" charset="0"/>
                </a:rPr>
                <a:t>凍結</a:t>
              </a:r>
              <a:endParaRPr lang="en-US" altLang="ja-JP" sz="1400" b="1" kern="0" dirty="0">
                <a:solidFill>
                  <a:schemeClr val="bg1"/>
                </a:solidFill>
                <a:latin typeface="Meiryo UI" panose="020B0604030504040204" pitchFamily="50" charset="-128"/>
                <a:ea typeface="Meiryo UI" panose="020B0604030504040204" pitchFamily="50" charset="-128"/>
                <a:sym typeface="Arial" charset="0"/>
              </a:endParaRPr>
            </a:p>
          </p:txBody>
        </p:sp>
      </p:grpSp>
      <p:sp>
        <p:nvSpPr>
          <p:cNvPr id="39" name="テキスト ボックス 38">
            <a:extLst>
              <a:ext uri="{FF2B5EF4-FFF2-40B4-BE49-F238E27FC236}">
                <a16:creationId xmlns:a16="http://schemas.microsoft.com/office/drawing/2014/main" id="{20FCEE2C-82FF-459F-8338-587867EDB541}"/>
              </a:ext>
            </a:extLst>
          </p:cNvPr>
          <p:cNvSpPr txBox="1"/>
          <p:nvPr/>
        </p:nvSpPr>
        <p:spPr>
          <a:xfrm>
            <a:off x="279590" y="785553"/>
            <a:ext cx="2811988"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4-1.</a:t>
            </a:r>
            <a:r>
              <a:rPr lang="ja-JP" altLang="en-US" b="1" dirty="0">
                <a:latin typeface="Meiryo UI" panose="020B0604030504040204" pitchFamily="50" charset="-128"/>
                <a:ea typeface="Meiryo UI" panose="020B0604030504040204" pitchFamily="50" charset="-128"/>
              </a:rPr>
              <a:t>　ログイン</a:t>
            </a:r>
            <a:r>
              <a:rPr lang="en-US" altLang="ja-JP" b="1" dirty="0">
                <a:latin typeface="Meiryo UI" panose="020B0604030504040204" pitchFamily="50" charset="-128"/>
                <a:ea typeface="Meiryo UI" panose="020B0604030504040204" pitchFamily="50" charset="-128"/>
              </a:rPr>
              <a:t>ID</a:t>
            </a:r>
            <a:r>
              <a:rPr lang="ja-JP" altLang="en-US" b="1" dirty="0">
                <a:latin typeface="Meiryo UI" panose="020B0604030504040204" pitchFamily="50" charset="-128"/>
                <a:ea typeface="Meiryo UI" panose="020B0604030504040204" pitchFamily="50" charset="-128"/>
              </a:rPr>
              <a:t>統合申請</a:t>
            </a:r>
            <a:endParaRPr kumimoji="1" lang="ja-JP" altLang="en-US" b="1" dirty="0">
              <a:latin typeface="Meiryo UI" pitchFamily="50" charset="-128"/>
              <a:ea typeface="Meiryo UI" pitchFamily="50" charset="-128"/>
              <a:cs typeface="Meiryo UI" pitchFamily="50" charset="-128"/>
            </a:endParaRPr>
          </a:p>
        </p:txBody>
      </p:sp>
      <p:sp>
        <p:nvSpPr>
          <p:cNvPr id="40" name="タイトル 1">
            <a:extLst>
              <a:ext uri="{FF2B5EF4-FFF2-40B4-BE49-F238E27FC236}">
                <a16:creationId xmlns:a16="http://schemas.microsoft.com/office/drawing/2014/main" id="{AEBB5BBD-E185-4A75-B675-CBCB5F94971E}"/>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4</a:t>
            </a:r>
            <a:r>
              <a:rPr kumimoji="1" lang="ja-JP" altLang="en-US" sz="2400" b="1" dirty="0">
                <a:latin typeface="Meiryo UI" pitchFamily="50" charset="-128"/>
                <a:ea typeface="Meiryo UI" pitchFamily="50" charset="-128"/>
                <a:cs typeface="Meiryo UI" pitchFamily="50" charset="-128"/>
              </a:rPr>
              <a:t>．</a:t>
            </a:r>
            <a:r>
              <a:rPr lang="ja-JP" altLang="en-US" sz="2400" b="1" dirty="0"/>
              <a:t>ログイン</a:t>
            </a:r>
            <a:r>
              <a:rPr lang="en-US" altLang="ja-JP" sz="2400" b="1" dirty="0"/>
              <a:t>ID</a:t>
            </a:r>
            <a:r>
              <a:rPr lang="ja-JP" altLang="en-US" sz="2400" b="1" dirty="0"/>
              <a:t>統合</a:t>
            </a:r>
            <a:endParaRPr kumimoji="1" lang="ja-JP" altLang="en-US" sz="2400" b="1" dirty="0">
              <a:latin typeface="Meiryo UI" pitchFamily="50" charset="-128"/>
              <a:ea typeface="Meiryo UI" pitchFamily="50" charset="-128"/>
              <a:cs typeface="Meiryo UI" pitchFamily="50" charset="-128"/>
            </a:endParaRPr>
          </a:p>
        </p:txBody>
      </p:sp>
      <p:sp>
        <p:nvSpPr>
          <p:cNvPr id="41" name="ストライプ矢印 40">
            <a:extLst>
              <a:ext uri="{FF2B5EF4-FFF2-40B4-BE49-F238E27FC236}">
                <a16:creationId xmlns:a16="http://schemas.microsoft.com/office/drawing/2014/main" id="{46A61988-99BC-4034-AD6F-A93692C07053}"/>
              </a:ext>
            </a:extLst>
          </p:cNvPr>
          <p:cNvSpPr/>
          <p:nvPr/>
        </p:nvSpPr>
        <p:spPr>
          <a:xfrm rot="18103215">
            <a:off x="6284082" y="4903418"/>
            <a:ext cx="836827" cy="505631"/>
          </a:xfrm>
          <a:prstGeom prst="stripedRigh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ABBFF961-F8DB-4029-B992-C65151DA1A20}"/>
              </a:ext>
            </a:extLst>
          </p:cNvPr>
          <p:cNvSpPr/>
          <p:nvPr/>
        </p:nvSpPr>
        <p:spPr>
          <a:xfrm>
            <a:off x="9264295" y="4385083"/>
            <a:ext cx="2041567" cy="540000"/>
          </a:xfrm>
          <a:prstGeom prst="rect">
            <a:avLst/>
          </a:prstGeom>
          <a:noFill/>
          <a:ln>
            <a:solidFill>
              <a:srgbClr val="C00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marL="72000"/>
            <a:endParaRPr kumimoji="0" lang="ja-JP" altLang="en-US" sz="1200" kern="0" dirty="0">
              <a:solidFill>
                <a:schemeClr val="tx1"/>
              </a:solidFill>
              <a:latin typeface="Meiryo UI" panose="020B0604030504040204" pitchFamily="50" charset="-128"/>
              <a:ea typeface="Meiryo UI" panose="020B0604030504040204" pitchFamily="50" charset="-128"/>
              <a:sym typeface="Arial" charset="0"/>
            </a:endParaRPr>
          </a:p>
        </p:txBody>
      </p:sp>
      <p:sp>
        <p:nvSpPr>
          <p:cNvPr id="43" name="正方形/長方形 42">
            <a:extLst>
              <a:ext uri="{FF2B5EF4-FFF2-40B4-BE49-F238E27FC236}">
                <a16:creationId xmlns:a16="http://schemas.microsoft.com/office/drawing/2014/main" id="{ABBFF961-F8DB-4029-B992-C65151DA1A20}"/>
              </a:ext>
            </a:extLst>
          </p:cNvPr>
          <p:cNvSpPr/>
          <p:nvPr/>
        </p:nvSpPr>
        <p:spPr>
          <a:xfrm>
            <a:off x="9264294" y="4013336"/>
            <a:ext cx="2041567" cy="360000"/>
          </a:xfrm>
          <a:prstGeom prst="rect">
            <a:avLst/>
          </a:prstGeom>
          <a:noFill/>
          <a:ln>
            <a:solidFill>
              <a:srgbClr val="00206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marL="72000"/>
            <a:endParaRPr kumimoji="0" lang="ja-JP" altLang="en-US" sz="1200" kern="0" dirty="0">
              <a:solidFill>
                <a:schemeClr val="tx1"/>
              </a:solidFill>
              <a:latin typeface="Meiryo UI" panose="020B0604030504040204" pitchFamily="50" charset="-128"/>
              <a:ea typeface="Meiryo UI" panose="020B0604030504040204" pitchFamily="50" charset="-128"/>
              <a:sym typeface="Arial" charset="0"/>
            </a:endParaRPr>
          </a:p>
        </p:txBody>
      </p:sp>
    </p:spTree>
    <p:extLst>
      <p:ext uri="{BB962C8B-B14F-4D97-AF65-F5344CB8AC3E}">
        <p14:creationId xmlns:p14="http://schemas.microsoft.com/office/powerpoint/2010/main" val="16505693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6EF2062E-6182-443D-9A49-FBA9A048D781}"/>
              </a:ext>
            </a:extLst>
          </p:cNvPr>
          <p:cNvPicPr>
            <a:picLocks noChangeAspect="1"/>
          </p:cNvPicPr>
          <p:nvPr/>
        </p:nvPicPr>
        <p:blipFill>
          <a:blip r:embed="rId2"/>
          <a:stretch>
            <a:fillRect/>
          </a:stretch>
        </p:blipFill>
        <p:spPr>
          <a:xfrm>
            <a:off x="225557" y="1977044"/>
            <a:ext cx="4171950" cy="3086100"/>
          </a:xfrm>
          <a:prstGeom prst="rect">
            <a:avLst/>
          </a:prstGeom>
        </p:spPr>
      </p:pic>
      <p:pic>
        <p:nvPicPr>
          <p:cNvPr id="20" name="図 19">
            <a:extLst>
              <a:ext uri="{FF2B5EF4-FFF2-40B4-BE49-F238E27FC236}">
                <a16:creationId xmlns:a16="http://schemas.microsoft.com/office/drawing/2014/main" id="{442E1625-E0C0-4ABA-B8F4-CEB229A4EFD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5557" y="5205212"/>
            <a:ext cx="5432289" cy="1365370"/>
          </a:xfrm>
          <a:prstGeom prst="rect">
            <a:avLst/>
          </a:prstGeom>
          <a:ln>
            <a:solidFill>
              <a:sysClr val="windowText" lastClr="000000"/>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4</a:t>
            </a:r>
            <a:r>
              <a:rPr kumimoji="1" lang="ja-JP" altLang="en-US" sz="2400" b="1" dirty="0">
                <a:latin typeface="Meiryo UI" pitchFamily="50" charset="-128"/>
                <a:ea typeface="Meiryo UI" pitchFamily="50" charset="-128"/>
                <a:cs typeface="Meiryo UI" pitchFamily="50" charset="-128"/>
              </a:rPr>
              <a:t>．</a:t>
            </a:r>
            <a:r>
              <a:rPr lang="ja-JP" altLang="en-US" sz="2400" b="1" dirty="0"/>
              <a:t>ログイン</a:t>
            </a:r>
            <a:r>
              <a:rPr lang="en-US" altLang="ja-JP" sz="2400" b="1" dirty="0"/>
              <a:t>ID</a:t>
            </a:r>
            <a:r>
              <a:rPr lang="ja-JP" altLang="en-US" sz="2400" b="1" dirty="0"/>
              <a:t>統合</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811988"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4-1.</a:t>
            </a:r>
            <a:r>
              <a:rPr lang="ja-JP" altLang="en-US" b="1" dirty="0">
                <a:latin typeface="Meiryo UI" panose="020B0604030504040204" pitchFamily="50" charset="-128"/>
                <a:ea typeface="Meiryo UI" panose="020B0604030504040204" pitchFamily="50" charset="-128"/>
              </a:rPr>
              <a:t>　ログイン</a:t>
            </a:r>
            <a:r>
              <a:rPr lang="en-US" altLang="ja-JP" b="1" dirty="0">
                <a:latin typeface="Meiryo UI" panose="020B0604030504040204" pitchFamily="50" charset="-128"/>
                <a:ea typeface="Meiryo UI" panose="020B0604030504040204" pitchFamily="50" charset="-128"/>
              </a:rPr>
              <a:t>ID</a:t>
            </a:r>
            <a:r>
              <a:rPr lang="ja-JP" altLang="en-US" b="1" dirty="0">
                <a:latin typeface="Meiryo UI" panose="020B0604030504040204" pitchFamily="50" charset="-128"/>
                <a:ea typeface="Meiryo UI" panose="020B0604030504040204" pitchFamily="50" charset="-128"/>
              </a:rPr>
              <a:t>統合申請</a:t>
            </a:r>
            <a:endParaRPr kumimoji="1" lang="ja-JP" altLang="en-US" b="1" dirty="0">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FD0598A0-F0E7-43A4-B455-9B329C3AB688}"/>
              </a:ext>
            </a:extLst>
          </p:cNvPr>
          <p:cNvSpPr txBox="1"/>
          <p:nvPr/>
        </p:nvSpPr>
        <p:spPr>
          <a:xfrm>
            <a:off x="279590" y="1090662"/>
            <a:ext cx="10791213" cy="369332"/>
          </a:xfrm>
          <a:prstGeom prst="rect">
            <a:avLst/>
          </a:prstGeom>
          <a:noFill/>
        </p:spPr>
        <p:txBody>
          <a:bodyPr wrap="square" rtlCol="0">
            <a:spAutoFit/>
          </a:bodyPr>
          <a:lstStyle/>
          <a:p>
            <a:pPr defTabSz="914400"/>
            <a:r>
              <a:rPr lang="ja-JP" altLang="en-US" dirty="0">
                <a:latin typeface="Meiryo UI" panose="020B0604030504040204" pitchFamily="50" charset="-128"/>
                <a:ea typeface="Meiryo UI" panose="020B0604030504040204" pitchFamily="50" charset="-128"/>
              </a:rPr>
              <a:t>ログイン</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統合申請をするための操作手順は以下の通りとなります。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2084" y="1504157"/>
            <a:ext cx="4932811" cy="2800767"/>
          </a:xfrm>
          <a:prstGeom prst="rect">
            <a:avLst/>
          </a:prstGeom>
          <a:noFill/>
        </p:spPr>
        <p:txBody>
          <a:bodyPr wrap="square" rtlCol="0">
            <a:spAutoFit/>
          </a:bodyPr>
          <a:lstStyle/>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以下情報を準備の上、手順に従って申請を行ってください。</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60000" indent="-180000" defTabSz="914400">
              <a:buFont typeface="Arial" panose="020B0604020202020204" pitchFamily="34" charset="0"/>
              <a:buChar char="•"/>
            </a:pPr>
            <a:r>
              <a:rPr kumimoji="1"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医療機関アカウント</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のログイン情報</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60000" indent="-180000" defTabSz="914400">
              <a:buFont typeface="Arial" panose="020B0604020202020204" pitchFamily="34" charset="0"/>
              <a:buChar char="•"/>
            </a:pPr>
            <a:r>
              <a:rPr kumimoji="1"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医療法人アカウント</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のログイン情報</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r>
              <a:rPr kumimoji="1"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医療機関アカウント</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でログインし、ホーム画面の「ユーザ基礎情報登録」ボタンをクリックします。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「医療法人アカウント </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統合申請」ボタンをクリックします。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16E3CF01-3FB2-4869-A0AE-567332EE8BC1}"/>
              </a:ext>
            </a:extLst>
          </p:cNvPr>
          <p:cNvSpPr txBox="1"/>
          <p:nvPr/>
        </p:nvSpPr>
        <p:spPr>
          <a:xfrm>
            <a:off x="778102" y="4391066"/>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①</a:t>
            </a:r>
          </a:p>
        </p:txBody>
      </p:sp>
      <p:sp>
        <p:nvSpPr>
          <p:cNvPr id="19" name="テキスト ボックス 18">
            <a:extLst>
              <a:ext uri="{FF2B5EF4-FFF2-40B4-BE49-F238E27FC236}">
                <a16:creationId xmlns:a16="http://schemas.microsoft.com/office/drawing/2014/main" id="{07685FFC-4E66-4688-9F80-1B50FD2524E1}"/>
              </a:ext>
            </a:extLst>
          </p:cNvPr>
          <p:cNvSpPr txBox="1"/>
          <p:nvPr/>
        </p:nvSpPr>
        <p:spPr>
          <a:xfrm>
            <a:off x="1809405" y="5259391"/>
            <a:ext cx="183417"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②</a:t>
            </a:r>
          </a:p>
        </p:txBody>
      </p:sp>
      <p:sp>
        <p:nvSpPr>
          <p:cNvPr id="14" name="テキスト ボックス 13">
            <a:extLst>
              <a:ext uri="{FF2B5EF4-FFF2-40B4-BE49-F238E27FC236}">
                <a16:creationId xmlns:a16="http://schemas.microsoft.com/office/drawing/2014/main" id="{F2CA4F82-9EA0-4DC6-8FC7-F4CA2FB0ECAF}"/>
              </a:ext>
            </a:extLst>
          </p:cNvPr>
          <p:cNvSpPr txBox="1"/>
          <p:nvPr/>
        </p:nvSpPr>
        <p:spPr>
          <a:xfrm>
            <a:off x="233339" y="1533853"/>
            <a:ext cx="2705088" cy="369332"/>
          </a:xfrm>
          <a:prstGeom prst="rect">
            <a:avLst/>
          </a:prstGeom>
          <a:solidFill>
            <a:schemeClr val="bg1"/>
          </a:solidFill>
          <a:ln w="38100">
            <a:solidFill>
              <a:srgbClr val="002060"/>
            </a:solidFill>
          </a:ln>
        </p:spPr>
        <p:txBody>
          <a:bodyPr wrap="square" rtlCol="0" anchor="ctr">
            <a:spAutoFit/>
          </a:bodyPr>
          <a:lstStyle/>
          <a:p>
            <a:pPr algn="ctr" defTabSz="914400"/>
            <a:r>
              <a:rPr kumimoji="1" lang="ja-JP" altLang="en-US" b="1" dirty="0">
                <a:solidFill>
                  <a:srgbClr val="002060"/>
                </a:solidFill>
                <a:latin typeface="Meiryo UI" pitchFamily="50" charset="-128"/>
                <a:ea typeface="Meiryo UI" pitchFamily="50" charset="-128"/>
                <a:cs typeface="Meiryo UI" pitchFamily="50" charset="-128"/>
              </a:rPr>
              <a:t>医療機関アカウント</a:t>
            </a:r>
          </a:p>
        </p:txBody>
      </p:sp>
      <p:pic>
        <p:nvPicPr>
          <p:cNvPr id="8" name="図 7">
            <a:extLst>
              <a:ext uri="{FF2B5EF4-FFF2-40B4-BE49-F238E27FC236}">
                <a16:creationId xmlns:a16="http://schemas.microsoft.com/office/drawing/2014/main" id="{E9D10878-14C0-4DF2-B480-4FB0690D765A}"/>
              </a:ext>
            </a:extLst>
          </p:cNvPr>
          <p:cNvPicPr>
            <a:picLocks noChangeAspect="1"/>
          </p:cNvPicPr>
          <p:nvPr/>
        </p:nvPicPr>
        <p:blipFill>
          <a:blip r:embed="rId4"/>
          <a:stretch>
            <a:fillRect/>
          </a:stretch>
        </p:blipFill>
        <p:spPr>
          <a:xfrm>
            <a:off x="809901" y="5564335"/>
            <a:ext cx="4285974" cy="236208"/>
          </a:xfrm>
          <a:prstGeom prst="rect">
            <a:avLst/>
          </a:prstGeom>
        </p:spPr>
      </p:pic>
      <p:pic>
        <p:nvPicPr>
          <p:cNvPr id="16" name="図 15">
            <a:extLst>
              <a:ext uri="{FF2B5EF4-FFF2-40B4-BE49-F238E27FC236}">
                <a16:creationId xmlns:a16="http://schemas.microsoft.com/office/drawing/2014/main" id="{32192DAB-930B-43C1-B669-F2D5CFB39680}"/>
              </a:ext>
            </a:extLst>
          </p:cNvPr>
          <p:cNvPicPr>
            <a:picLocks noChangeAspect="1"/>
          </p:cNvPicPr>
          <p:nvPr/>
        </p:nvPicPr>
        <p:blipFill>
          <a:blip r:embed="rId5"/>
          <a:stretch>
            <a:fillRect/>
          </a:stretch>
        </p:blipFill>
        <p:spPr>
          <a:xfrm>
            <a:off x="1767948" y="5540410"/>
            <a:ext cx="2377786" cy="294164"/>
          </a:xfrm>
          <a:prstGeom prst="rect">
            <a:avLst/>
          </a:prstGeom>
        </p:spPr>
      </p:pic>
      <p:sp>
        <p:nvSpPr>
          <p:cNvPr id="30" name="正方形/長方形 29">
            <a:extLst>
              <a:ext uri="{FF2B5EF4-FFF2-40B4-BE49-F238E27FC236}">
                <a16:creationId xmlns:a16="http://schemas.microsoft.com/office/drawing/2014/main" id="{923A46FD-799C-450F-9521-A26E1A074846}"/>
              </a:ext>
            </a:extLst>
          </p:cNvPr>
          <p:cNvSpPr/>
          <p:nvPr/>
        </p:nvSpPr>
        <p:spPr>
          <a:xfrm>
            <a:off x="1749534" y="5509646"/>
            <a:ext cx="2377786" cy="3556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pic>
        <p:nvPicPr>
          <p:cNvPr id="17" name="図 16">
            <a:extLst>
              <a:ext uri="{FF2B5EF4-FFF2-40B4-BE49-F238E27FC236}">
                <a16:creationId xmlns:a16="http://schemas.microsoft.com/office/drawing/2014/main" id="{26D5C997-4357-48E5-806D-D6C27F091811}"/>
              </a:ext>
            </a:extLst>
          </p:cNvPr>
          <p:cNvPicPr>
            <a:picLocks noChangeAspect="1"/>
          </p:cNvPicPr>
          <p:nvPr/>
        </p:nvPicPr>
        <p:blipFill>
          <a:blip r:embed="rId6"/>
          <a:stretch>
            <a:fillRect/>
          </a:stretch>
        </p:blipFill>
        <p:spPr>
          <a:xfrm>
            <a:off x="1038470" y="4407171"/>
            <a:ext cx="2532265" cy="579867"/>
          </a:xfrm>
          <a:prstGeom prst="rect">
            <a:avLst/>
          </a:prstGeom>
        </p:spPr>
      </p:pic>
      <p:sp>
        <p:nvSpPr>
          <p:cNvPr id="22" name="正方形/長方形 21">
            <a:extLst>
              <a:ext uri="{FF2B5EF4-FFF2-40B4-BE49-F238E27FC236}">
                <a16:creationId xmlns:a16="http://schemas.microsoft.com/office/drawing/2014/main" id="{3B5DA8A4-373E-4FF2-B1E0-4D4B50087C1A}"/>
              </a:ext>
            </a:extLst>
          </p:cNvPr>
          <p:cNvSpPr/>
          <p:nvPr/>
        </p:nvSpPr>
        <p:spPr>
          <a:xfrm>
            <a:off x="1030081" y="4404575"/>
            <a:ext cx="2532265" cy="566927"/>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cxnSp>
        <p:nvCxnSpPr>
          <p:cNvPr id="13" name="直線矢印コネクタ 12">
            <a:extLst>
              <a:ext uri="{FF2B5EF4-FFF2-40B4-BE49-F238E27FC236}">
                <a16:creationId xmlns:a16="http://schemas.microsoft.com/office/drawing/2014/main" id="{F3CE2290-7F59-4B35-ABF8-8D514C53F8D1}"/>
              </a:ext>
            </a:extLst>
          </p:cNvPr>
          <p:cNvCxnSpPr>
            <a:cxnSpLocks/>
            <a:stCxn id="22" idx="2"/>
            <a:endCxn id="30" idx="0"/>
          </p:cNvCxnSpPr>
          <p:nvPr/>
        </p:nvCxnSpPr>
        <p:spPr>
          <a:xfrm>
            <a:off x="2296214" y="4971502"/>
            <a:ext cx="642213" cy="5381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730EC429-79AC-7D11-77EC-196D4751352B}"/>
              </a:ext>
            </a:extLst>
          </p:cNvPr>
          <p:cNvSpPr txBox="1"/>
          <p:nvPr/>
        </p:nvSpPr>
        <p:spPr>
          <a:xfrm>
            <a:off x="7166699" y="4637287"/>
            <a:ext cx="4563580" cy="1569660"/>
          </a:xfrm>
          <a:prstGeom prst="rect">
            <a:avLst/>
          </a:prstGeom>
          <a:solidFill>
            <a:srgbClr val="FFFFE5"/>
          </a:solidFill>
        </p:spPr>
        <p:txBody>
          <a:bodyPr wrap="square" rtlCol="0">
            <a:spAutoFit/>
          </a:bodyPr>
          <a:lstStyle/>
          <a:p>
            <a:pPr marL="285750" indent="-285750" defTabSz="914400">
              <a:buFont typeface="Meiryo UI" panose="020B0604030504040204" pitchFamily="50" charset="-128"/>
              <a:buChar char="※"/>
            </a:pP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ログイン</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統合した場合、医療法人アカウントで報告する医療法人の事業報告書等及び経営情報等の情報と併せて、医療機関アカウントで報告した情報も閲覧可能となるため、機微な情報の管理において担当者を別とする必要がある場合は、ログイン</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統合は行わないようお願いいたします。</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62006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ED85FFAF-95B2-44ED-8718-800C436E0A7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7109" y="3726726"/>
            <a:ext cx="6178678" cy="1992914"/>
          </a:xfrm>
          <a:prstGeom prst="rect">
            <a:avLst/>
          </a:prstGeom>
          <a:ln>
            <a:solidFill>
              <a:schemeClr val="tx1"/>
            </a:solidFill>
          </a:ln>
        </p:spPr>
      </p:pic>
      <p:pic>
        <p:nvPicPr>
          <p:cNvPr id="28" name="図 27">
            <a:extLst>
              <a:ext uri="{FF2B5EF4-FFF2-40B4-BE49-F238E27FC236}">
                <a16:creationId xmlns:a16="http://schemas.microsoft.com/office/drawing/2014/main" id="{FE69A0C4-CE29-4D35-A3EF-B6FC32985ED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25558" y="2006600"/>
            <a:ext cx="3616600" cy="1448417"/>
          </a:xfrm>
          <a:prstGeom prst="rect">
            <a:avLst/>
          </a:prstGeom>
          <a:ln>
            <a:solidFill>
              <a:schemeClr val="tx1"/>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4</a:t>
            </a:r>
            <a:r>
              <a:rPr kumimoji="1" lang="ja-JP" altLang="en-US" sz="2400" b="1" dirty="0">
                <a:latin typeface="Meiryo UI" pitchFamily="50" charset="-128"/>
                <a:ea typeface="Meiryo UI" pitchFamily="50" charset="-128"/>
                <a:cs typeface="Meiryo UI" pitchFamily="50" charset="-128"/>
              </a:rPr>
              <a:t>．</a:t>
            </a:r>
            <a:r>
              <a:rPr lang="ja-JP" altLang="en-US" sz="2400" b="1" dirty="0"/>
              <a:t>ログイン</a:t>
            </a:r>
            <a:r>
              <a:rPr lang="en-US" altLang="ja-JP" sz="2400" b="1" dirty="0"/>
              <a:t>ID</a:t>
            </a:r>
            <a:r>
              <a:rPr lang="ja-JP" altLang="en-US" sz="2400" b="1" dirty="0"/>
              <a:t>統合</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811988"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4-1.</a:t>
            </a:r>
            <a:r>
              <a:rPr lang="ja-JP" altLang="en-US" b="1" dirty="0">
                <a:latin typeface="Meiryo UI" panose="020B0604030504040204" pitchFamily="50" charset="-128"/>
                <a:ea typeface="Meiryo UI" panose="020B0604030504040204" pitchFamily="50" charset="-128"/>
              </a:rPr>
              <a:t>　ログイン</a:t>
            </a:r>
            <a:r>
              <a:rPr lang="en-US" altLang="ja-JP" b="1" dirty="0">
                <a:latin typeface="Meiryo UI" panose="020B0604030504040204" pitchFamily="50" charset="-128"/>
                <a:ea typeface="Meiryo UI" panose="020B0604030504040204" pitchFamily="50" charset="-128"/>
              </a:rPr>
              <a:t>ID</a:t>
            </a:r>
            <a:r>
              <a:rPr lang="ja-JP" altLang="en-US" b="1" dirty="0">
                <a:latin typeface="Meiryo UI" panose="020B0604030504040204" pitchFamily="50" charset="-128"/>
                <a:ea typeface="Meiryo UI" panose="020B0604030504040204" pitchFamily="50" charset="-128"/>
              </a:rPr>
              <a:t>統合申請</a:t>
            </a:r>
            <a:endParaRPr kumimoji="1" lang="ja-JP" altLang="en-US" b="1" dirty="0">
              <a:latin typeface="Meiryo UI" pitchFamily="50" charset="-128"/>
              <a:ea typeface="Meiryo UI" pitchFamily="50" charset="-128"/>
              <a:cs typeface="Meiryo UI"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2554545"/>
          </a:xfrm>
          <a:prstGeom prst="rect">
            <a:avLst/>
          </a:prstGeom>
          <a:noFill/>
        </p:spPr>
        <p:txBody>
          <a:bodyPr wrap="square" rtlCol="0">
            <a:spAutoFit/>
          </a:bodyPr>
          <a:lstStyle/>
          <a:p>
            <a:pPr marL="342900" indent="-342900" defTabSz="914400">
              <a:buFont typeface="+mj-ea"/>
              <a:buAutoNum type="circleNumDbPlain" startAt="3"/>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保有している</a:t>
            </a:r>
            <a:r>
              <a:rPr kumimoji="1"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医療法人アカウント</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のユーザ名（ログイン</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）を入力します。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「確認」ボタンをクリックします。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indent="355600"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申請が完了し、申請完了画面が表示されます。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indent="355600" defTabSz="914400"/>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5"/>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5"/>
            </a:pPr>
            <a:r>
              <a:rPr kumimoji="1"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医療機関アカウント</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からログアウトします。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（次項へ続く）</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3B5DA8A4-373E-4FF2-B1E0-4D4B50087C1A}"/>
              </a:ext>
            </a:extLst>
          </p:cNvPr>
          <p:cNvSpPr/>
          <p:nvPr/>
        </p:nvSpPr>
        <p:spPr>
          <a:xfrm>
            <a:off x="332019" y="2758663"/>
            <a:ext cx="3420000" cy="216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3" name="テキスト ボックス 22">
            <a:extLst>
              <a:ext uri="{FF2B5EF4-FFF2-40B4-BE49-F238E27FC236}">
                <a16:creationId xmlns:a16="http://schemas.microsoft.com/office/drawing/2014/main" id="{16E3CF01-3FB2-4869-A0AE-567332EE8BC1}"/>
              </a:ext>
            </a:extLst>
          </p:cNvPr>
          <p:cNvSpPr txBox="1"/>
          <p:nvPr/>
        </p:nvSpPr>
        <p:spPr>
          <a:xfrm>
            <a:off x="2892370" y="2459949"/>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③</a:t>
            </a:r>
          </a:p>
        </p:txBody>
      </p:sp>
      <p:sp>
        <p:nvSpPr>
          <p:cNvPr id="19" name="テキスト ボックス 18">
            <a:extLst>
              <a:ext uri="{FF2B5EF4-FFF2-40B4-BE49-F238E27FC236}">
                <a16:creationId xmlns:a16="http://schemas.microsoft.com/office/drawing/2014/main" id="{07685FFC-4E66-4688-9F80-1B50FD2524E1}"/>
              </a:ext>
            </a:extLst>
          </p:cNvPr>
          <p:cNvSpPr txBox="1"/>
          <p:nvPr/>
        </p:nvSpPr>
        <p:spPr>
          <a:xfrm>
            <a:off x="1301849" y="3088261"/>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④</a:t>
            </a:r>
          </a:p>
        </p:txBody>
      </p:sp>
      <p:sp>
        <p:nvSpPr>
          <p:cNvPr id="30" name="正方形/長方形 29">
            <a:extLst>
              <a:ext uri="{FF2B5EF4-FFF2-40B4-BE49-F238E27FC236}">
                <a16:creationId xmlns:a16="http://schemas.microsoft.com/office/drawing/2014/main" id="{923A46FD-799C-450F-9521-A26E1A074846}"/>
              </a:ext>
            </a:extLst>
          </p:cNvPr>
          <p:cNvSpPr/>
          <p:nvPr/>
        </p:nvSpPr>
        <p:spPr>
          <a:xfrm>
            <a:off x="1566854" y="3036982"/>
            <a:ext cx="972000" cy="378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cxnSp>
        <p:nvCxnSpPr>
          <p:cNvPr id="21" name="直線矢印コネクタ 20">
            <a:extLst>
              <a:ext uri="{FF2B5EF4-FFF2-40B4-BE49-F238E27FC236}">
                <a16:creationId xmlns:a16="http://schemas.microsoft.com/office/drawing/2014/main" id="{5CBCEB26-523E-438E-8D4E-78C7AF4E5F75}"/>
              </a:ext>
            </a:extLst>
          </p:cNvPr>
          <p:cNvCxnSpPr>
            <a:cxnSpLocks/>
            <a:stCxn id="30" idx="2"/>
          </p:cNvCxnSpPr>
          <p:nvPr/>
        </p:nvCxnSpPr>
        <p:spPr>
          <a:xfrm>
            <a:off x="2052854" y="3414982"/>
            <a:ext cx="909858" cy="434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BFCFF615-8D99-4ED2-927D-CBC07EEE2980}"/>
              </a:ext>
            </a:extLst>
          </p:cNvPr>
          <p:cNvSpPr/>
          <p:nvPr/>
        </p:nvSpPr>
        <p:spPr>
          <a:xfrm>
            <a:off x="5207800" y="4000182"/>
            <a:ext cx="383054" cy="226379"/>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6" name="テキスト ボックス 25">
            <a:extLst>
              <a:ext uri="{FF2B5EF4-FFF2-40B4-BE49-F238E27FC236}">
                <a16:creationId xmlns:a16="http://schemas.microsoft.com/office/drawing/2014/main" id="{8A57E440-DC1F-424F-A6CE-FD8366392D0B}"/>
              </a:ext>
            </a:extLst>
          </p:cNvPr>
          <p:cNvSpPr txBox="1"/>
          <p:nvPr/>
        </p:nvSpPr>
        <p:spPr>
          <a:xfrm>
            <a:off x="4949115" y="3976109"/>
            <a:ext cx="214599" cy="246221"/>
          </a:xfrm>
          <a:prstGeom prst="rect">
            <a:avLst/>
          </a:prstGeom>
          <a:noFill/>
        </p:spPr>
        <p:txBody>
          <a:bodyPr wrap="square" lIns="0" tIns="0" rIns="0" bIns="0" rtlCol="0">
            <a:spAutoFit/>
          </a:bodyPr>
          <a:lstStyle/>
          <a:p>
            <a:pPr defTabSz="914400"/>
            <a:r>
              <a:rPr kumimoji="1" lang="en-US" altLang="ja-JP" sz="1600" b="1" dirty="0">
                <a:solidFill>
                  <a:srgbClr val="FF0000"/>
                </a:solidFill>
                <a:latin typeface="Meiryo UI" pitchFamily="50" charset="-128"/>
                <a:ea typeface="Meiryo UI" pitchFamily="50" charset="-128"/>
                <a:cs typeface="Meiryo UI" pitchFamily="50" charset="-128"/>
              </a:rPr>
              <a:t>※</a:t>
            </a:r>
            <a:endParaRPr kumimoji="1" lang="ja-JP" altLang="en-US" sz="1600" b="1" dirty="0">
              <a:solidFill>
                <a:srgbClr val="FF0000"/>
              </a:solidFill>
              <a:latin typeface="Meiryo UI" pitchFamily="50" charset="-128"/>
              <a:ea typeface="Meiryo UI" pitchFamily="50" charset="-128"/>
              <a:cs typeface="Meiryo UI" pitchFamily="50" charset="-128"/>
            </a:endParaRPr>
          </a:p>
        </p:txBody>
      </p:sp>
      <p:sp>
        <p:nvSpPr>
          <p:cNvPr id="27" name="テキスト ボックス 26">
            <a:extLst>
              <a:ext uri="{FF2B5EF4-FFF2-40B4-BE49-F238E27FC236}">
                <a16:creationId xmlns:a16="http://schemas.microsoft.com/office/drawing/2014/main" id="{C0A1FDAC-8559-4ACB-B5AC-45B107062E61}"/>
              </a:ext>
            </a:extLst>
          </p:cNvPr>
          <p:cNvSpPr txBox="1"/>
          <p:nvPr/>
        </p:nvSpPr>
        <p:spPr>
          <a:xfrm>
            <a:off x="7170690" y="4265061"/>
            <a:ext cx="4563580" cy="830997"/>
          </a:xfrm>
          <a:prstGeom prst="rect">
            <a:avLst/>
          </a:prstGeom>
          <a:solidFill>
            <a:srgbClr val="FFFFE5"/>
          </a:solidFill>
        </p:spPr>
        <p:txBody>
          <a:bodyPr wrap="square" rtlCol="0">
            <a:spAutoFit/>
          </a:bodyPr>
          <a:lstStyle/>
          <a:p>
            <a:pPr marL="285750" indent="-285750" defTabSz="914400">
              <a:buFont typeface="Meiryo UI" panose="020B0604030504040204" pitchFamily="50" charset="-128"/>
              <a:buChar char="※"/>
            </a:pP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誤ったユーザ名（ログイン</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）で申請を行った場合は、「取り下げ」ボタンをクリックし、再度申請を行ってください。</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a:extLst>
              <a:ext uri="{FF2B5EF4-FFF2-40B4-BE49-F238E27FC236}">
                <a16:creationId xmlns:a16="http://schemas.microsoft.com/office/drawing/2014/main" id="{1708CC1A-0875-46B5-9FF3-5E34CCF30106}"/>
              </a:ext>
            </a:extLst>
          </p:cNvPr>
          <p:cNvSpPr/>
          <p:nvPr/>
        </p:nvSpPr>
        <p:spPr>
          <a:xfrm>
            <a:off x="5939628" y="4024234"/>
            <a:ext cx="383054" cy="143505"/>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40" name="テキスト ボックス 39">
            <a:extLst>
              <a:ext uri="{FF2B5EF4-FFF2-40B4-BE49-F238E27FC236}">
                <a16:creationId xmlns:a16="http://schemas.microsoft.com/office/drawing/2014/main" id="{1C842EE0-71E2-4BEC-882B-169F68C9F4C9}"/>
              </a:ext>
            </a:extLst>
          </p:cNvPr>
          <p:cNvSpPr txBox="1"/>
          <p:nvPr/>
        </p:nvSpPr>
        <p:spPr>
          <a:xfrm>
            <a:off x="5737105" y="3838561"/>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⑤</a:t>
            </a:r>
          </a:p>
        </p:txBody>
      </p:sp>
      <p:sp>
        <p:nvSpPr>
          <p:cNvPr id="20" name="テキスト ボックス 19">
            <a:extLst>
              <a:ext uri="{FF2B5EF4-FFF2-40B4-BE49-F238E27FC236}">
                <a16:creationId xmlns:a16="http://schemas.microsoft.com/office/drawing/2014/main" id="{F2CA4F82-9EA0-4DC6-8FC7-F4CA2FB0ECAF}"/>
              </a:ext>
            </a:extLst>
          </p:cNvPr>
          <p:cNvSpPr txBox="1"/>
          <p:nvPr/>
        </p:nvSpPr>
        <p:spPr>
          <a:xfrm>
            <a:off x="233339" y="1533853"/>
            <a:ext cx="2705088" cy="369332"/>
          </a:xfrm>
          <a:prstGeom prst="rect">
            <a:avLst/>
          </a:prstGeom>
          <a:solidFill>
            <a:schemeClr val="bg1"/>
          </a:solidFill>
          <a:ln w="38100">
            <a:solidFill>
              <a:srgbClr val="002060"/>
            </a:solidFill>
          </a:ln>
        </p:spPr>
        <p:txBody>
          <a:bodyPr wrap="square" rtlCol="0" anchor="ctr">
            <a:spAutoFit/>
          </a:bodyPr>
          <a:lstStyle/>
          <a:p>
            <a:pPr algn="ctr" defTabSz="914400"/>
            <a:r>
              <a:rPr kumimoji="1" lang="ja-JP" altLang="en-US" b="1" dirty="0">
                <a:solidFill>
                  <a:srgbClr val="002060"/>
                </a:solidFill>
                <a:latin typeface="Meiryo UI" pitchFamily="50" charset="-128"/>
                <a:ea typeface="Meiryo UI" pitchFamily="50" charset="-128"/>
                <a:cs typeface="Meiryo UI" pitchFamily="50" charset="-128"/>
              </a:rPr>
              <a:t>医療機関アカウント</a:t>
            </a:r>
          </a:p>
        </p:txBody>
      </p:sp>
      <p:pic>
        <p:nvPicPr>
          <p:cNvPr id="3" name="図 2">
            <a:extLst>
              <a:ext uri="{FF2B5EF4-FFF2-40B4-BE49-F238E27FC236}">
                <a16:creationId xmlns:a16="http://schemas.microsoft.com/office/drawing/2014/main" id="{B38715B3-CC07-4F41-A801-6239051E6324}"/>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Blur radius="6"/>
                    </a14:imgEffect>
                  </a14:imgLayer>
                </a14:imgProps>
              </a:ext>
              <a:ext uri="{28A0092B-C50C-407E-A947-70E740481C1C}">
                <a14:useLocalDpi xmlns:a14="http://schemas.microsoft.com/office/drawing/2010/main"/>
              </a:ext>
            </a:extLst>
          </a:blip>
          <a:stretch>
            <a:fillRect/>
          </a:stretch>
        </p:blipFill>
        <p:spPr>
          <a:xfrm>
            <a:off x="5926930" y="3787803"/>
            <a:ext cx="405685" cy="91508"/>
          </a:xfrm>
          <a:prstGeom prst="rect">
            <a:avLst/>
          </a:prstGeom>
        </p:spPr>
      </p:pic>
      <p:pic>
        <p:nvPicPr>
          <p:cNvPr id="7" name="図 6">
            <a:extLst>
              <a:ext uri="{FF2B5EF4-FFF2-40B4-BE49-F238E27FC236}">
                <a16:creationId xmlns:a16="http://schemas.microsoft.com/office/drawing/2014/main" id="{7550A6BB-758E-4C91-86F4-36F7F5ED7A30}"/>
              </a:ext>
            </a:extLst>
          </p:cNvPr>
          <p:cNvPicPr>
            <a:picLocks noChangeAspect="1"/>
          </p:cNvPicPr>
          <p:nvPr/>
        </p:nvPicPr>
        <p:blipFill>
          <a:blip r:embed="rId6" cstate="print">
            <a:extLst>
              <a:ext uri="{BEBA8EAE-BF5A-486C-A8C5-ECC9F3942E4B}">
                <a14:imgProps xmlns:a14="http://schemas.microsoft.com/office/drawing/2010/main">
                  <a14:imgLayer r:embed="rId7">
                    <a14:imgEffect>
                      <a14:artisticBlur radius="4"/>
                    </a14:imgEffect>
                  </a14:imgLayer>
                </a14:imgProps>
              </a:ext>
              <a:ext uri="{28A0092B-C50C-407E-A947-70E740481C1C}">
                <a14:useLocalDpi xmlns:a14="http://schemas.microsoft.com/office/drawing/2010/main"/>
              </a:ext>
            </a:extLst>
          </a:blip>
          <a:stretch>
            <a:fillRect/>
          </a:stretch>
        </p:blipFill>
        <p:spPr>
          <a:xfrm>
            <a:off x="1102418" y="4919327"/>
            <a:ext cx="421173" cy="58411"/>
          </a:xfrm>
          <a:prstGeom prst="rect">
            <a:avLst/>
          </a:prstGeom>
        </p:spPr>
      </p:pic>
    </p:spTree>
    <p:extLst>
      <p:ext uri="{BB962C8B-B14F-4D97-AF65-F5344CB8AC3E}">
        <p14:creationId xmlns:p14="http://schemas.microsoft.com/office/powerpoint/2010/main" val="1717948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1E5BFA-7E14-470D-B710-2F9730C08E7F}"/>
              </a:ext>
            </a:extLst>
          </p:cNvPr>
          <p:cNvSpPr>
            <a:spLocks noGrp="1"/>
          </p:cNvSpPr>
          <p:nvPr>
            <p:ph type="title"/>
          </p:nvPr>
        </p:nvSpPr>
        <p:spPr/>
        <p:txBody>
          <a:bodyPr/>
          <a:lstStyle/>
          <a:p>
            <a:r>
              <a:rPr kumimoji="1" lang="ja-JP" altLang="en-US" sz="2400" b="1" dirty="0"/>
              <a:t>目次</a:t>
            </a:r>
          </a:p>
        </p:txBody>
      </p:sp>
      <p:graphicFrame>
        <p:nvGraphicFramePr>
          <p:cNvPr id="6" name="表 5">
            <a:extLst>
              <a:ext uri="{FF2B5EF4-FFF2-40B4-BE49-F238E27FC236}">
                <a16:creationId xmlns:a16="http://schemas.microsoft.com/office/drawing/2014/main" id="{3E2D5BDD-B398-4853-8F7E-E0B3CDFF4D3A}"/>
              </a:ext>
            </a:extLst>
          </p:cNvPr>
          <p:cNvGraphicFramePr>
            <a:graphicFrameLocks noGrp="1"/>
          </p:cNvGraphicFramePr>
          <p:nvPr>
            <p:extLst>
              <p:ext uri="{D42A27DB-BD31-4B8C-83A1-F6EECF244321}">
                <p14:modId xmlns:p14="http://schemas.microsoft.com/office/powerpoint/2010/main" val="478065745"/>
              </p:ext>
            </p:extLst>
          </p:nvPr>
        </p:nvGraphicFramePr>
        <p:xfrm>
          <a:off x="220498" y="738331"/>
          <a:ext cx="5649697" cy="4746130"/>
        </p:xfrm>
        <a:graphic>
          <a:graphicData uri="http://schemas.openxmlformats.org/drawingml/2006/table">
            <a:tbl>
              <a:tblPr>
                <a:tableStyleId>{2D5ABB26-0587-4C30-8999-92F81FD0307C}</a:tableStyleId>
              </a:tblPr>
              <a:tblGrid>
                <a:gridCol w="454216">
                  <a:extLst>
                    <a:ext uri="{9D8B030D-6E8A-4147-A177-3AD203B41FA5}">
                      <a16:colId xmlns:a16="http://schemas.microsoft.com/office/drawing/2014/main" val="1375727740"/>
                    </a:ext>
                  </a:extLst>
                </a:gridCol>
                <a:gridCol w="601779">
                  <a:extLst>
                    <a:ext uri="{9D8B030D-6E8A-4147-A177-3AD203B41FA5}">
                      <a16:colId xmlns:a16="http://schemas.microsoft.com/office/drawing/2014/main" val="676722082"/>
                    </a:ext>
                  </a:extLst>
                </a:gridCol>
                <a:gridCol w="3098803">
                  <a:extLst>
                    <a:ext uri="{9D8B030D-6E8A-4147-A177-3AD203B41FA5}">
                      <a16:colId xmlns:a16="http://schemas.microsoft.com/office/drawing/2014/main" val="3001421502"/>
                    </a:ext>
                  </a:extLst>
                </a:gridCol>
                <a:gridCol w="951202">
                  <a:extLst>
                    <a:ext uri="{9D8B030D-6E8A-4147-A177-3AD203B41FA5}">
                      <a16:colId xmlns:a16="http://schemas.microsoft.com/office/drawing/2014/main" val="2418362136"/>
                    </a:ext>
                  </a:extLst>
                </a:gridCol>
                <a:gridCol w="543697">
                  <a:extLst>
                    <a:ext uri="{9D8B030D-6E8A-4147-A177-3AD203B41FA5}">
                      <a16:colId xmlns:a16="http://schemas.microsoft.com/office/drawing/2014/main" val="2548842714"/>
                    </a:ext>
                  </a:extLst>
                </a:gridCol>
              </a:tblGrid>
              <a:tr h="459984">
                <a:tc>
                  <a:txBody>
                    <a:bodyPr/>
                    <a:lstStyle/>
                    <a:p>
                      <a:r>
                        <a:rPr kumimoji="1" lang="en-US" altLang="ja-JP" sz="2000" dirty="0">
                          <a:latin typeface="Meiryo UI" panose="020B0604030504040204" pitchFamily="50" charset="-128"/>
                          <a:ea typeface="Meiryo UI" panose="020B0604030504040204" pitchFamily="50" charset="-128"/>
                        </a:rPr>
                        <a:t>1</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kumimoji="1" lang="ja-JP" altLang="en-US" sz="2000" dirty="0">
                          <a:latin typeface="Meiryo UI" pitchFamily="50" charset="-128"/>
                          <a:ea typeface="Meiryo UI" pitchFamily="50" charset="-128"/>
                          <a:cs typeface="Meiryo UI" pitchFamily="50" charset="-128"/>
                        </a:rPr>
                        <a:t>システムログイン</a:t>
                      </a:r>
                      <a:endParaRPr kumimoji="1" lang="en-US" altLang="ja-JP" sz="20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en-US" altLang="ja-JP" sz="12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7169037"/>
                  </a:ext>
                </a:extLst>
              </a:tr>
              <a:tr h="424601">
                <a:tc>
                  <a:txBody>
                    <a:bodyPr/>
                    <a:lstStyle/>
                    <a:p>
                      <a:endParaRPr kumimoji="1" lang="en-US" altLang="ja-JP" sz="12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dirty="0">
                          <a:latin typeface="Meiryo UI" panose="020B0604030504040204" pitchFamily="50" charset="-128"/>
                          <a:ea typeface="Meiryo UI" panose="020B0604030504040204" pitchFamily="50" charset="-128"/>
                        </a:rPr>
                        <a:t>1-1.</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defTabSz="914400"/>
                      <a:r>
                        <a:rPr kumimoji="1" lang="ja-JP" altLang="en-US" sz="1800" dirty="0">
                          <a:latin typeface="Meiryo UI" pitchFamily="50" charset="-128"/>
                          <a:ea typeface="Meiryo UI" pitchFamily="50" charset="-128"/>
                          <a:cs typeface="Meiryo UI" pitchFamily="50" charset="-128"/>
                        </a:rPr>
                        <a:t>ログイン</a:t>
                      </a:r>
                      <a:endParaRPr kumimoji="1" lang="en-US" altLang="ja-JP" sz="1800" dirty="0">
                        <a:latin typeface="Meiryo UI" pitchFamily="50" charset="-128"/>
                        <a:ea typeface="Meiryo UI" pitchFamily="50" charset="-128"/>
                        <a:cs typeface="Meiryo UI"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4</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7234004"/>
                  </a:ext>
                </a:extLst>
              </a:tr>
              <a:tr h="424601">
                <a:tc>
                  <a:txBody>
                    <a:bodyPr/>
                    <a:lstStyle/>
                    <a:p>
                      <a:endParaRPr kumimoji="1" lang="en-US" altLang="ja-JP" sz="1200" dirty="0">
                        <a:latin typeface="Meiryo UI" panose="020B0604030504040204" pitchFamily="50" charset="-128"/>
                        <a:ea typeface="Meiryo UI" panose="020B0604030504040204" pitchFamily="50" charset="-128"/>
                      </a:endParaRPr>
                    </a:p>
                  </a:txBody>
                  <a:tcPr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dirty="0">
                          <a:latin typeface="Meiryo UI" panose="020B0604030504040204" pitchFamily="50" charset="-128"/>
                          <a:ea typeface="Meiryo UI" panose="020B0604030504040204" pitchFamily="50" charset="-128"/>
                        </a:rPr>
                        <a:t>1-2.</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defTabSz="914400"/>
                      <a:r>
                        <a:rPr kumimoji="1" lang="ja-JP" altLang="en-US" sz="1800" dirty="0">
                          <a:latin typeface="Meiryo UI" pitchFamily="50" charset="-128"/>
                          <a:ea typeface="Meiryo UI" pitchFamily="50" charset="-128"/>
                          <a:cs typeface="Meiryo UI" pitchFamily="50" charset="-128"/>
                        </a:rPr>
                        <a:t>パスワード再発行申請</a:t>
                      </a:r>
                      <a:endParaRPr kumimoji="1" lang="en-US" altLang="ja-JP" sz="1800" dirty="0">
                        <a:latin typeface="Meiryo UI" pitchFamily="50" charset="-128"/>
                        <a:ea typeface="Meiryo UI" pitchFamily="50" charset="-128"/>
                        <a:cs typeface="Meiryo UI"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6</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2071196"/>
                  </a:ext>
                </a:extLst>
              </a:tr>
              <a:tr h="459984">
                <a:tc>
                  <a:txBody>
                    <a:bodyPr/>
                    <a:lstStyle/>
                    <a:p>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txBody>
                  <a:tcPr anchor="ctr">
                    <a:lnL>
                      <a:noFill/>
                    </a:lnL>
                    <a:lnR>
                      <a:noFill/>
                    </a:lnR>
                    <a:lnT w="12700" cap="flat" cmpd="sng" algn="ctr">
                      <a:solidFill>
                        <a:schemeClr val="bg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r>
                        <a:rPr kumimoji="1" lang="ja-JP" altLang="en-US" sz="2000" dirty="0">
                          <a:latin typeface="Meiryo UI" panose="020B0604030504040204" pitchFamily="50" charset="-128"/>
                          <a:ea typeface="Meiryo UI" panose="020B0604030504040204" pitchFamily="50" charset="-128"/>
                        </a:rPr>
                        <a:t>事業報告書等提出</a:t>
                      </a:r>
                      <a:endParaRPr kumimoji="1" lang="en-US" altLang="ja-JP" sz="20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en-US" altLang="ja-JP" sz="1200" dirty="0">
                        <a:latin typeface="Meiryo UI" panose="020B0604030504040204" pitchFamily="50" charset="-128"/>
                        <a:ea typeface="Meiryo UI" panose="020B0604030504040204" pitchFamily="50" charset="-128"/>
                      </a:endParaRPr>
                    </a:p>
                  </a:txBody>
                  <a:tcPr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957050"/>
                  </a:ext>
                </a:extLst>
              </a:tr>
              <a:tr h="424601">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dirty="0">
                          <a:latin typeface="Meiryo UI" panose="020B0604030504040204" pitchFamily="50" charset="-128"/>
                          <a:ea typeface="Meiryo UI" panose="020B0604030504040204" pitchFamily="50" charset="-128"/>
                        </a:rPr>
                        <a:t>2-1.</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800" b="0" dirty="0">
                          <a:latin typeface="Meiryo UI" panose="020B0604030504040204" pitchFamily="50" charset="-128"/>
                          <a:ea typeface="Meiryo UI" panose="020B0604030504040204" pitchFamily="50" charset="-128"/>
                        </a:rPr>
                        <a:t>事業報告書等の提出</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7</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893344"/>
                  </a:ext>
                </a:extLst>
              </a:tr>
              <a:tr h="424601">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dirty="0">
                          <a:latin typeface="Meiryo UI" panose="020B0604030504040204" pitchFamily="50" charset="-128"/>
                          <a:ea typeface="Meiryo UI" panose="020B0604030504040204" pitchFamily="50" charset="-128"/>
                        </a:rPr>
                        <a:t>2-2.</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800" b="0" dirty="0">
                          <a:latin typeface="Meiryo UI" panose="020B0604030504040204" pitchFamily="50" charset="-128"/>
                          <a:ea typeface="Meiryo UI" panose="020B0604030504040204" pitchFamily="50" charset="-128"/>
                        </a:rPr>
                        <a:t>アップロード済み事業報告書等の確認</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14</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4040607"/>
                  </a:ext>
                </a:extLst>
              </a:tr>
              <a:tr h="424601">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dirty="0">
                          <a:latin typeface="Meiryo UI" panose="020B0604030504040204" pitchFamily="50" charset="-128"/>
                          <a:ea typeface="Meiryo UI" panose="020B0604030504040204" pitchFamily="50" charset="-128"/>
                        </a:rPr>
                        <a:t>2-3.</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800" b="0" dirty="0">
                          <a:latin typeface="Meiryo UI" panose="020B0604030504040204" pitchFamily="50" charset="-128"/>
                          <a:ea typeface="Meiryo UI" panose="020B0604030504040204" pitchFamily="50" charset="-128"/>
                        </a:rPr>
                        <a:t>提出データの</a:t>
                      </a:r>
                      <a:r>
                        <a:rPr lang="en-US" altLang="ja-JP" sz="1800" b="0" dirty="0">
                          <a:latin typeface="Meiryo UI" panose="020B0604030504040204" pitchFamily="50" charset="-128"/>
                          <a:ea typeface="Meiryo UI" panose="020B0604030504040204" pitchFamily="50" charset="-128"/>
                        </a:rPr>
                        <a:t>CSV</a:t>
                      </a:r>
                      <a:r>
                        <a:rPr lang="ja-JP" altLang="en-US" sz="1800" b="0" dirty="0">
                          <a:latin typeface="Meiryo UI" panose="020B0604030504040204" pitchFamily="50" charset="-128"/>
                          <a:ea typeface="Meiryo UI" panose="020B0604030504040204" pitchFamily="50" charset="-128"/>
                        </a:rPr>
                        <a:t>出力</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16</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908971"/>
                  </a:ext>
                </a:extLst>
              </a:tr>
              <a:tr h="459984">
                <a:tc>
                  <a:txBody>
                    <a:bodyPr/>
                    <a:lstStyle/>
                    <a:p>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txBody>
                  <a:tcPr anchor="ctr">
                    <a:lnL>
                      <a:noFill/>
                    </a:lnL>
                    <a:lnR>
                      <a:noFill/>
                    </a:lnR>
                    <a:lnT w="12700" cap="flat" cmpd="sng" algn="ctr">
                      <a:solidFill>
                        <a:schemeClr val="bg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r>
                        <a:rPr kumimoji="1" lang="ja-JP" altLang="en-US" sz="2000" dirty="0">
                          <a:latin typeface="Meiryo UI" panose="020B0604030504040204" pitchFamily="50" charset="-128"/>
                          <a:ea typeface="Meiryo UI" panose="020B0604030504040204" pitchFamily="50" charset="-128"/>
                        </a:rPr>
                        <a:t>経営情報等提出</a:t>
                      </a:r>
                      <a:endParaRPr kumimoji="1" lang="en-US" altLang="ja-JP" sz="20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en-US" altLang="ja-JP" sz="1200" dirty="0">
                        <a:latin typeface="Meiryo UI" panose="020B0604030504040204" pitchFamily="50" charset="-128"/>
                        <a:ea typeface="Meiryo UI" panose="020B0604030504040204" pitchFamily="50" charset="-128"/>
                      </a:endParaRPr>
                    </a:p>
                  </a:txBody>
                  <a:tcPr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0389753"/>
                  </a:ext>
                </a:extLst>
              </a:tr>
              <a:tr h="387614">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dirty="0">
                          <a:latin typeface="Meiryo UI" panose="020B0604030504040204" pitchFamily="50" charset="-128"/>
                          <a:ea typeface="Meiryo UI" panose="020B0604030504040204" pitchFamily="50" charset="-128"/>
                        </a:rPr>
                        <a:t>3-1.</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800" b="0" dirty="0">
                          <a:latin typeface="Meiryo UI" panose="020B0604030504040204" pitchFamily="50" charset="-128"/>
                          <a:ea typeface="Meiryo UI" panose="020B0604030504040204" pitchFamily="50" charset="-128"/>
                        </a:rPr>
                        <a:t>経営情報等の提出</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18</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6481698"/>
                  </a:ext>
                </a:extLst>
              </a:tr>
              <a:tr h="387614">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dirty="0">
                          <a:latin typeface="Meiryo UI" panose="020B0604030504040204" pitchFamily="50" charset="-128"/>
                          <a:ea typeface="Meiryo UI" panose="020B0604030504040204" pitchFamily="50" charset="-128"/>
                        </a:rPr>
                        <a:t>3-2.</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800" b="0" dirty="0">
                          <a:latin typeface="Meiryo UI" panose="020B0604030504040204" pitchFamily="50" charset="-128"/>
                          <a:ea typeface="Meiryo UI" panose="020B0604030504040204" pitchFamily="50" charset="-128"/>
                        </a:rPr>
                        <a:t>アップロード済み経営情報等の確認</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24</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392472"/>
                  </a:ext>
                </a:extLst>
              </a:tr>
            </a:tbl>
          </a:graphicData>
        </a:graphic>
      </p:graphicFrame>
      <p:graphicFrame>
        <p:nvGraphicFramePr>
          <p:cNvPr id="8" name="表 7">
            <a:extLst>
              <a:ext uri="{FF2B5EF4-FFF2-40B4-BE49-F238E27FC236}">
                <a16:creationId xmlns:a16="http://schemas.microsoft.com/office/drawing/2014/main" id="{EDED048F-3701-4CCC-ACC0-946F809D766B}"/>
              </a:ext>
            </a:extLst>
          </p:cNvPr>
          <p:cNvGraphicFramePr>
            <a:graphicFrameLocks noGrp="1"/>
          </p:cNvGraphicFramePr>
          <p:nvPr>
            <p:extLst>
              <p:ext uri="{D42A27DB-BD31-4B8C-83A1-F6EECF244321}">
                <p14:modId xmlns:p14="http://schemas.microsoft.com/office/powerpoint/2010/main" val="1077758881"/>
              </p:ext>
            </p:extLst>
          </p:nvPr>
        </p:nvGraphicFramePr>
        <p:xfrm>
          <a:off x="6096000" y="738331"/>
          <a:ext cx="5415582" cy="5061815"/>
        </p:xfrm>
        <a:graphic>
          <a:graphicData uri="http://schemas.openxmlformats.org/drawingml/2006/table">
            <a:tbl>
              <a:tblPr>
                <a:tableStyleId>{2D5ABB26-0587-4C30-8999-92F81FD0307C}</a:tableStyleId>
              </a:tblPr>
              <a:tblGrid>
                <a:gridCol w="453600">
                  <a:extLst>
                    <a:ext uri="{9D8B030D-6E8A-4147-A177-3AD203B41FA5}">
                      <a16:colId xmlns:a16="http://schemas.microsoft.com/office/drawing/2014/main" val="1375727740"/>
                    </a:ext>
                  </a:extLst>
                </a:gridCol>
                <a:gridCol w="607081">
                  <a:extLst>
                    <a:ext uri="{9D8B030D-6E8A-4147-A177-3AD203B41FA5}">
                      <a16:colId xmlns:a16="http://schemas.microsoft.com/office/drawing/2014/main" val="676722082"/>
                    </a:ext>
                  </a:extLst>
                </a:gridCol>
                <a:gridCol w="2845378">
                  <a:extLst>
                    <a:ext uri="{9D8B030D-6E8A-4147-A177-3AD203B41FA5}">
                      <a16:colId xmlns:a16="http://schemas.microsoft.com/office/drawing/2014/main" val="3001421502"/>
                    </a:ext>
                  </a:extLst>
                </a:gridCol>
                <a:gridCol w="960507">
                  <a:extLst>
                    <a:ext uri="{9D8B030D-6E8A-4147-A177-3AD203B41FA5}">
                      <a16:colId xmlns:a16="http://schemas.microsoft.com/office/drawing/2014/main" val="2418362136"/>
                    </a:ext>
                  </a:extLst>
                </a:gridCol>
                <a:gridCol w="549016">
                  <a:extLst>
                    <a:ext uri="{9D8B030D-6E8A-4147-A177-3AD203B41FA5}">
                      <a16:colId xmlns:a16="http://schemas.microsoft.com/office/drawing/2014/main" val="2548842714"/>
                    </a:ext>
                  </a:extLst>
                </a:gridCol>
              </a:tblGrid>
              <a:tr h="466879">
                <a:tc>
                  <a:txBody>
                    <a:bodyPr/>
                    <a:lstStyle/>
                    <a:p>
                      <a:r>
                        <a:rPr kumimoji="1" lang="en-US" altLang="ja-JP" sz="2000" dirty="0">
                          <a:latin typeface="Meiryo UI" panose="020B0604030504040204" pitchFamily="50" charset="-128"/>
                          <a:ea typeface="Meiryo UI" panose="020B0604030504040204" pitchFamily="50" charset="-128"/>
                        </a:rPr>
                        <a:t>4</a:t>
                      </a:r>
                      <a:r>
                        <a:rPr kumimoji="1" lang="ja-JP" altLang="en-US" sz="2000" dirty="0">
                          <a:latin typeface="Meiryo UI" panose="020B0604030504040204" pitchFamily="50" charset="-128"/>
                          <a:ea typeface="Meiryo UI" panose="020B0604030504040204" pitchFamily="50" charset="-128"/>
                        </a:rPr>
                        <a:t>．</a:t>
                      </a:r>
                    </a:p>
                  </a:txBody>
                  <a:tcPr anchor="ctr">
                    <a:lnL>
                      <a:noFill/>
                    </a:lnL>
                    <a:lnR>
                      <a:noFill/>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r>
                        <a:rPr kumimoji="1" lang="ja-JP" altLang="en-US" sz="2000" dirty="0">
                          <a:latin typeface="Meiryo UI" panose="020B0604030504040204" pitchFamily="50" charset="-128"/>
                          <a:ea typeface="Meiryo UI" panose="020B0604030504040204" pitchFamily="50" charset="-128"/>
                        </a:rPr>
                        <a:t>ログイン</a:t>
                      </a:r>
                      <a:r>
                        <a:rPr kumimoji="1" lang="en-US" altLang="ja-JP" sz="2000" dirty="0">
                          <a:latin typeface="Meiryo UI" panose="020B0604030504040204" pitchFamily="50" charset="-128"/>
                          <a:ea typeface="Meiryo UI" panose="020B0604030504040204" pitchFamily="50" charset="-128"/>
                        </a:rPr>
                        <a:t>ID</a:t>
                      </a:r>
                      <a:r>
                        <a:rPr kumimoji="1" lang="ja-JP" altLang="en-US" sz="2000" dirty="0">
                          <a:latin typeface="Meiryo UI" panose="020B0604030504040204" pitchFamily="50" charset="-128"/>
                          <a:ea typeface="Meiryo UI" panose="020B0604030504040204" pitchFamily="50" charset="-128"/>
                        </a:rPr>
                        <a:t>統合</a:t>
                      </a:r>
                      <a:endParaRPr kumimoji="1" lang="en-US" altLang="ja-JP" sz="20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7169037"/>
                  </a:ext>
                </a:extLst>
              </a:tr>
              <a:tr h="430965">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dirty="0">
                          <a:latin typeface="Meiryo UI" panose="020B0604030504040204" pitchFamily="50" charset="-128"/>
                          <a:ea typeface="Meiryo UI" panose="020B0604030504040204" pitchFamily="50" charset="-128"/>
                        </a:rPr>
                        <a:t>4-1.</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eiryo UI" pitchFamily="50" charset="-128"/>
                          <a:ea typeface="Meiryo UI" pitchFamily="50" charset="-128"/>
                          <a:cs typeface="Meiryo UI" pitchFamily="50" charset="-128"/>
                        </a:rPr>
                        <a:t>ログイン</a:t>
                      </a:r>
                      <a:r>
                        <a:rPr kumimoji="1" lang="en-US" altLang="ja-JP" sz="1800" dirty="0">
                          <a:latin typeface="Meiryo UI" pitchFamily="50" charset="-128"/>
                          <a:ea typeface="Meiryo UI" pitchFamily="50" charset="-128"/>
                          <a:cs typeface="Meiryo UI" pitchFamily="50" charset="-128"/>
                        </a:rPr>
                        <a:t>ID</a:t>
                      </a:r>
                      <a:r>
                        <a:rPr kumimoji="1" lang="ja-JP" altLang="en-US" sz="1800" dirty="0">
                          <a:latin typeface="Meiryo UI" pitchFamily="50" charset="-128"/>
                          <a:ea typeface="Meiryo UI" pitchFamily="50" charset="-128"/>
                          <a:cs typeface="Meiryo UI" pitchFamily="50" charset="-128"/>
                        </a:rPr>
                        <a:t>統合申請</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26</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7234004"/>
                  </a:ext>
                </a:extLst>
              </a:tr>
              <a:tr h="430965">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dirty="0">
                          <a:latin typeface="Meiryo UI" panose="020B0604030504040204" pitchFamily="50" charset="-128"/>
                          <a:ea typeface="Meiryo UI" panose="020B0604030504040204" pitchFamily="50" charset="-128"/>
                        </a:rPr>
                        <a:t>4-2.</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eiryo UI" pitchFamily="50" charset="-128"/>
                          <a:ea typeface="Meiryo UI" pitchFamily="50" charset="-128"/>
                          <a:cs typeface="Meiryo UI" pitchFamily="50" charset="-128"/>
                        </a:rPr>
                        <a:t>ログイン</a:t>
                      </a:r>
                      <a:r>
                        <a:rPr kumimoji="1" lang="en-US" altLang="ja-JP" sz="1800" dirty="0">
                          <a:latin typeface="Meiryo UI" pitchFamily="50" charset="-128"/>
                          <a:ea typeface="Meiryo UI" pitchFamily="50" charset="-128"/>
                          <a:cs typeface="Meiryo UI" pitchFamily="50" charset="-128"/>
                        </a:rPr>
                        <a:t>ID</a:t>
                      </a:r>
                      <a:r>
                        <a:rPr kumimoji="1" lang="ja-JP" altLang="en-US" sz="1800" dirty="0">
                          <a:latin typeface="Meiryo UI" pitchFamily="50" charset="-128"/>
                          <a:ea typeface="Meiryo UI" pitchFamily="50" charset="-128"/>
                          <a:cs typeface="Meiryo UI" pitchFamily="50" charset="-128"/>
                        </a:rPr>
                        <a:t>統合承認</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29</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228760"/>
                  </a:ext>
                </a:extLst>
              </a:tr>
              <a:tr h="430965">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dirty="0">
                          <a:latin typeface="Meiryo UI" pitchFamily="50" charset="-128"/>
                          <a:ea typeface="Meiryo UI" pitchFamily="50" charset="-128"/>
                          <a:cs typeface="Meiryo UI" pitchFamily="50" charset="-128"/>
                        </a:rPr>
                        <a:t>4-3.</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eiryo UI" pitchFamily="50" charset="-128"/>
                          <a:ea typeface="Meiryo UI" pitchFamily="50" charset="-128"/>
                          <a:cs typeface="Meiryo UI" pitchFamily="50" charset="-128"/>
                        </a:rPr>
                        <a:t>ログイン</a:t>
                      </a:r>
                      <a:r>
                        <a:rPr kumimoji="1" lang="en-US" altLang="ja-JP" sz="1800" dirty="0">
                          <a:latin typeface="Meiryo UI" pitchFamily="50" charset="-128"/>
                          <a:ea typeface="Meiryo UI" pitchFamily="50" charset="-128"/>
                          <a:cs typeface="Meiryo UI" pitchFamily="50" charset="-128"/>
                        </a:rPr>
                        <a:t>ID</a:t>
                      </a:r>
                      <a:r>
                        <a:rPr kumimoji="1" lang="ja-JP" altLang="en-US" sz="1800" dirty="0">
                          <a:latin typeface="Meiryo UI" pitchFamily="50" charset="-128"/>
                          <a:ea typeface="Meiryo UI" pitchFamily="50" charset="-128"/>
                          <a:cs typeface="Meiryo UI" pitchFamily="50" charset="-128"/>
                        </a:rPr>
                        <a:t>統合後の確認</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32</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8875302"/>
                  </a:ext>
                </a:extLst>
              </a:tr>
              <a:tr h="430965">
                <a:tc>
                  <a:txBody>
                    <a:bodyPr/>
                    <a:lstStyle/>
                    <a:p>
                      <a:r>
                        <a:rPr kumimoji="1" lang="en-US" altLang="ja-JP" sz="2000" dirty="0">
                          <a:latin typeface="Meiryo UI" panose="020B0604030504040204" pitchFamily="50" charset="-128"/>
                          <a:ea typeface="Meiryo UI" panose="020B0604030504040204" pitchFamily="50" charset="-128"/>
                        </a:rPr>
                        <a:t>5</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rPr>
                        <a:t>その他機能の登録、参照</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en-US" altLang="ja-JP" sz="12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712687"/>
                  </a:ext>
                </a:extLst>
              </a:tr>
              <a:tr h="430965">
                <a:tc>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dirty="0">
                          <a:latin typeface="Meiryo UI" panose="020B0604030504040204" pitchFamily="50" charset="-128"/>
                          <a:ea typeface="Meiryo UI" panose="020B0604030504040204" pitchFamily="50" charset="-128"/>
                        </a:rPr>
                        <a:t>5-1.</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itchFamily="50" charset="-128"/>
                          <a:ea typeface="Meiryo UI" pitchFamily="50" charset="-128"/>
                          <a:cs typeface="Meiryo UI" pitchFamily="50" charset="-128"/>
                        </a:rPr>
                        <a:t>お問合せ</a:t>
                      </a:r>
                      <a:r>
                        <a:rPr kumimoji="1" lang="en-US" altLang="ja-JP" sz="1800" dirty="0">
                          <a:latin typeface="Meiryo UI" pitchFamily="50" charset="-128"/>
                          <a:ea typeface="Meiryo UI" pitchFamily="50" charset="-128"/>
                          <a:cs typeface="Meiryo UI" pitchFamily="50" charset="-128"/>
                        </a:rPr>
                        <a:t>(</a:t>
                      </a:r>
                      <a:r>
                        <a:rPr kumimoji="1" lang="ja-JP" altLang="en-US" sz="1800" dirty="0">
                          <a:latin typeface="Meiryo UI" pitchFamily="50" charset="-128"/>
                          <a:ea typeface="Meiryo UI" pitchFamily="50" charset="-128"/>
                          <a:cs typeface="Meiryo UI" pitchFamily="50" charset="-128"/>
                        </a:rPr>
                        <a:t>新規お問合せ</a:t>
                      </a:r>
                      <a:r>
                        <a:rPr kumimoji="1" lang="en-US" altLang="ja-JP" sz="1800" dirty="0">
                          <a:latin typeface="Meiryo UI" pitchFamily="50" charset="-128"/>
                          <a:ea typeface="Meiryo UI" pitchFamily="50" charset="-128"/>
                          <a:cs typeface="Meiryo UI" pitchFamily="50" charset="-128"/>
                        </a:rPr>
                        <a:t>)</a:t>
                      </a:r>
                      <a:endParaRPr kumimoji="1" lang="ja-JP" altLang="en-US" sz="1800" dirty="0">
                        <a:latin typeface="Meiryo UI" pitchFamily="50" charset="-128"/>
                        <a:ea typeface="Meiryo UI" pitchFamily="50" charset="-128"/>
                        <a:cs typeface="Meiryo UI"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33</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5769395"/>
                  </a:ext>
                </a:extLst>
              </a:tr>
              <a:tr h="430965">
                <a:tc>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800" dirty="0">
                          <a:latin typeface="Meiryo UI" panose="020B0604030504040204" pitchFamily="50" charset="-128"/>
                          <a:ea typeface="Meiryo UI" panose="020B0604030504040204" pitchFamily="50" charset="-128"/>
                        </a:rPr>
                        <a:t>5-2.</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itchFamily="50" charset="-128"/>
                          <a:ea typeface="Meiryo UI" pitchFamily="50" charset="-128"/>
                          <a:cs typeface="Meiryo UI" pitchFamily="50" charset="-128"/>
                        </a:rPr>
                        <a:t>お問合せ</a:t>
                      </a:r>
                      <a:r>
                        <a:rPr kumimoji="1" lang="en-US" altLang="ja-JP" sz="1800" dirty="0">
                          <a:latin typeface="Meiryo UI" pitchFamily="50" charset="-128"/>
                          <a:ea typeface="Meiryo UI" pitchFamily="50" charset="-128"/>
                          <a:cs typeface="Meiryo UI" pitchFamily="50" charset="-128"/>
                        </a:rPr>
                        <a:t>(</a:t>
                      </a:r>
                      <a:r>
                        <a:rPr kumimoji="1" lang="ja-JP" altLang="en-US" sz="1800" dirty="0">
                          <a:latin typeface="Meiryo UI" pitchFamily="50" charset="-128"/>
                          <a:ea typeface="Meiryo UI" pitchFamily="50" charset="-128"/>
                          <a:cs typeface="Meiryo UI" pitchFamily="50" charset="-128"/>
                        </a:rPr>
                        <a:t>参照</a:t>
                      </a:r>
                      <a:r>
                        <a:rPr kumimoji="1" lang="en-US" altLang="ja-JP" sz="1800" dirty="0">
                          <a:latin typeface="Meiryo UI" pitchFamily="50" charset="-128"/>
                          <a:ea typeface="Meiryo UI" pitchFamily="50" charset="-128"/>
                          <a:cs typeface="Meiryo UI" pitchFamily="50" charset="-128"/>
                        </a:rPr>
                        <a:t>)</a:t>
                      </a:r>
                      <a:endParaRPr kumimoji="1" lang="ja-JP" altLang="en-US" sz="1800" dirty="0">
                        <a:latin typeface="Meiryo UI" pitchFamily="50" charset="-128"/>
                        <a:ea typeface="Meiryo UI" pitchFamily="50" charset="-128"/>
                        <a:cs typeface="Meiryo UI"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35</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2266758"/>
                  </a:ext>
                </a:extLst>
              </a:tr>
              <a:tr h="467707">
                <a:tc rowSpan="2">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800" dirty="0">
                          <a:latin typeface="Meiryo UI" panose="020B0604030504040204" pitchFamily="50" charset="-128"/>
                          <a:ea typeface="Meiryo UI" panose="020B0604030504040204" pitchFamily="50" charset="-128"/>
                        </a:rPr>
                        <a:t>5-3.</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defTabSz="914400"/>
                      <a:r>
                        <a:rPr kumimoji="1" lang="ja-JP" altLang="en-US" sz="1800" dirty="0">
                          <a:latin typeface="Meiryo UI" pitchFamily="50" charset="-128"/>
                          <a:ea typeface="Meiryo UI" pitchFamily="50" charset="-128"/>
                          <a:cs typeface="Meiryo UI" pitchFamily="50" charset="-128"/>
                        </a:rPr>
                        <a:t>お問合せ</a:t>
                      </a:r>
                      <a:r>
                        <a:rPr kumimoji="1" lang="en-US" altLang="ja-JP" sz="1800" dirty="0">
                          <a:latin typeface="Meiryo UI" pitchFamily="50" charset="-128"/>
                          <a:ea typeface="Meiryo UI" pitchFamily="50" charset="-128"/>
                          <a:cs typeface="Meiryo UI" pitchFamily="50" charset="-128"/>
                        </a:rPr>
                        <a:t>(</a:t>
                      </a:r>
                      <a:r>
                        <a:rPr kumimoji="1" lang="ja-JP" altLang="en-US" sz="1800" dirty="0">
                          <a:latin typeface="Meiryo UI" pitchFamily="50" charset="-128"/>
                          <a:ea typeface="Meiryo UI" pitchFamily="50" charset="-128"/>
                          <a:cs typeface="Meiryo UI" pitchFamily="50" charset="-128"/>
                        </a:rPr>
                        <a:t>追加質問</a:t>
                      </a:r>
                      <a:r>
                        <a:rPr kumimoji="1" lang="en-US" altLang="ja-JP" sz="1800" dirty="0">
                          <a:latin typeface="Meiryo UI" pitchFamily="50" charset="-128"/>
                          <a:ea typeface="Meiryo UI" pitchFamily="50" charset="-128"/>
                          <a:cs typeface="Meiryo UI"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37</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5277350"/>
                  </a:ext>
                </a:extLst>
              </a:tr>
              <a:tr h="430965">
                <a:tc vMerge="1">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800" dirty="0">
                          <a:latin typeface="Meiryo UI" panose="020B0604030504040204" pitchFamily="50" charset="-128"/>
                          <a:ea typeface="Meiryo UI" panose="020B0604030504040204" pitchFamily="50" charset="-128"/>
                        </a:rPr>
                        <a:t>5-4.</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defTabSz="914400"/>
                      <a:r>
                        <a:rPr kumimoji="1" lang="en-US" altLang="ja-JP" sz="1800" dirty="0">
                          <a:latin typeface="Meiryo UI" pitchFamily="50" charset="-128"/>
                          <a:ea typeface="Meiryo UI" pitchFamily="50" charset="-128"/>
                          <a:cs typeface="Meiryo UI" pitchFamily="50" charset="-128"/>
                        </a:rPr>
                        <a:t>FAQ</a:t>
                      </a:r>
                    </a:p>
                  </a:txBody>
                  <a:tcPr anchor="ctr">
                    <a:lnL>
                      <a:noFill/>
                    </a:lnL>
                    <a:lnR>
                      <a:noFill/>
                    </a:lnR>
                    <a:lnT w="12700" cap="flat" cmpd="sng" algn="ctr">
                      <a:solidFill>
                        <a:schemeClr val="bg1">
                          <a:lumMod val="7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38</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0310080"/>
                  </a:ext>
                </a:extLst>
              </a:tr>
              <a:tr h="460800">
                <a:tc rowSpan="2">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dirty="0">
                          <a:latin typeface="Meiryo UI" panose="020B0604030504040204" pitchFamily="50" charset="-128"/>
                          <a:ea typeface="Meiryo UI" panose="020B0604030504040204" pitchFamily="50" charset="-128"/>
                        </a:rPr>
                        <a:t>5-5.</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defTabSz="914400"/>
                      <a:r>
                        <a:rPr kumimoji="1" lang="ja-JP" altLang="en-US" sz="1800" dirty="0">
                          <a:latin typeface="Meiryo UI" pitchFamily="50" charset="-128"/>
                          <a:ea typeface="Meiryo UI" pitchFamily="50" charset="-128"/>
                          <a:cs typeface="Meiryo UI" pitchFamily="50" charset="-128"/>
                        </a:rPr>
                        <a:t>医療法人マスタ</a:t>
                      </a:r>
                      <a:endParaRPr kumimoji="1" lang="en-US" altLang="ja-JP" sz="1800" dirty="0">
                        <a:latin typeface="Meiryo UI" pitchFamily="50" charset="-128"/>
                        <a:ea typeface="Meiryo UI" pitchFamily="50" charset="-128"/>
                        <a:cs typeface="Meiryo UI" pitchFamily="50" charset="-128"/>
                      </a:endParaRPr>
                    </a:p>
                  </a:txBody>
                  <a:tcPr anchor="ctr">
                    <a:lnL>
                      <a:noFill/>
                    </a:lnL>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r>
                        <a:rPr kumimoji="1" lang="ja-JP" altLang="en-US" sz="1800" dirty="0">
                          <a:latin typeface="Meiryo UI" panose="020B0604030504040204" pitchFamily="50" charset="-128"/>
                          <a:ea typeface="Meiryo UI" panose="020B0604030504040204" pitchFamily="50" charset="-128"/>
                        </a:rPr>
                        <a:t>・・・・・・</a:t>
                      </a:r>
                    </a:p>
                  </a:txBody>
                  <a:tcPr anchor="ctr">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39</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282466"/>
                  </a:ext>
                </a:extLst>
              </a:tr>
              <a:tr h="649674">
                <a:tc vMerge="1">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dirty="0">
                          <a:latin typeface="Meiryo UI" panose="020B0604030504040204" pitchFamily="50" charset="-128"/>
                          <a:ea typeface="Meiryo UI" panose="020B0604030504040204" pitchFamily="50" charset="-128"/>
                        </a:rPr>
                        <a:t>5-6.</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defTabSz="914400"/>
                      <a:r>
                        <a:rPr kumimoji="1" lang="ja-JP" altLang="en-US" sz="1800" dirty="0">
                          <a:latin typeface="Meiryo UI" pitchFamily="50" charset="-128"/>
                          <a:ea typeface="Meiryo UI" pitchFamily="50" charset="-128"/>
                          <a:cs typeface="Meiryo UI" pitchFamily="50" charset="-128"/>
                        </a:rPr>
                        <a:t>お知らせ</a:t>
                      </a:r>
                      <a:endParaRPr kumimoji="1" lang="en-US" altLang="ja-JP" sz="1800" dirty="0">
                        <a:latin typeface="Meiryo UI" pitchFamily="50" charset="-128"/>
                        <a:ea typeface="Meiryo UI" pitchFamily="50" charset="-128"/>
                        <a:cs typeface="Meiryo UI"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40</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6026296"/>
                  </a:ext>
                </a:extLst>
              </a:tr>
            </a:tbl>
          </a:graphicData>
        </a:graphic>
      </p:graphicFrame>
    </p:spTree>
    <p:extLst>
      <p:ext uri="{BB962C8B-B14F-4D97-AF65-F5344CB8AC3E}">
        <p14:creationId xmlns:p14="http://schemas.microsoft.com/office/powerpoint/2010/main" val="3474652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7EFFAEE-051B-4F2D-BAE9-09C87E99AE1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33339" y="2000316"/>
            <a:ext cx="5354701" cy="3176778"/>
          </a:xfrm>
          <a:prstGeom prst="rect">
            <a:avLst/>
          </a:prstGeom>
          <a:ln>
            <a:solidFill>
              <a:schemeClr val="tx1"/>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4</a:t>
            </a:r>
            <a:r>
              <a:rPr kumimoji="1" lang="ja-JP" altLang="en-US" sz="2400" b="1" dirty="0">
                <a:latin typeface="Meiryo UI" pitchFamily="50" charset="-128"/>
                <a:ea typeface="Meiryo UI" pitchFamily="50" charset="-128"/>
                <a:cs typeface="Meiryo UI" pitchFamily="50" charset="-128"/>
              </a:rPr>
              <a:t>．</a:t>
            </a:r>
            <a:r>
              <a:rPr lang="ja-JP" altLang="en-US" sz="2400" b="1" dirty="0"/>
              <a:t>ログイン</a:t>
            </a:r>
            <a:r>
              <a:rPr lang="en-US" altLang="ja-JP" sz="2400" b="1" dirty="0"/>
              <a:t>ID</a:t>
            </a:r>
            <a:r>
              <a:rPr lang="ja-JP" altLang="en-US" sz="2400" b="1" dirty="0"/>
              <a:t>統合</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811988"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4-2.</a:t>
            </a:r>
            <a:r>
              <a:rPr lang="ja-JP" altLang="en-US" b="1" dirty="0">
                <a:latin typeface="Meiryo UI" panose="020B0604030504040204" pitchFamily="50" charset="-128"/>
                <a:ea typeface="Meiryo UI" panose="020B0604030504040204" pitchFamily="50" charset="-128"/>
              </a:rPr>
              <a:t>　ログイン</a:t>
            </a:r>
            <a:r>
              <a:rPr lang="en-US" altLang="ja-JP" b="1" dirty="0">
                <a:latin typeface="Meiryo UI" panose="020B0604030504040204" pitchFamily="50" charset="-128"/>
                <a:ea typeface="Meiryo UI" panose="020B0604030504040204" pitchFamily="50" charset="-128"/>
              </a:rPr>
              <a:t>ID</a:t>
            </a:r>
            <a:r>
              <a:rPr lang="ja-JP" altLang="en-US" b="1" dirty="0">
                <a:latin typeface="Meiryo UI" panose="020B0604030504040204" pitchFamily="50" charset="-128"/>
                <a:ea typeface="Meiryo UI" panose="020B0604030504040204" pitchFamily="50" charset="-128"/>
              </a:rPr>
              <a:t>統合承認</a:t>
            </a:r>
            <a:endParaRPr kumimoji="1" lang="ja-JP" altLang="en-US" b="1" dirty="0">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FD0598A0-F0E7-43A4-B455-9B329C3AB688}"/>
              </a:ext>
            </a:extLst>
          </p:cNvPr>
          <p:cNvSpPr txBox="1"/>
          <p:nvPr/>
        </p:nvSpPr>
        <p:spPr>
          <a:xfrm>
            <a:off x="279590" y="1090662"/>
            <a:ext cx="10791213" cy="369332"/>
          </a:xfrm>
          <a:prstGeom prst="rect">
            <a:avLst/>
          </a:prstGeom>
          <a:noFill/>
        </p:spPr>
        <p:txBody>
          <a:bodyPr wrap="square" rtlCol="0">
            <a:spAutoFit/>
          </a:bodyPr>
          <a:lstStyle/>
          <a:p>
            <a:pPr defTabSz="914400"/>
            <a:r>
              <a:rPr lang="ja-JP" altLang="en-US" dirty="0">
                <a:latin typeface="Meiryo UI" panose="020B0604030504040204" pitchFamily="50" charset="-128"/>
                <a:ea typeface="Meiryo UI" panose="020B0604030504040204" pitchFamily="50" charset="-128"/>
              </a:rPr>
              <a:t>医療機関アカウントから申請されたログイン</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統合を承認する操作手順は以下の通りとなります。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1815882"/>
          </a:xfrm>
          <a:prstGeom prst="rect">
            <a:avLst/>
          </a:prstGeom>
          <a:noFill/>
        </p:spPr>
        <p:txBody>
          <a:bodyPr wrap="square" rtlCol="0">
            <a:spAutoFit/>
          </a:bodyPr>
          <a:lstStyle/>
          <a:p>
            <a:pPr marL="342900" indent="-342900" defTabSz="914400">
              <a:buFont typeface="+mj-ea"/>
              <a:buAutoNum type="circleNumDbPlain"/>
            </a:pPr>
            <a:r>
              <a:rPr kumimoji="1"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医療法人アカウント</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でログインし、ホーム画面の「ユーザ基礎情報登録」ボタンをクリックします。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「医療法人アカウント </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統合申請」ボタンをクリックします。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16E3CF01-3FB2-4869-A0AE-567332EE8BC1}"/>
              </a:ext>
            </a:extLst>
          </p:cNvPr>
          <p:cNvSpPr txBox="1"/>
          <p:nvPr/>
        </p:nvSpPr>
        <p:spPr>
          <a:xfrm>
            <a:off x="1278064" y="4274709"/>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①</a:t>
            </a:r>
          </a:p>
        </p:txBody>
      </p:sp>
      <p:sp>
        <p:nvSpPr>
          <p:cNvPr id="16" name="テキスト ボックス 15">
            <a:extLst>
              <a:ext uri="{FF2B5EF4-FFF2-40B4-BE49-F238E27FC236}">
                <a16:creationId xmlns:a16="http://schemas.microsoft.com/office/drawing/2014/main" id="{E5F57768-40CC-4132-A4E7-D96160A9DA59}"/>
              </a:ext>
            </a:extLst>
          </p:cNvPr>
          <p:cNvSpPr txBox="1"/>
          <p:nvPr/>
        </p:nvSpPr>
        <p:spPr>
          <a:xfrm>
            <a:off x="233339" y="1533853"/>
            <a:ext cx="2701054" cy="369332"/>
          </a:xfrm>
          <a:prstGeom prst="rect">
            <a:avLst/>
          </a:prstGeom>
          <a:solidFill>
            <a:schemeClr val="bg1"/>
          </a:solidFill>
          <a:ln w="38100">
            <a:solidFill>
              <a:srgbClr val="C00000"/>
            </a:solidFill>
          </a:ln>
        </p:spPr>
        <p:txBody>
          <a:bodyPr wrap="square" rtlCol="0" anchor="ctr">
            <a:spAutoFit/>
          </a:bodyPr>
          <a:lstStyle/>
          <a:p>
            <a:pPr algn="ctr" defTabSz="914400"/>
            <a:r>
              <a:rPr kumimoji="1" lang="ja-JP" altLang="en-US" b="1" dirty="0">
                <a:solidFill>
                  <a:srgbClr val="C00000"/>
                </a:solidFill>
                <a:latin typeface="Meiryo UI" pitchFamily="50" charset="-128"/>
                <a:ea typeface="Meiryo UI" pitchFamily="50" charset="-128"/>
                <a:cs typeface="Meiryo UI" pitchFamily="50" charset="-128"/>
              </a:rPr>
              <a:t>医療法人アカウント</a:t>
            </a:r>
          </a:p>
        </p:txBody>
      </p:sp>
      <p:grpSp>
        <p:nvGrpSpPr>
          <p:cNvPr id="7" name="グループ化 6">
            <a:extLst>
              <a:ext uri="{FF2B5EF4-FFF2-40B4-BE49-F238E27FC236}">
                <a16:creationId xmlns:a16="http://schemas.microsoft.com/office/drawing/2014/main" id="{F53A82F2-7E21-4F6F-A2AE-4FEA716EEFD6}"/>
              </a:ext>
            </a:extLst>
          </p:cNvPr>
          <p:cNvGrpSpPr/>
          <p:nvPr/>
        </p:nvGrpSpPr>
        <p:grpSpPr>
          <a:xfrm>
            <a:off x="233339" y="5312796"/>
            <a:ext cx="6391140" cy="1060503"/>
            <a:chOff x="233339" y="5312796"/>
            <a:chExt cx="6391140" cy="1060503"/>
          </a:xfrm>
        </p:grpSpPr>
        <p:pic>
          <p:nvPicPr>
            <p:cNvPr id="20" name="図 19">
              <a:extLst>
                <a:ext uri="{FF2B5EF4-FFF2-40B4-BE49-F238E27FC236}">
                  <a16:creationId xmlns:a16="http://schemas.microsoft.com/office/drawing/2014/main" id="{F91B000B-9618-49FA-922D-629443A571B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33339" y="5312796"/>
              <a:ext cx="6391140" cy="1060503"/>
            </a:xfrm>
            <a:prstGeom prst="rect">
              <a:avLst/>
            </a:prstGeom>
            <a:ln>
              <a:solidFill>
                <a:sysClr val="windowText" lastClr="000000"/>
              </a:solidFill>
            </a:ln>
          </p:spPr>
        </p:pic>
        <p:pic>
          <p:nvPicPr>
            <p:cNvPr id="3" name="図 2">
              <a:extLst>
                <a:ext uri="{FF2B5EF4-FFF2-40B4-BE49-F238E27FC236}">
                  <a16:creationId xmlns:a16="http://schemas.microsoft.com/office/drawing/2014/main" id="{206B18B1-B2F1-48B9-B8B4-85836F4D2B34}"/>
                </a:ext>
              </a:extLst>
            </p:cNvPr>
            <p:cNvPicPr>
              <a:picLocks noChangeAspect="1"/>
            </p:cNvPicPr>
            <p:nvPr/>
          </p:nvPicPr>
          <p:blipFill>
            <a:blip r:embed="rId4"/>
            <a:stretch>
              <a:fillRect/>
            </a:stretch>
          </p:blipFill>
          <p:spPr>
            <a:xfrm>
              <a:off x="864012" y="5745584"/>
              <a:ext cx="5231987" cy="321686"/>
            </a:xfrm>
            <a:prstGeom prst="rect">
              <a:avLst/>
            </a:prstGeom>
          </p:spPr>
        </p:pic>
      </p:grpSp>
      <p:pic>
        <p:nvPicPr>
          <p:cNvPr id="21" name="図 20">
            <a:extLst>
              <a:ext uri="{FF2B5EF4-FFF2-40B4-BE49-F238E27FC236}">
                <a16:creationId xmlns:a16="http://schemas.microsoft.com/office/drawing/2014/main" id="{A2C616B6-E147-4348-8183-76420544F600}"/>
              </a:ext>
            </a:extLst>
          </p:cNvPr>
          <p:cNvPicPr>
            <a:picLocks noChangeAspect="1"/>
          </p:cNvPicPr>
          <p:nvPr/>
        </p:nvPicPr>
        <p:blipFill>
          <a:blip r:embed="rId5"/>
          <a:stretch>
            <a:fillRect/>
          </a:stretch>
        </p:blipFill>
        <p:spPr>
          <a:xfrm>
            <a:off x="1592043" y="4326988"/>
            <a:ext cx="3563996" cy="816125"/>
          </a:xfrm>
          <a:prstGeom prst="rect">
            <a:avLst/>
          </a:prstGeom>
        </p:spPr>
      </p:pic>
      <p:sp>
        <p:nvSpPr>
          <p:cNvPr id="22" name="正方形/長方形 21">
            <a:extLst>
              <a:ext uri="{FF2B5EF4-FFF2-40B4-BE49-F238E27FC236}">
                <a16:creationId xmlns:a16="http://schemas.microsoft.com/office/drawing/2014/main" id="{3B5DA8A4-373E-4FF2-B1E0-4D4B50087C1A}"/>
              </a:ext>
            </a:extLst>
          </p:cNvPr>
          <p:cNvSpPr/>
          <p:nvPr/>
        </p:nvSpPr>
        <p:spPr>
          <a:xfrm>
            <a:off x="1558344" y="4301544"/>
            <a:ext cx="3606084" cy="850005"/>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pic>
        <p:nvPicPr>
          <p:cNvPr id="26" name="図 25">
            <a:extLst>
              <a:ext uri="{FF2B5EF4-FFF2-40B4-BE49-F238E27FC236}">
                <a16:creationId xmlns:a16="http://schemas.microsoft.com/office/drawing/2014/main" id="{8881E72E-6EF8-4C58-A67A-A80FB5ADF82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b="-3496"/>
          <a:stretch/>
        </p:blipFill>
        <p:spPr>
          <a:xfrm>
            <a:off x="700367" y="2109631"/>
            <a:ext cx="4887673" cy="207117"/>
          </a:xfrm>
          <a:prstGeom prst="rect">
            <a:avLst/>
          </a:prstGeom>
        </p:spPr>
      </p:pic>
      <p:pic>
        <p:nvPicPr>
          <p:cNvPr id="11" name="図 10">
            <a:extLst>
              <a:ext uri="{FF2B5EF4-FFF2-40B4-BE49-F238E27FC236}">
                <a16:creationId xmlns:a16="http://schemas.microsoft.com/office/drawing/2014/main" id="{43A8977F-5B36-432A-B640-BCF7AC659C48}"/>
              </a:ext>
            </a:extLst>
          </p:cNvPr>
          <p:cNvPicPr>
            <a:picLocks noChangeAspect="1"/>
          </p:cNvPicPr>
          <p:nvPr/>
        </p:nvPicPr>
        <p:blipFill>
          <a:blip r:embed="rId7"/>
          <a:stretch>
            <a:fillRect/>
          </a:stretch>
        </p:blipFill>
        <p:spPr>
          <a:xfrm>
            <a:off x="233339" y="5352537"/>
            <a:ext cx="6390000" cy="260655"/>
          </a:xfrm>
          <a:prstGeom prst="rect">
            <a:avLst/>
          </a:prstGeom>
        </p:spPr>
      </p:pic>
      <p:sp>
        <p:nvSpPr>
          <p:cNvPr id="19" name="テキスト ボックス 18">
            <a:extLst>
              <a:ext uri="{FF2B5EF4-FFF2-40B4-BE49-F238E27FC236}">
                <a16:creationId xmlns:a16="http://schemas.microsoft.com/office/drawing/2014/main" id="{07685FFC-4E66-4688-9F80-1B50FD2524E1}"/>
              </a:ext>
            </a:extLst>
          </p:cNvPr>
          <p:cNvSpPr txBox="1"/>
          <p:nvPr/>
        </p:nvSpPr>
        <p:spPr>
          <a:xfrm>
            <a:off x="2113932" y="5454986"/>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②</a:t>
            </a:r>
          </a:p>
        </p:txBody>
      </p:sp>
      <p:pic>
        <p:nvPicPr>
          <p:cNvPr id="9" name="図 8">
            <a:extLst>
              <a:ext uri="{FF2B5EF4-FFF2-40B4-BE49-F238E27FC236}">
                <a16:creationId xmlns:a16="http://schemas.microsoft.com/office/drawing/2014/main" id="{3BADABF1-DAFC-4902-9306-C705F1B88792}"/>
              </a:ext>
            </a:extLst>
          </p:cNvPr>
          <p:cNvPicPr>
            <a:picLocks noChangeAspect="1"/>
          </p:cNvPicPr>
          <p:nvPr/>
        </p:nvPicPr>
        <p:blipFill>
          <a:blip r:embed="rId8"/>
          <a:stretch>
            <a:fillRect/>
          </a:stretch>
        </p:blipFill>
        <p:spPr>
          <a:xfrm>
            <a:off x="2187661" y="5749713"/>
            <a:ext cx="2762384" cy="294164"/>
          </a:xfrm>
          <a:prstGeom prst="rect">
            <a:avLst/>
          </a:prstGeom>
        </p:spPr>
      </p:pic>
      <p:cxnSp>
        <p:nvCxnSpPr>
          <p:cNvPr id="13" name="直線矢印コネクタ 12">
            <a:extLst>
              <a:ext uri="{FF2B5EF4-FFF2-40B4-BE49-F238E27FC236}">
                <a16:creationId xmlns:a16="http://schemas.microsoft.com/office/drawing/2014/main" id="{F3CE2290-7F59-4B35-ABF8-8D514C53F8D1}"/>
              </a:ext>
            </a:extLst>
          </p:cNvPr>
          <p:cNvCxnSpPr>
            <a:cxnSpLocks/>
            <a:endCxn id="30" idx="0"/>
          </p:cNvCxnSpPr>
          <p:nvPr/>
        </p:nvCxnSpPr>
        <p:spPr>
          <a:xfrm>
            <a:off x="2145320" y="5159938"/>
            <a:ext cx="1415144" cy="5664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923A46FD-799C-450F-9521-A26E1A074846}"/>
              </a:ext>
            </a:extLst>
          </p:cNvPr>
          <p:cNvSpPr/>
          <p:nvPr/>
        </p:nvSpPr>
        <p:spPr>
          <a:xfrm>
            <a:off x="2179272" y="5726360"/>
            <a:ext cx="2762384" cy="320879"/>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pic>
        <p:nvPicPr>
          <p:cNvPr id="14" name="図 13">
            <a:extLst>
              <a:ext uri="{FF2B5EF4-FFF2-40B4-BE49-F238E27FC236}">
                <a16:creationId xmlns:a16="http://schemas.microsoft.com/office/drawing/2014/main" id="{2A82B863-9521-4716-A166-3B36471AB7CE}"/>
              </a:ext>
            </a:extLst>
          </p:cNvPr>
          <p:cNvPicPr>
            <a:picLocks noChangeAspect="1"/>
          </p:cNvPicPr>
          <p:nvPr/>
        </p:nvPicPr>
        <p:blipFill>
          <a:blip r:embed="rId9">
            <a:extLst>
              <a:ext uri="{BEBA8EAE-BF5A-486C-A8C5-ECC9F3942E4B}">
                <a14:imgProps xmlns:a14="http://schemas.microsoft.com/office/drawing/2010/main">
                  <a14:imgLayer r:embed="rId10">
                    <a14:imgEffect>
                      <a14:artisticBlur/>
                    </a14:imgEffect>
                  </a14:imgLayer>
                </a14:imgProps>
              </a:ext>
            </a:extLst>
          </a:blip>
          <a:stretch>
            <a:fillRect/>
          </a:stretch>
        </p:blipFill>
        <p:spPr>
          <a:xfrm>
            <a:off x="6356875" y="5423570"/>
            <a:ext cx="252000" cy="118588"/>
          </a:xfrm>
          <a:prstGeom prst="rect">
            <a:avLst/>
          </a:prstGeom>
        </p:spPr>
      </p:pic>
      <p:pic>
        <p:nvPicPr>
          <p:cNvPr id="27" name="図 26">
            <a:extLst>
              <a:ext uri="{FF2B5EF4-FFF2-40B4-BE49-F238E27FC236}">
                <a16:creationId xmlns:a16="http://schemas.microsoft.com/office/drawing/2014/main" id="{E36988E8-0FE2-47BC-91F7-9DE65BA44681}"/>
              </a:ext>
            </a:extLst>
          </p:cNvPr>
          <p:cNvPicPr>
            <a:picLocks noChangeAspect="1"/>
          </p:cNvPicPr>
          <p:nvPr/>
        </p:nvPicPr>
        <p:blipFill>
          <a:blip r:embed="rId9">
            <a:extLst>
              <a:ext uri="{BEBA8EAE-BF5A-486C-A8C5-ECC9F3942E4B}">
                <a14:imgProps xmlns:a14="http://schemas.microsoft.com/office/drawing/2010/main">
                  <a14:imgLayer r:embed="rId10">
                    <a14:imgEffect>
                      <a14:artisticBlur/>
                    </a14:imgEffect>
                  </a14:imgLayer>
                </a14:imgProps>
              </a:ext>
            </a:extLst>
          </a:blip>
          <a:stretch>
            <a:fillRect/>
          </a:stretch>
        </p:blipFill>
        <p:spPr>
          <a:xfrm>
            <a:off x="294718" y="6169539"/>
            <a:ext cx="1044000" cy="138982"/>
          </a:xfrm>
          <a:prstGeom prst="rect">
            <a:avLst/>
          </a:prstGeom>
        </p:spPr>
      </p:pic>
      <p:sp>
        <p:nvSpPr>
          <p:cNvPr id="12" name="テキスト ボックス 11">
            <a:extLst>
              <a:ext uri="{FF2B5EF4-FFF2-40B4-BE49-F238E27FC236}">
                <a16:creationId xmlns:a16="http://schemas.microsoft.com/office/drawing/2014/main" id="{7DDFF4A3-B7AE-2AD1-D42B-8C3CD0665280}"/>
              </a:ext>
            </a:extLst>
          </p:cNvPr>
          <p:cNvSpPr txBox="1"/>
          <p:nvPr/>
        </p:nvSpPr>
        <p:spPr>
          <a:xfrm>
            <a:off x="7166237" y="3429000"/>
            <a:ext cx="4563580" cy="1569660"/>
          </a:xfrm>
          <a:prstGeom prst="rect">
            <a:avLst/>
          </a:prstGeom>
          <a:solidFill>
            <a:srgbClr val="FFFFE5"/>
          </a:solidFill>
        </p:spPr>
        <p:txBody>
          <a:bodyPr wrap="square" rtlCol="0">
            <a:spAutoFit/>
          </a:bodyPr>
          <a:lstStyle/>
          <a:p>
            <a:pPr marL="285750" indent="-285750" defTabSz="914400">
              <a:buFont typeface="Meiryo UI" panose="020B0604030504040204" pitchFamily="50" charset="-128"/>
              <a:buChar char="※"/>
            </a:pP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ログイン</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統合した場合、医療法人アカウントで報告する医療法人の事業報告書等及び経営情報等の情報と併せて、医療機関アカウントで報告した情報も閲覧可能となるため、機微な情報の管理において担当者を別とする必要がある場合は、ログイン</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統合は行わないようお願いいたします。</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133439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FBA64C46-4EA6-4A74-A1FE-C9F176C47BF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31964" y="4064929"/>
            <a:ext cx="6414773" cy="2347985"/>
          </a:xfrm>
          <a:prstGeom prst="rect">
            <a:avLst/>
          </a:prstGeom>
          <a:ln>
            <a:solidFill>
              <a:sysClr val="windowText" lastClr="000000"/>
            </a:solidFill>
          </a:ln>
        </p:spPr>
      </p:pic>
      <p:pic>
        <p:nvPicPr>
          <p:cNvPr id="31" name="図 30">
            <a:extLst>
              <a:ext uri="{FF2B5EF4-FFF2-40B4-BE49-F238E27FC236}">
                <a16:creationId xmlns:a16="http://schemas.microsoft.com/office/drawing/2014/main" id="{36E61435-6C95-4295-BF8D-806C946DE23B}"/>
              </a:ext>
            </a:extLst>
          </p:cNvPr>
          <p:cNvPicPr>
            <a:picLocks noChangeAspect="1"/>
          </p:cNvPicPr>
          <p:nvPr/>
        </p:nvPicPr>
        <p:blipFill>
          <a:blip r:embed="rId3"/>
          <a:stretch>
            <a:fillRect/>
          </a:stretch>
        </p:blipFill>
        <p:spPr>
          <a:xfrm>
            <a:off x="2114014" y="3922391"/>
            <a:ext cx="3822951" cy="2631229"/>
          </a:xfrm>
          <a:prstGeom prst="rect">
            <a:avLst/>
          </a:prstGeom>
          <a:ln>
            <a:solidFill>
              <a:sysClr val="windowText" lastClr="000000"/>
            </a:solidFill>
          </a:ln>
        </p:spPr>
      </p:pic>
      <p:pic>
        <p:nvPicPr>
          <p:cNvPr id="21" name="図 20">
            <a:extLst>
              <a:ext uri="{FF2B5EF4-FFF2-40B4-BE49-F238E27FC236}">
                <a16:creationId xmlns:a16="http://schemas.microsoft.com/office/drawing/2014/main" id="{BD67B883-6FB0-4C6D-8C8C-6C5EDEC511D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13107" y="2081656"/>
            <a:ext cx="5477012" cy="1676429"/>
          </a:xfrm>
          <a:prstGeom prst="rect">
            <a:avLst/>
          </a:prstGeom>
          <a:ln>
            <a:solidFill>
              <a:sysClr val="windowText" lastClr="000000"/>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4</a:t>
            </a:r>
            <a:r>
              <a:rPr kumimoji="1" lang="ja-JP" altLang="en-US" sz="2400" b="1" dirty="0">
                <a:latin typeface="Meiryo UI" pitchFamily="50" charset="-128"/>
                <a:ea typeface="Meiryo UI" pitchFamily="50" charset="-128"/>
                <a:cs typeface="Meiryo UI" pitchFamily="50" charset="-128"/>
              </a:rPr>
              <a:t>．</a:t>
            </a:r>
            <a:r>
              <a:rPr lang="ja-JP" altLang="en-US" sz="2400" b="1" dirty="0"/>
              <a:t>ログイン</a:t>
            </a:r>
            <a:r>
              <a:rPr lang="en-US" altLang="ja-JP" sz="2400" b="1" dirty="0"/>
              <a:t>ID</a:t>
            </a:r>
            <a:r>
              <a:rPr lang="ja-JP" altLang="en-US" sz="2400" b="1" dirty="0"/>
              <a:t>統合</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811988"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4-2.</a:t>
            </a:r>
            <a:r>
              <a:rPr lang="ja-JP" altLang="en-US" b="1" dirty="0">
                <a:latin typeface="Meiryo UI" panose="020B0604030504040204" pitchFamily="50" charset="-128"/>
                <a:ea typeface="Meiryo UI" panose="020B0604030504040204" pitchFamily="50" charset="-128"/>
              </a:rPr>
              <a:t>　ログイン</a:t>
            </a:r>
            <a:r>
              <a:rPr lang="en-US" altLang="ja-JP" b="1" dirty="0">
                <a:latin typeface="Meiryo UI" panose="020B0604030504040204" pitchFamily="50" charset="-128"/>
                <a:ea typeface="Meiryo UI" panose="020B0604030504040204" pitchFamily="50" charset="-128"/>
              </a:rPr>
              <a:t>ID</a:t>
            </a:r>
            <a:r>
              <a:rPr lang="ja-JP" altLang="en-US" b="1" dirty="0">
                <a:latin typeface="Meiryo UI" panose="020B0604030504040204" pitchFamily="50" charset="-128"/>
                <a:ea typeface="Meiryo UI" panose="020B0604030504040204" pitchFamily="50" charset="-128"/>
              </a:rPr>
              <a:t>統合承認</a:t>
            </a:r>
            <a:endParaRPr kumimoji="1" lang="ja-JP" altLang="en-US" b="1" dirty="0">
              <a:latin typeface="Meiryo UI" pitchFamily="50" charset="-128"/>
              <a:ea typeface="Meiryo UI" pitchFamily="50" charset="-128"/>
              <a:cs typeface="Meiryo UI"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7033633" y="1472715"/>
            <a:ext cx="4932811" cy="3046988"/>
          </a:xfrm>
          <a:prstGeom prst="rect">
            <a:avLst/>
          </a:prstGeom>
          <a:noFill/>
        </p:spPr>
        <p:txBody>
          <a:bodyPr wrap="square" rtlCol="0">
            <a:spAutoFit/>
          </a:bodyPr>
          <a:lstStyle/>
          <a:p>
            <a:pPr marL="342900" indent="-342900" defTabSz="914400">
              <a:buFont typeface="+mj-ea"/>
              <a:buAutoNum type="circleNumDbPlain" startAt="3"/>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承認待ちとなっているログイン</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統合の管理番号をクリックします。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承認待ちのデータが表示されない場合は、</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ログイン</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統合申請 にて入力したユーザ名（ログイン</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）を再確認してください。</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ログイン</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統合画面の「承認」ボタンをクリックします。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3"/>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統合先となるアカウントの医療機関名、申請者名を確認し、問題なければ「保存」ボタンをクリックします。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3B5DA8A4-373E-4FF2-B1E0-4D4B50087C1A}"/>
              </a:ext>
            </a:extLst>
          </p:cNvPr>
          <p:cNvSpPr/>
          <p:nvPr/>
        </p:nvSpPr>
        <p:spPr>
          <a:xfrm>
            <a:off x="345965" y="3354657"/>
            <a:ext cx="1374115" cy="252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3" name="テキスト ボックス 22">
            <a:extLst>
              <a:ext uri="{FF2B5EF4-FFF2-40B4-BE49-F238E27FC236}">
                <a16:creationId xmlns:a16="http://schemas.microsoft.com/office/drawing/2014/main" id="{16E3CF01-3FB2-4869-A0AE-567332EE8BC1}"/>
              </a:ext>
            </a:extLst>
          </p:cNvPr>
          <p:cNvSpPr txBox="1"/>
          <p:nvPr/>
        </p:nvSpPr>
        <p:spPr>
          <a:xfrm>
            <a:off x="203090" y="3095270"/>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③</a:t>
            </a:r>
          </a:p>
        </p:txBody>
      </p:sp>
      <p:cxnSp>
        <p:nvCxnSpPr>
          <p:cNvPr id="13" name="直線矢印コネクタ 12">
            <a:extLst>
              <a:ext uri="{FF2B5EF4-FFF2-40B4-BE49-F238E27FC236}">
                <a16:creationId xmlns:a16="http://schemas.microsoft.com/office/drawing/2014/main" id="{F3CE2290-7F59-4B35-ABF8-8D514C53F8D1}"/>
              </a:ext>
            </a:extLst>
          </p:cNvPr>
          <p:cNvCxnSpPr>
            <a:cxnSpLocks/>
            <a:stCxn id="22" idx="2"/>
          </p:cNvCxnSpPr>
          <p:nvPr/>
        </p:nvCxnSpPr>
        <p:spPr>
          <a:xfrm>
            <a:off x="1033023" y="3606657"/>
            <a:ext cx="490677" cy="2919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07685FFC-4E66-4688-9F80-1B50FD2524E1}"/>
              </a:ext>
            </a:extLst>
          </p:cNvPr>
          <p:cNvSpPr txBox="1"/>
          <p:nvPr/>
        </p:nvSpPr>
        <p:spPr>
          <a:xfrm>
            <a:off x="5986396" y="4077594"/>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④</a:t>
            </a:r>
          </a:p>
        </p:txBody>
      </p:sp>
      <p:sp>
        <p:nvSpPr>
          <p:cNvPr id="26" name="テキスト ボックス 25">
            <a:extLst>
              <a:ext uri="{FF2B5EF4-FFF2-40B4-BE49-F238E27FC236}">
                <a16:creationId xmlns:a16="http://schemas.microsoft.com/office/drawing/2014/main" id="{FB6EA5C9-22F5-4109-A05B-48C99F07CEBB}"/>
              </a:ext>
            </a:extLst>
          </p:cNvPr>
          <p:cNvSpPr txBox="1"/>
          <p:nvPr/>
        </p:nvSpPr>
        <p:spPr>
          <a:xfrm>
            <a:off x="5225552" y="5976578"/>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⑤</a:t>
            </a:r>
          </a:p>
        </p:txBody>
      </p:sp>
      <p:sp>
        <p:nvSpPr>
          <p:cNvPr id="27" name="テキスト ボックス 26">
            <a:extLst>
              <a:ext uri="{FF2B5EF4-FFF2-40B4-BE49-F238E27FC236}">
                <a16:creationId xmlns:a16="http://schemas.microsoft.com/office/drawing/2014/main" id="{F5D3D2D5-2911-4056-A588-6BD7DA7CFF7C}"/>
              </a:ext>
            </a:extLst>
          </p:cNvPr>
          <p:cNvSpPr txBox="1"/>
          <p:nvPr/>
        </p:nvSpPr>
        <p:spPr>
          <a:xfrm>
            <a:off x="7218248" y="4800424"/>
            <a:ext cx="4563580" cy="584775"/>
          </a:xfrm>
          <a:prstGeom prst="rect">
            <a:avLst/>
          </a:prstGeom>
          <a:solidFill>
            <a:srgbClr val="FFFFE5"/>
          </a:solidFill>
        </p:spPr>
        <p:txBody>
          <a:bodyPr wrap="square" rtlCol="0">
            <a:spAutoFit/>
          </a:bodyPr>
          <a:lstStyle/>
          <a:p>
            <a:pPr defTabSz="914400"/>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申請内容に見覚えがない場合は</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事務局へ連絡してください。</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E5F57768-40CC-4132-A4E7-D96160A9DA59}"/>
              </a:ext>
            </a:extLst>
          </p:cNvPr>
          <p:cNvSpPr txBox="1"/>
          <p:nvPr/>
        </p:nvSpPr>
        <p:spPr>
          <a:xfrm>
            <a:off x="233339" y="1533853"/>
            <a:ext cx="2701054" cy="369332"/>
          </a:xfrm>
          <a:prstGeom prst="rect">
            <a:avLst/>
          </a:prstGeom>
          <a:solidFill>
            <a:schemeClr val="bg1"/>
          </a:solidFill>
          <a:ln w="38100">
            <a:solidFill>
              <a:srgbClr val="C00000"/>
            </a:solidFill>
          </a:ln>
        </p:spPr>
        <p:txBody>
          <a:bodyPr wrap="square" rtlCol="0" anchor="ctr">
            <a:spAutoFit/>
          </a:bodyPr>
          <a:lstStyle/>
          <a:p>
            <a:pPr algn="ctr" defTabSz="914400"/>
            <a:r>
              <a:rPr kumimoji="1" lang="ja-JP" altLang="en-US" b="1" dirty="0">
                <a:solidFill>
                  <a:srgbClr val="C00000"/>
                </a:solidFill>
                <a:latin typeface="Meiryo UI" pitchFamily="50" charset="-128"/>
                <a:ea typeface="Meiryo UI" pitchFamily="50" charset="-128"/>
                <a:cs typeface="Meiryo UI" pitchFamily="50" charset="-128"/>
              </a:rPr>
              <a:t>医療法人アカウント</a:t>
            </a:r>
          </a:p>
        </p:txBody>
      </p:sp>
      <p:sp>
        <p:nvSpPr>
          <p:cNvPr id="30" name="正方形/長方形 29">
            <a:extLst>
              <a:ext uri="{FF2B5EF4-FFF2-40B4-BE49-F238E27FC236}">
                <a16:creationId xmlns:a16="http://schemas.microsoft.com/office/drawing/2014/main" id="{923A46FD-799C-450F-9521-A26E1A074846}"/>
              </a:ext>
            </a:extLst>
          </p:cNvPr>
          <p:cNvSpPr/>
          <p:nvPr/>
        </p:nvSpPr>
        <p:spPr>
          <a:xfrm>
            <a:off x="6205552" y="4107815"/>
            <a:ext cx="360000" cy="216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cxnSp>
        <p:nvCxnSpPr>
          <p:cNvPr id="24" name="直線矢印コネクタ 23">
            <a:extLst>
              <a:ext uri="{FF2B5EF4-FFF2-40B4-BE49-F238E27FC236}">
                <a16:creationId xmlns:a16="http://schemas.microsoft.com/office/drawing/2014/main" id="{7D53FBAC-144E-4DC4-9BD4-27568DDCA7F7}"/>
              </a:ext>
            </a:extLst>
          </p:cNvPr>
          <p:cNvCxnSpPr>
            <a:cxnSpLocks/>
            <a:stCxn id="30" idx="2"/>
          </p:cNvCxnSpPr>
          <p:nvPr/>
        </p:nvCxnSpPr>
        <p:spPr>
          <a:xfrm flipH="1">
            <a:off x="5719553" y="4323815"/>
            <a:ext cx="665999" cy="18010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A1325A28-34E1-48E1-B1DD-948437536421}"/>
              </a:ext>
            </a:extLst>
          </p:cNvPr>
          <p:cNvSpPr/>
          <p:nvPr/>
        </p:nvSpPr>
        <p:spPr>
          <a:xfrm>
            <a:off x="5416369" y="6225262"/>
            <a:ext cx="432000" cy="288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pic>
        <p:nvPicPr>
          <p:cNvPr id="3" name="図 2">
            <a:extLst>
              <a:ext uri="{FF2B5EF4-FFF2-40B4-BE49-F238E27FC236}">
                <a16:creationId xmlns:a16="http://schemas.microsoft.com/office/drawing/2014/main" id="{FC7DC498-E6CF-4557-8135-44ECB33A0874}"/>
              </a:ext>
            </a:extLst>
          </p:cNvPr>
          <p:cNvPicPr>
            <a:picLocks noChangeAspect="1"/>
          </p:cNvPicPr>
          <p:nvPr/>
        </p:nvPicPr>
        <p:blipFill>
          <a:blip r:embed="rId5">
            <a:extLst>
              <a:ext uri="{BEBA8EAE-BF5A-486C-A8C5-ECC9F3942E4B}">
                <a14:imgProps xmlns:a14="http://schemas.microsoft.com/office/drawing/2010/main">
                  <a14:imgLayer r:embed="rId6">
                    <a14:imgEffect>
                      <a14:artisticBlur radius="4"/>
                    </a14:imgEffect>
                  </a14:imgLayer>
                </a14:imgProps>
              </a:ext>
            </a:extLst>
          </a:blip>
          <a:stretch>
            <a:fillRect/>
          </a:stretch>
        </p:blipFill>
        <p:spPr>
          <a:xfrm>
            <a:off x="2342799" y="3428543"/>
            <a:ext cx="408649" cy="129047"/>
          </a:xfrm>
          <a:prstGeom prst="rect">
            <a:avLst/>
          </a:prstGeom>
        </p:spPr>
      </p:pic>
      <p:pic>
        <p:nvPicPr>
          <p:cNvPr id="32" name="図 31">
            <a:extLst>
              <a:ext uri="{FF2B5EF4-FFF2-40B4-BE49-F238E27FC236}">
                <a16:creationId xmlns:a16="http://schemas.microsoft.com/office/drawing/2014/main" id="{D41311D1-57D9-4DCE-A06E-9B63F186F822}"/>
              </a:ext>
            </a:extLst>
          </p:cNvPr>
          <p:cNvPicPr>
            <a:picLocks noChangeAspect="1"/>
          </p:cNvPicPr>
          <p:nvPr/>
        </p:nvPicPr>
        <p:blipFill>
          <a:blip r:embed="rId5" cstate="print">
            <a:extLst>
              <a:ext uri="{BEBA8EAE-BF5A-486C-A8C5-ECC9F3942E4B}">
                <a14:imgProps xmlns:a14="http://schemas.microsoft.com/office/drawing/2010/main">
                  <a14:imgLayer r:embed="rId6">
                    <a14:imgEffect>
                      <a14:artisticBlur radius="5"/>
                    </a14:imgEffect>
                  </a14:imgLayer>
                </a14:imgProps>
              </a:ext>
              <a:ext uri="{28A0092B-C50C-407E-A947-70E740481C1C}">
                <a14:useLocalDpi xmlns:a14="http://schemas.microsoft.com/office/drawing/2010/main"/>
              </a:ext>
            </a:extLst>
          </a:blip>
          <a:stretch>
            <a:fillRect/>
          </a:stretch>
        </p:blipFill>
        <p:spPr>
          <a:xfrm>
            <a:off x="417690" y="5137537"/>
            <a:ext cx="310974" cy="98202"/>
          </a:xfrm>
          <a:prstGeom prst="rect">
            <a:avLst/>
          </a:prstGeom>
        </p:spPr>
      </p:pic>
      <p:pic>
        <p:nvPicPr>
          <p:cNvPr id="33" name="図 32">
            <a:extLst>
              <a:ext uri="{FF2B5EF4-FFF2-40B4-BE49-F238E27FC236}">
                <a16:creationId xmlns:a16="http://schemas.microsoft.com/office/drawing/2014/main" id="{D2967A35-F75A-4106-962B-A5793004BC02}"/>
              </a:ext>
            </a:extLst>
          </p:cNvPr>
          <p:cNvPicPr>
            <a:picLocks noChangeAspect="1"/>
          </p:cNvPicPr>
          <p:nvPr/>
        </p:nvPicPr>
        <p:blipFill>
          <a:blip r:embed="rId5" cstate="print">
            <a:extLst>
              <a:ext uri="{BEBA8EAE-BF5A-486C-A8C5-ECC9F3942E4B}">
                <a14:imgProps xmlns:a14="http://schemas.microsoft.com/office/drawing/2010/main">
                  <a14:imgLayer r:embed="rId6">
                    <a14:imgEffect>
                      <a14:artisticBlur radius="5"/>
                    </a14:imgEffect>
                  </a14:imgLayer>
                </a14:imgProps>
              </a:ext>
              <a:ext uri="{28A0092B-C50C-407E-A947-70E740481C1C}">
                <a14:useLocalDpi xmlns:a14="http://schemas.microsoft.com/office/drawing/2010/main"/>
              </a:ext>
            </a:extLst>
          </a:blip>
          <a:stretch>
            <a:fillRect/>
          </a:stretch>
        </p:blipFill>
        <p:spPr>
          <a:xfrm>
            <a:off x="2318266" y="5511610"/>
            <a:ext cx="310974" cy="98202"/>
          </a:xfrm>
          <a:prstGeom prst="rect">
            <a:avLst/>
          </a:prstGeom>
        </p:spPr>
      </p:pic>
      <p:pic>
        <p:nvPicPr>
          <p:cNvPr id="7" name="図 6">
            <a:extLst>
              <a:ext uri="{FF2B5EF4-FFF2-40B4-BE49-F238E27FC236}">
                <a16:creationId xmlns:a16="http://schemas.microsoft.com/office/drawing/2014/main" id="{56D075C5-CD1F-443E-9B26-4574B73BD6AC}"/>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927184" y="2201540"/>
            <a:ext cx="3762935" cy="258742"/>
          </a:xfrm>
          <a:prstGeom prst="rect">
            <a:avLst/>
          </a:prstGeom>
        </p:spPr>
      </p:pic>
    </p:spTree>
    <p:extLst>
      <p:ext uri="{BB962C8B-B14F-4D97-AF65-F5344CB8AC3E}">
        <p14:creationId xmlns:p14="http://schemas.microsoft.com/office/powerpoint/2010/main" val="3301261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AD8019B-2981-4C8C-ACAA-02C32A318AC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91619" y="2056572"/>
            <a:ext cx="6331380" cy="3612708"/>
          </a:xfrm>
          <a:prstGeom prst="rect">
            <a:avLst/>
          </a:prstGeom>
          <a:ln>
            <a:solidFill>
              <a:sysClr val="windowText" lastClr="000000"/>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4</a:t>
            </a:r>
            <a:r>
              <a:rPr kumimoji="1" lang="ja-JP" altLang="en-US" sz="2400" b="1" dirty="0">
                <a:latin typeface="Meiryo UI" pitchFamily="50" charset="-128"/>
                <a:ea typeface="Meiryo UI" pitchFamily="50" charset="-128"/>
                <a:cs typeface="Meiryo UI" pitchFamily="50" charset="-128"/>
              </a:rPr>
              <a:t>．</a:t>
            </a:r>
            <a:r>
              <a:rPr lang="ja-JP" altLang="en-US" sz="2400" b="1" dirty="0"/>
              <a:t>ログイン</a:t>
            </a:r>
            <a:r>
              <a:rPr lang="en-US" altLang="ja-JP" sz="2400" b="1" dirty="0"/>
              <a:t>ID</a:t>
            </a:r>
            <a:r>
              <a:rPr lang="ja-JP" altLang="en-US" sz="2400" b="1" dirty="0"/>
              <a:t>統合</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811988"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4-2.</a:t>
            </a:r>
            <a:r>
              <a:rPr lang="ja-JP" altLang="en-US" b="1" dirty="0">
                <a:latin typeface="Meiryo UI" panose="020B0604030504040204" pitchFamily="50" charset="-128"/>
                <a:ea typeface="Meiryo UI" panose="020B0604030504040204" pitchFamily="50" charset="-128"/>
              </a:rPr>
              <a:t>　ログイン</a:t>
            </a:r>
            <a:r>
              <a:rPr lang="en-US" altLang="ja-JP" b="1" dirty="0">
                <a:latin typeface="Meiryo UI" panose="020B0604030504040204" pitchFamily="50" charset="-128"/>
                <a:ea typeface="Meiryo UI" panose="020B0604030504040204" pitchFamily="50" charset="-128"/>
              </a:rPr>
              <a:t>ID</a:t>
            </a:r>
            <a:r>
              <a:rPr lang="ja-JP" altLang="en-US" b="1" dirty="0">
                <a:latin typeface="Meiryo UI" panose="020B0604030504040204" pitchFamily="50" charset="-128"/>
                <a:ea typeface="Meiryo UI" panose="020B0604030504040204" pitchFamily="50" charset="-128"/>
              </a:rPr>
              <a:t>統合承認</a:t>
            </a:r>
            <a:endParaRPr kumimoji="1" lang="ja-JP" altLang="en-US" b="1" dirty="0">
              <a:latin typeface="Meiryo UI" pitchFamily="50" charset="-128"/>
              <a:ea typeface="Meiryo UI" pitchFamily="50" charset="-128"/>
              <a:cs typeface="Meiryo UI"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3B5DA8A4-373E-4FF2-B1E0-4D4B50087C1A}"/>
              </a:ext>
            </a:extLst>
          </p:cNvPr>
          <p:cNvSpPr/>
          <p:nvPr/>
        </p:nvSpPr>
        <p:spPr>
          <a:xfrm>
            <a:off x="455202" y="4419400"/>
            <a:ext cx="972000" cy="360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3" name="テキスト ボックス 22">
            <a:extLst>
              <a:ext uri="{FF2B5EF4-FFF2-40B4-BE49-F238E27FC236}">
                <a16:creationId xmlns:a16="http://schemas.microsoft.com/office/drawing/2014/main" id="{16E3CF01-3FB2-4869-A0AE-567332EE8BC1}"/>
              </a:ext>
            </a:extLst>
          </p:cNvPr>
          <p:cNvSpPr txBox="1"/>
          <p:nvPr/>
        </p:nvSpPr>
        <p:spPr>
          <a:xfrm>
            <a:off x="212615" y="4318944"/>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⑥</a:t>
            </a:r>
          </a:p>
        </p:txBody>
      </p:sp>
      <p:sp>
        <p:nvSpPr>
          <p:cNvPr id="20" name="テキスト ボックス 19">
            <a:extLst>
              <a:ext uri="{FF2B5EF4-FFF2-40B4-BE49-F238E27FC236}">
                <a16:creationId xmlns:a16="http://schemas.microsoft.com/office/drawing/2014/main" id="{83883A03-A04A-4DD0-B7FA-5F51A0A1449E}"/>
              </a:ext>
            </a:extLst>
          </p:cNvPr>
          <p:cNvSpPr txBox="1"/>
          <p:nvPr/>
        </p:nvSpPr>
        <p:spPr>
          <a:xfrm>
            <a:off x="7033633" y="1472715"/>
            <a:ext cx="4932811" cy="1323439"/>
          </a:xfrm>
          <a:prstGeom prst="rect">
            <a:avLst/>
          </a:prstGeom>
          <a:noFill/>
        </p:spPr>
        <p:txBody>
          <a:bodyPr wrap="square" rtlCol="0">
            <a:spAutoFit/>
          </a:bodyPr>
          <a:lstStyle/>
          <a:p>
            <a:pPr marL="342900" indent="-342900" defTabSz="914400">
              <a:buFont typeface="+mj-ea"/>
              <a:buAutoNum type="circleNumDbPlain" startAt="6"/>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申請状況が「ログイン</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統合待ち」になります。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翌日以降、</a:t>
            </a:r>
            <a:r>
              <a:rPr kumimoji="1"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医療機関アカウント</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から事業報告書等のデータにアクセスすることが可能となります。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ログイン</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統合後の確認を参照）</a:t>
            </a:r>
          </a:p>
          <a:p>
            <a:pPr marL="342900" indent="-342900" defTabSz="914400">
              <a:buFont typeface="+mj-ea"/>
              <a:buAutoNum type="circleNumDbPlain" startAt="6"/>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7A3D734C-8852-41CE-8371-D8C8CD76A43F}"/>
              </a:ext>
            </a:extLst>
          </p:cNvPr>
          <p:cNvSpPr txBox="1"/>
          <p:nvPr/>
        </p:nvSpPr>
        <p:spPr>
          <a:xfrm>
            <a:off x="6999695" y="2813447"/>
            <a:ext cx="5000686" cy="584775"/>
          </a:xfrm>
          <a:prstGeom prst="rect">
            <a:avLst/>
          </a:prstGeom>
          <a:solidFill>
            <a:srgbClr val="FFFFE5"/>
          </a:solidFill>
        </p:spPr>
        <p:txBody>
          <a:bodyPr wrap="square" rtlCol="0">
            <a:spAutoFit/>
          </a:bodyPr>
          <a:lstStyle/>
          <a:p>
            <a:r>
              <a:rPr lang="ja-JP" altLang="en-US" sz="1600" dirty="0">
                <a:solidFill>
                  <a:srgbClr val="FF0000"/>
                </a:solidFill>
                <a:latin typeface="Meiryo UI" panose="020B0604030504040204" pitchFamily="50" charset="-128"/>
                <a:ea typeface="Meiryo UI" panose="020B0604030504040204" pitchFamily="50" charset="-128"/>
              </a:rPr>
              <a:t>ログイン</a:t>
            </a:r>
            <a:r>
              <a:rPr lang="en-US" altLang="ja-JP" sz="1600" dirty="0">
                <a:solidFill>
                  <a:srgbClr val="FF0000"/>
                </a:solidFill>
                <a:latin typeface="Meiryo UI" panose="020B0604030504040204" pitchFamily="50" charset="-128"/>
                <a:ea typeface="Meiryo UI" panose="020B0604030504040204" pitchFamily="50" charset="-128"/>
              </a:rPr>
              <a:t>ID</a:t>
            </a:r>
            <a:r>
              <a:rPr lang="ja-JP" altLang="en-US" sz="1600" dirty="0">
                <a:solidFill>
                  <a:srgbClr val="FF0000"/>
                </a:solidFill>
                <a:latin typeface="Meiryo UI" panose="020B0604030504040204" pitchFamily="50" charset="-128"/>
                <a:ea typeface="Meiryo UI" panose="020B0604030504040204" pitchFamily="50" charset="-128"/>
              </a:rPr>
              <a:t>統合処理が完了すると</a:t>
            </a:r>
            <a:r>
              <a:rPr lang="ja-JP" altLang="en-US" sz="1600" b="1" dirty="0">
                <a:solidFill>
                  <a:srgbClr val="C00000"/>
                </a:solidFill>
                <a:latin typeface="Meiryo UI" panose="020B0604030504040204" pitchFamily="50" charset="-128"/>
                <a:ea typeface="Meiryo UI" panose="020B0604030504040204" pitchFamily="50" charset="-128"/>
              </a:rPr>
              <a:t>医療法人アカウント</a:t>
            </a:r>
            <a:r>
              <a:rPr lang="ja-JP" altLang="en-US" sz="1600" dirty="0">
                <a:solidFill>
                  <a:srgbClr val="FF0000"/>
                </a:solidFill>
                <a:latin typeface="Meiryo UI" panose="020B0604030504040204" pitchFamily="50" charset="-128"/>
                <a:ea typeface="Meiryo UI" panose="020B0604030504040204" pitchFamily="50" charset="-128"/>
              </a:rPr>
              <a:t>からはアクセスができなくなります。</a:t>
            </a:r>
            <a:endParaRPr lang="ja-JP" altLang="en-US" dirty="0">
              <a:solidFill>
                <a:srgbClr val="FF0000"/>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E5F57768-40CC-4132-A4E7-D96160A9DA59}"/>
              </a:ext>
            </a:extLst>
          </p:cNvPr>
          <p:cNvSpPr txBox="1"/>
          <p:nvPr/>
        </p:nvSpPr>
        <p:spPr>
          <a:xfrm>
            <a:off x="233339" y="1533853"/>
            <a:ext cx="2701054" cy="369332"/>
          </a:xfrm>
          <a:prstGeom prst="rect">
            <a:avLst/>
          </a:prstGeom>
          <a:solidFill>
            <a:schemeClr val="bg1"/>
          </a:solidFill>
          <a:ln w="38100">
            <a:solidFill>
              <a:srgbClr val="C00000"/>
            </a:solidFill>
          </a:ln>
        </p:spPr>
        <p:txBody>
          <a:bodyPr wrap="square" rtlCol="0" anchor="ctr">
            <a:spAutoFit/>
          </a:bodyPr>
          <a:lstStyle/>
          <a:p>
            <a:pPr algn="ctr" defTabSz="914400"/>
            <a:r>
              <a:rPr kumimoji="1" lang="ja-JP" altLang="en-US" b="1" dirty="0">
                <a:solidFill>
                  <a:srgbClr val="C00000"/>
                </a:solidFill>
                <a:latin typeface="Meiryo UI" pitchFamily="50" charset="-128"/>
                <a:ea typeface="Meiryo UI" pitchFamily="50" charset="-128"/>
                <a:cs typeface="Meiryo UI" pitchFamily="50" charset="-128"/>
              </a:rPr>
              <a:t>医療法人アカウント</a:t>
            </a:r>
          </a:p>
        </p:txBody>
      </p:sp>
      <p:pic>
        <p:nvPicPr>
          <p:cNvPr id="14" name="図 13">
            <a:extLst>
              <a:ext uri="{FF2B5EF4-FFF2-40B4-BE49-F238E27FC236}">
                <a16:creationId xmlns:a16="http://schemas.microsoft.com/office/drawing/2014/main" id="{40DED7EE-360C-483A-9B46-B1709EC2B62F}"/>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4"/>
                    </a14:imgEffect>
                  </a14:imgLayer>
                </a14:imgProps>
              </a:ext>
            </a:extLst>
          </a:blip>
          <a:stretch>
            <a:fillRect/>
          </a:stretch>
        </p:blipFill>
        <p:spPr>
          <a:xfrm>
            <a:off x="469491" y="3725874"/>
            <a:ext cx="432318" cy="136521"/>
          </a:xfrm>
          <a:prstGeom prst="rect">
            <a:avLst/>
          </a:prstGeom>
        </p:spPr>
      </p:pic>
    </p:spTree>
    <p:extLst>
      <p:ext uri="{BB962C8B-B14F-4D97-AF65-F5344CB8AC3E}">
        <p14:creationId xmlns:p14="http://schemas.microsoft.com/office/powerpoint/2010/main" val="1759617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4</a:t>
            </a:r>
            <a:r>
              <a:rPr kumimoji="1" lang="ja-JP" altLang="en-US" sz="2400" b="1" dirty="0">
                <a:latin typeface="Meiryo UI" pitchFamily="50" charset="-128"/>
                <a:ea typeface="Meiryo UI" pitchFamily="50" charset="-128"/>
                <a:cs typeface="Meiryo UI" pitchFamily="50" charset="-128"/>
              </a:rPr>
              <a:t>．</a:t>
            </a:r>
            <a:r>
              <a:rPr lang="ja-JP" altLang="en-US" sz="2400" b="1" dirty="0"/>
              <a:t>ログイン</a:t>
            </a:r>
            <a:r>
              <a:rPr lang="en-US" altLang="ja-JP" sz="2400" b="1" dirty="0"/>
              <a:t>ID</a:t>
            </a:r>
            <a:r>
              <a:rPr lang="ja-JP" altLang="en-US" sz="2400" b="1" dirty="0"/>
              <a:t>統合</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3254417"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4-3.</a:t>
            </a:r>
            <a:r>
              <a:rPr lang="ja-JP" altLang="en-US" b="1" dirty="0">
                <a:latin typeface="Meiryo UI" panose="020B0604030504040204" pitchFamily="50" charset="-128"/>
                <a:ea typeface="Meiryo UI" panose="020B0604030504040204" pitchFamily="50" charset="-128"/>
              </a:rPr>
              <a:t>　ログイン</a:t>
            </a:r>
            <a:r>
              <a:rPr lang="en-US" altLang="ja-JP" b="1" dirty="0">
                <a:latin typeface="Meiryo UI" panose="020B0604030504040204" pitchFamily="50" charset="-128"/>
                <a:ea typeface="Meiryo UI" panose="020B0604030504040204" pitchFamily="50" charset="-128"/>
              </a:rPr>
              <a:t>ID</a:t>
            </a:r>
            <a:r>
              <a:rPr lang="ja-JP" altLang="en-US" b="1" dirty="0">
                <a:latin typeface="Meiryo UI" panose="020B0604030504040204" pitchFamily="50" charset="-128"/>
                <a:ea typeface="Meiryo UI" panose="020B0604030504040204" pitchFamily="50" charset="-128"/>
              </a:rPr>
              <a:t>統合後の確認</a:t>
            </a:r>
            <a:endParaRPr kumimoji="1" lang="ja-JP" altLang="en-US" b="1" dirty="0">
              <a:latin typeface="Meiryo UI" pitchFamily="50" charset="-128"/>
              <a:ea typeface="Meiryo UI" pitchFamily="50" charset="-128"/>
              <a:cs typeface="Meiryo UI"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3883A03-A04A-4DD0-B7FA-5F51A0A1449E}"/>
              </a:ext>
            </a:extLst>
          </p:cNvPr>
          <p:cNvSpPr txBox="1"/>
          <p:nvPr/>
        </p:nvSpPr>
        <p:spPr>
          <a:xfrm>
            <a:off x="7033633" y="1472715"/>
            <a:ext cx="4932811" cy="1323439"/>
          </a:xfrm>
          <a:prstGeom prst="rect">
            <a:avLst/>
          </a:prstGeom>
          <a:noFill/>
        </p:spPr>
        <p:txBody>
          <a:bodyPr wrap="square" rtlCol="0">
            <a:spAutoFit/>
          </a:bodyPr>
          <a:lstStyle/>
          <a:p>
            <a:pPr marL="342900" indent="-342900" defTabSz="914400">
              <a:buFont typeface="+mj-ea"/>
              <a:buAutoNum type="circleNumDbPlain"/>
            </a:pPr>
            <a:r>
              <a:rPr lang="ja-JP" altLang="en-US" sz="1600" dirty="0">
                <a:latin typeface="Meiryo UI" panose="020B0604030504040204" pitchFamily="50" charset="-128"/>
                <a:ea typeface="Meiryo UI" panose="020B0604030504040204" pitchFamily="50" charset="-128"/>
              </a:rPr>
              <a:t>ログイン</a:t>
            </a:r>
            <a:r>
              <a:rPr lang="en-US" altLang="ja-JP" sz="1600" dirty="0">
                <a:latin typeface="Meiryo UI" panose="020B0604030504040204" pitchFamily="50" charset="-128"/>
                <a:ea typeface="Meiryo UI" panose="020B0604030504040204" pitchFamily="50" charset="-128"/>
              </a:rPr>
              <a:t>ID</a:t>
            </a:r>
            <a:r>
              <a:rPr lang="ja-JP" altLang="en-US" sz="1600" dirty="0">
                <a:latin typeface="Meiryo UI" panose="020B0604030504040204" pitchFamily="50" charset="-128"/>
                <a:ea typeface="Meiryo UI" panose="020B0604030504040204" pitchFamily="50" charset="-128"/>
              </a:rPr>
              <a:t>統合処理が完了すると、</a:t>
            </a:r>
            <a:r>
              <a:rPr kumimoji="1"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医療機関アカウント</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でログイン後のホーム画面に</a:t>
            </a:r>
            <a:r>
              <a:rPr lang="ja-JP" altLang="en-US" sz="1600" dirty="0">
                <a:latin typeface="Meiryo UI" panose="020B0604030504040204" pitchFamily="50" charset="-128"/>
                <a:ea typeface="Meiryo UI" panose="020B0604030504040204" pitchFamily="50" charset="-128"/>
              </a:rPr>
              <a:t>「医療法人事業報告書等経営情報等提出」ボタンが表示されます。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以降は</a:t>
            </a:r>
            <a:r>
              <a:rPr kumimoji="1"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医療機関アカウント</a:t>
            </a:r>
            <a:r>
              <a:rPr lang="ja-JP" altLang="en-US" sz="1600" dirty="0">
                <a:latin typeface="Meiryo UI" panose="020B0604030504040204" pitchFamily="50" charset="-128"/>
                <a:ea typeface="Meiryo UI" panose="020B0604030504040204" pitchFamily="50" charset="-128"/>
              </a:rPr>
              <a:t>にて事業報告書等提出業務と、経営情報等提出業務が実施可能です。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F2CA4F82-9EA0-4DC6-8FC7-F4CA2FB0ECAF}"/>
              </a:ext>
            </a:extLst>
          </p:cNvPr>
          <p:cNvSpPr txBox="1"/>
          <p:nvPr/>
        </p:nvSpPr>
        <p:spPr>
          <a:xfrm>
            <a:off x="233339" y="1533853"/>
            <a:ext cx="2705088" cy="369332"/>
          </a:xfrm>
          <a:prstGeom prst="rect">
            <a:avLst/>
          </a:prstGeom>
          <a:solidFill>
            <a:schemeClr val="bg1"/>
          </a:solidFill>
          <a:ln w="38100">
            <a:solidFill>
              <a:srgbClr val="002060"/>
            </a:solidFill>
          </a:ln>
        </p:spPr>
        <p:txBody>
          <a:bodyPr wrap="square" rtlCol="0" anchor="ctr">
            <a:spAutoFit/>
          </a:bodyPr>
          <a:lstStyle/>
          <a:p>
            <a:pPr algn="ctr" defTabSz="914400"/>
            <a:r>
              <a:rPr kumimoji="1" lang="ja-JP" altLang="en-US" b="1" dirty="0">
                <a:solidFill>
                  <a:srgbClr val="002060"/>
                </a:solidFill>
                <a:latin typeface="Meiryo UI" pitchFamily="50" charset="-128"/>
                <a:ea typeface="Meiryo UI" pitchFamily="50" charset="-128"/>
                <a:cs typeface="Meiryo UI" pitchFamily="50" charset="-128"/>
              </a:rPr>
              <a:t>医療機関アカウント</a:t>
            </a:r>
          </a:p>
        </p:txBody>
      </p:sp>
      <p:pic>
        <p:nvPicPr>
          <p:cNvPr id="25" name="図 24">
            <a:extLst>
              <a:ext uri="{FF2B5EF4-FFF2-40B4-BE49-F238E27FC236}">
                <a16:creationId xmlns:a16="http://schemas.microsoft.com/office/drawing/2014/main" id="{012272D2-95C4-478F-9B54-D7E9D34D5BF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 b="7000"/>
          <a:stretch/>
        </p:blipFill>
        <p:spPr>
          <a:xfrm>
            <a:off x="225556" y="1979301"/>
            <a:ext cx="4876099" cy="3903026"/>
          </a:xfrm>
          <a:prstGeom prst="rect">
            <a:avLst/>
          </a:prstGeom>
          <a:ln>
            <a:solidFill>
              <a:sysClr val="windowText" lastClr="000000"/>
            </a:solidFill>
          </a:ln>
        </p:spPr>
      </p:pic>
      <p:pic>
        <p:nvPicPr>
          <p:cNvPr id="26" name="図 25">
            <a:extLst>
              <a:ext uri="{FF2B5EF4-FFF2-40B4-BE49-F238E27FC236}">
                <a16:creationId xmlns:a16="http://schemas.microsoft.com/office/drawing/2014/main" id="{AD52A7A4-8E6C-4C48-A6A9-2F13F42E3BF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87775" y="3883235"/>
            <a:ext cx="1607749" cy="306934"/>
          </a:xfrm>
          <a:prstGeom prst="rect">
            <a:avLst/>
          </a:prstGeom>
        </p:spPr>
      </p:pic>
      <p:pic>
        <p:nvPicPr>
          <p:cNvPr id="27" name="図 26">
            <a:extLst>
              <a:ext uri="{FF2B5EF4-FFF2-40B4-BE49-F238E27FC236}">
                <a16:creationId xmlns:a16="http://schemas.microsoft.com/office/drawing/2014/main" id="{19C992BD-8FDC-48A2-9BE9-E54B14913D0B}"/>
              </a:ext>
            </a:extLst>
          </p:cNvPr>
          <p:cNvPicPr>
            <a:picLocks noChangeAspect="1"/>
          </p:cNvPicPr>
          <p:nvPr/>
        </p:nvPicPr>
        <p:blipFill rotWithShape="1">
          <a:blip r:embed="rId4"/>
          <a:srcRect b="10335"/>
          <a:stretch/>
        </p:blipFill>
        <p:spPr>
          <a:xfrm>
            <a:off x="279590" y="3333853"/>
            <a:ext cx="3176674" cy="2548474"/>
          </a:xfrm>
          <a:prstGeom prst="rect">
            <a:avLst/>
          </a:prstGeom>
        </p:spPr>
      </p:pic>
      <p:pic>
        <p:nvPicPr>
          <p:cNvPr id="28" name="図 27">
            <a:extLst>
              <a:ext uri="{FF2B5EF4-FFF2-40B4-BE49-F238E27FC236}">
                <a16:creationId xmlns:a16="http://schemas.microsoft.com/office/drawing/2014/main" id="{98DDDD01-FFA6-44E2-8AD4-DC3564389985}"/>
              </a:ext>
            </a:extLst>
          </p:cNvPr>
          <p:cNvPicPr>
            <a:picLocks noChangeAspect="1"/>
          </p:cNvPicPr>
          <p:nvPr/>
        </p:nvPicPr>
        <p:blipFill>
          <a:blip r:embed="rId5"/>
          <a:stretch>
            <a:fillRect/>
          </a:stretch>
        </p:blipFill>
        <p:spPr>
          <a:xfrm>
            <a:off x="1334257" y="2039399"/>
            <a:ext cx="3600000" cy="115790"/>
          </a:xfrm>
          <a:prstGeom prst="rect">
            <a:avLst/>
          </a:prstGeom>
        </p:spPr>
      </p:pic>
      <p:pic>
        <p:nvPicPr>
          <p:cNvPr id="29" name="図 28">
            <a:extLst>
              <a:ext uri="{FF2B5EF4-FFF2-40B4-BE49-F238E27FC236}">
                <a16:creationId xmlns:a16="http://schemas.microsoft.com/office/drawing/2014/main" id="{4C37EEB2-34CB-46CA-93E4-C5E07504C45C}"/>
              </a:ext>
            </a:extLst>
          </p:cNvPr>
          <p:cNvPicPr>
            <a:picLocks noChangeAspect="1"/>
          </p:cNvPicPr>
          <p:nvPr/>
        </p:nvPicPr>
        <p:blipFill>
          <a:blip r:embed="rId6" cstate="print">
            <a:extLst>
              <a:ext uri="{BEBA8EAE-BF5A-486C-A8C5-ECC9F3942E4B}">
                <a14:imgProps xmlns:a14="http://schemas.microsoft.com/office/drawing/2010/main">
                  <a14:imgLayer r:embed="rId7">
                    <a14:imgEffect>
                      <a14:artisticBlur radius="6"/>
                    </a14:imgEffect>
                  </a14:imgLayer>
                </a14:imgProps>
              </a:ext>
              <a:ext uri="{28A0092B-C50C-407E-A947-70E740481C1C}">
                <a14:useLocalDpi xmlns:a14="http://schemas.microsoft.com/office/drawing/2010/main"/>
              </a:ext>
            </a:extLst>
          </a:blip>
          <a:stretch>
            <a:fillRect/>
          </a:stretch>
        </p:blipFill>
        <p:spPr>
          <a:xfrm>
            <a:off x="4482587" y="2032816"/>
            <a:ext cx="514864" cy="100886"/>
          </a:xfrm>
          <a:prstGeom prst="rect">
            <a:avLst/>
          </a:prstGeom>
        </p:spPr>
      </p:pic>
      <p:grpSp>
        <p:nvGrpSpPr>
          <p:cNvPr id="30" name="グループ化 29">
            <a:extLst>
              <a:ext uri="{FF2B5EF4-FFF2-40B4-BE49-F238E27FC236}">
                <a16:creationId xmlns:a16="http://schemas.microsoft.com/office/drawing/2014/main" id="{9CE4C418-6AE7-462A-B736-BA489C65EBCF}"/>
              </a:ext>
            </a:extLst>
          </p:cNvPr>
          <p:cNvGrpSpPr/>
          <p:nvPr/>
        </p:nvGrpSpPr>
        <p:grpSpPr>
          <a:xfrm>
            <a:off x="618686" y="3124197"/>
            <a:ext cx="2853904" cy="2550739"/>
            <a:chOff x="618686" y="3124197"/>
            <a:chExt cx="2853904" cy="2550739"/>
          </a:xfrm>
        </p:grpSpPr>
        <p:pic>
          <p:nvPicPr>
            <p:cNvPr id="31" name="図 30">
              <a:extLst>
                <a:ext uri="{FF2B5EF4-FFF2-40B4-BE49-F238E27FC236}">
                  <a16:creationId xmlns:a16="http://schemas.microsoft.com/office/drawing/2014/main" id="{519A4396-6E67-40C1-AFDB-6103F5648A1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b="19627"/>
            <a:stretch/>
          </p:blipFill>
          <p:spPr>
            <a:xfrm>
              <a:off x="630463" y="3124197"/>
              <a:ext cx="2835941" cy="2550739"/>
            </a:xfrm>
            <a:prstGeom prst="rect">
              <a:avLst/>
            </a:prstGeom>
          </p:spPr>
        </p:pic>
        <p:pic>
          <p:nvPicPr>
            <p:cNvPr id="32" name="図 31">
              <a:extLst>
                <a:ext uri="{FF2B5EF4-FFF2-40B4-BE49-F238E27FC236}">
                  <a16:creationId xmlns:a16="http://schemas.microsoft.com/office/drawing/2014/main" id="{6C8BC49F-E1E3-4056-B2F3-990A9B47F4FD}"/>
                </a:ext>
              </a:extLst>
            </p:cNvPr>
            <p:cNvPicPr>
              <a:picLocks noChangeAspect="1"/>
            </p:cNvPicPr>
            <p:nvPr/>
          </p:nvPicPr>
          <p:blipFill>
            <a:blip r:embed="rId9"/>
            <a:stretch>
              <a:fillRect/>
            </a:stretch>
          </p:blipFill>
          <p:spPr>
            <a:xfrm>
              <a:off x="618686" y="4241470"/>
              <a:ext cx="2853904" cy="1380043"/>
            </a:xfrm>
            <a:prstGeom prst="rect">
              <a:avLst/>
            </a:prstGeom>
          </p:spPr>
        </p:pic>
      </p:grpSp>
      <p:sp>
        <p:nvSpPr>
          <p:cNvPr id="33" name="テキスト ボックス 32">
            <a:extLst>
              <a:ext uri="{FF2B5EF4-FFF2-40B4-BE49-F238E27FC236}">
                <a16:creationId xmlns:a16="http://schemas.microsoft.com/office/drawing/2014/main" id="{4F9509BE-AE3F-4BEC-B83A-B19A30BB63B8}"/>
              </a:ext>
            </a:extLst>
          </p:cNvPr>
          <p:cNvSpPr txBox="1"/>
          <p:nvPr/>
        </p:nvSpPr>
        <p:spPr>
          <a:xfrm>
            <a:off x="3515153" y="5517155"/>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①</a:t>
            </a:r>
          </a:p>
        </p:txBody>
      </p:sp>
      <p:sp>
        <p:nvSpPr>
          <p:cNvPr id="34" name="正方形/長方形 33">
            <a:extLst>
              <a:ext uri="{FF2B5EF4-FFF2-40B4-BE49-F238E27FC236}">
                <a16:creationId xmlns:a16="http://schemas.microsoft.com/office/drawing/2014/main" id="{60FF1568-8EEA-4456-BAAA-411FC976CC2B}"/>
              </a:ext>
            </a:extLst>
          </p:cNvPr>
          <p:cNvSpPr/>
          <p:nvPr/>
        </p:nvSpPr>
        <p:spPr>
          <a:xfrm>
            <a:off x="2527146" y="4956266"/>
            <a:ext cx="929118" cy="684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Tree>
    <p:extLst>
      <p:ext uri="{BB962C8B-B14F-4D97-AF65-F5344CB8AC3E}">
        <p14:creationId xmlns:p14="http://schemas.microsoft.com/office/powerpoint/2010/main" val="3051601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242E7FB-1F74-453D-8060-08B0BADE240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03391" y="2046074"/>
            <a:ext cx="6336000" cy="3849363"/>
          </a:xfrm>
          <a:prstGeom prst="rect">
            <a:avLst/>
          </a:prstGeom>
          <a:ln>
            <a:solidFill>
              <a:schemeClr val="tx1"/>
            </a:solidFill>
          </a:ln>
        </p:spPr>
      </p:pic>
      <p:sp>
        <p:nvSpPr>
          <p:cNvPr id="2" name="タイトル 1">
            <a:extLst>
              <a:ext uri="{FF2B5EF4-FFF2-40B4-BE49-F238E27FC236}">
                <a16:creationId xmlns:a16="http://schemas.microsoft.com/office/drawing/2014/main" id="{A92D191C-A3C0-424F-8651-1F444D8C6E6A}"/>
              </a:ext>
            </a:extLst>
          </p:cNvPr>
          <p:cNvSpPr>
            <a:spLocks noGrp="1"/>
          </p:cNvSpPr>
          <p:nvPr>
            <p:ph type="title"/>
          </p:nvPr>
        </p:nvSpPr>
        <p:spPr>
          <a:xfrm>
            <a:off x="225557" y="116631"/>
            <a:ext cx="6734539" cy="383227"/>
          </a:xfrm>
        </p:spPr>
        <p:txBody>
          <a:bodyPr/>
          <a:lstStyle/>
          <a:p>
            <a:r>
              <a:rPr lang="en-US" altLang="ja-JP" sz="2400" b="1" dirty="0"/>
              <a:t>5</a:t>
            </a:r>
            <a:r>
              <a:rPr lang="ja-JP" altLang="en-US" sz="2400" b="1" dirty="0"/>
              <a:t>．</a:t>
            </a:r>
            <a:r>
              <a:rPr kumimoji="1" lang="ja-JP" altLang="en-US" sz="2400" b="1" dirty="0"/>
              <a:t>その他情報の登録、参照</a:t>
            </a:r>
          </a:p>
        </p:txBody>
      </p:sp>
      <p:sp>
        <p:nvSpPr>
          <p:cNvPr id="4" name="テキスト ボックス 3">
            <a:extLst>
              <a:ext uri="{FF2B5EF4-FFF2-40B4-BE49-F238E27FC236}">
                <a16:creationId xmlns:a16="http://schemas.microsoft.com/office/drawing/2014/main" id="{E24CBAE4-B531-463B-B780-C2566A51C596}"/>
              </a:ext>
            </a:extLst>
          </p:cNvPr>
          <p:cNvSpPr txBox="1"/>
          <p:nvPr/>
        </p:nvSpPr>
        <p:spPr>
          <a:xfrm>
            <a:off x="279590" y="785553"/>
            <a:ext cx="3222357"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5-1</a:t>
            </a:r>
            <a:r>
              <a:rPr lang="ja-JP" altLang="en-US" b="1" dirty="0">
                <a:latin typeface="Meiryo UI" panose="020B0604030504040204" pitchFamily="50" charset="-128"/>
                <a:ea typeface="Meiryo UI" panose="020B0604030504040204" pitchFamily="50" charset="-128"/>
              </a:rPr>
              <a:t>．お問合せ</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新規お問合せ</a:t>
            </a:r>
            <a:r>
              <a:rPr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a:extLst>
              <a:ext uri="{FF2B5EF4-FFF2-40B4-BE49-F238E27FC236}">
                <a16:creationId xmlns:a16="http://schemas.microsoft.com/office/drawing/2014/main" id="{1A015C5E-C5D7-41FC-818B-4C187EACA11C}"/>
              </a:ext>
            </a:extLst>
          </p:cNvPr>
          <p:cNvSpPr txBox="1"/>
          <p:nvPr/>
        </p:nvSpPr>
        <p:spPr>
          <a:xfrm>
            <a:off x="279590" y="1154885"/>
            <a:ext cx="11632795" cy="369332"/>
          </a:xfrm>
          <a:prstGeom prst="rect">
            <a:avLst/>
          </a:prstGeom>
          <a:noFill/>
        </p:spPr>
        <p:txBody>
          <a:bodyPr wrap="square" rtlCol="0">
            <a:spAutoFit/>
          </a:bodyPr>
          <a:lstStyle/>
          <a:p>
            <a:pPr defTabSz="914400"/>
            <a:r>
              <a:rPr lang="ja-JP" altLang="en-US" dirty="0">
                <a:latin typeface="Meiryo UI" panose="020B0604030504040204" pitchFamily="50" charset="-128"/>
                <a:ea typeface="Meiryo UI" panose="020B0604030504040204" pitchFamily="50" charset="-128"/>
              </a:rPr>
              <a:t>「お問合せ」機能では、</a:t>
            </a:r>
            <a:r>
              <a:rPr lang="en-US" altLang="ja-JP" dirty="0">
                <a:latin typeface="Meiryo UI" panose="020B0604030504040204" pitchFamily="50" charset="-128"/>
                <a:ea typeface="Meiryo UI" panose="020B0604030504040204" pitchFamily="50" charset="-128"/>
              </a:rPr>
              <a:t>G-MIS</a:t>
            </a:r>
            <a:r>
              <a:rPr lang="ja-JP" altLang="en-US" dirty="0">
                <a:latin typeface="Meiryo UI" panose="020B0604030504040204" pitchFamily="50" charset="-128"/>
                <a:ea typeface="Meiryo UI" panose="020B0604030504040204" pitchFamily="50" charset="-128"/>
              </a:rPr>
              <a:t>事務局にシステム操作方法等の質問を行うことができます。操作手順は以下の通りとなります。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a:extLst>
              <a:ext uri="{FF2B5EF4-FFF2-40B4-BE49-F238E27FC236}">
                <a16:creationId xmlns:a16="http://schemas.microsoft.com/office/drawing/2014/main" id="{CD6D4240-6816-4DBC-8A7B-458D7A7B9DCD}"/>
              </a:ext>
            </a:extLst>
          </p:cNvPr>
          <p:cNvSpPr txBox="1"/>
          <p:nvPr/>
        </p:nvSpPr>
        <p:spPr>
          <a:xfrm>
            <a:off x="6883275" y="2050462"/>
            <a:ext cx="5029123" cy="584775"/>
          </a:xfrm>
          <a:prstGeom prst="rect">
            <a:avLst/>
          </a:prstGeom>
          <a:noFill/>
        </p:spPr>
        <p:txBody>
          <a:bodyPr wrap="square" rtlCol="0">
            <a:spAutoFit/>
          </a:bodyPr>
          <a:lstStyle/>
          <a:p>
            <a:pPr marL="342900" indent="-342900" defTabSz="914400">
              <a:buFont typeface="+mj-ea"/>
              <a:buAutoNum type="circleNumDbPlain"/>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ホーム画面から「新規お問合せ」ボタンをクリックすると、入力画面が表示されます。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a:extLst>
              <a:ext uri="{FF2B5EF4-FFF2-40B4-BE49-F238E27FC236}">
                <a16:creationId xmlns:a16="http://schemas.microsoft.com/office/drawing/2014/main" id="{3E3392C1-117A-45CC-A807-AE3C8D42B7EB}"/>
              </a:ext>
            </a:extLst>
          </p:cNvPr>
          <p:cNvSpPr/>
          <p:nvPr/>
        </p:nvSpPr>
        <p:spPr>
          <a:xfrm>
            <a:off x="4429364" y="3133755"/>
            <a:ext cx="2088000" cy="288000"/>
          </a:xfrm>
          <a:prstGeom prst="rect">
            <a:avLst/>
          </a:prstGeom>
          <a:noFill/>
          <a:ln w="38100">
            <a:solidFill>
              <a:srgbClr val="FF0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Meiryo UI" panose="020B0604030504040204" pitchFamily="50" charset="-128"/>
              <a:ea typeface="Meiryo UI" panose="020B0604030504040204" pitchFamily="50" charset="-128"/>
              <a:sym typeface="Arial" charset="0"/>
            </a:endParaRPr>
          </a:p>
        </p:txBody>
      </p:sp>
      <p:sp>
        <p:nvSpPr>
          <p:cNvPr id="15" name="テキスト ボックス 14">
            <a:extLst>
              <a:ext uri="{FF2B5EF4-FFF2-40B4-BE49-F238E27FC236}">
                <a16:creationId xmlns:a16="http://schemas.microsoft.com/office/drawing/2014/main" id="{D6C27C68-6FC9-44FC-8E66-23F04866EFB9}"/>
              </a:ext>
            </a:extLst>
          </p:cNvPr>
          <p:cNvSpPr txBox="1"/>
          <p:nvPr/>
        </p:nvSpPr>
        <p:spPr>
          <a:xfrm>
            <a:off x="4139474" y="3204228"/>
            <a:ext cx="290249" cy="246221"/>
          </a:xfrm>
          <a:prstGeom prst="rect">
            <a:avLst/>
          </a:prstGeom>
          <a:noFill/>
        </p:spPr>
        <p:txBody>
          <a:bodyPr wrap="square" lIns="0" tIns="0" rIns="0" bIns="0" rtlCol="0" anchor="ctr" anchorCtr="0">
            <a:spAutoFit/>
          </a:bodyPr>
          <a:lstStyle/>
          <a:p>
            <a:pPr algn="ctr" defTabSz="914400"/>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①</a:t>
            </a:r>
            <a:endPar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a:extLst>
              <a:ext uri="{FF2B5EF4-FFF2-40B4-BE49-F238E27FC236}">
                <a16:creationId xmlns:a16="http://schemas.microsoft.com/office/drawing/2014/main" id="{56B850E9-93F8-4668-9867-66082DAC48E1}"/>
              </a:ext>
            </a:extLst>
          </p:cNvPr>
          <p:cNvCxnSpPr>
            <a:cxnSpLocks/>
          </p:cNvCxnSpPr>
          <p:nvPr/>
        </p:nvCxnSpPr>
        <p:spPr>
          <a:xfrm>
            <a:off x="6732248" y="1841157"/>
            <a:ext cx="0" cy="460907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2FD63A9B-6225-44EB-9ED1-EEBCD4D200C0}"/>
              </a:ext>
            </a:extLst>
          </p:cNvPr>
          <p:cNvPicPr>
            <a:picLocks noChangeAspect="1"/>
          </p:cNvPicPr>
          <p:nvPr/>
        </p:nvPicPr>
        <p:blipFill>
          <a:blip r:embed="rId3"/>
          <a:stretch>
            <a:fillRect/>
          </a:stretch>
        </p:blipFill>
        <p:spPr>
          <a:xfrm>
            <a:off x="1056601" y="3669104"/>
            <a:ext cx="2521988" cy="1641127"/>
          </a:xfrm>
          <a:prstGeom prst="rect">
            <a:avLst/>
          </a:prstGeom>
        </p:spPr>
      </p:pic>
      <p:grpSp>
        <p:nvGrpSpPr>
          <p:cNvPr id="13" name="グループ化 12">
            <a:extLst>
              <a:ext uri="{FF2B5EF4-FFF2-40B4-BE49-F238E27FC236}">
                <a16:creationId xmlns:a16="http://schemas.microsoft.com/office/drawing/2014/main" id="{11A57573-1DAF-4A83-9655-6E856C9979B7}"/>
              </a:ext>
            </a:extLst>
          </p:cNvPr>
          <p:cNvGrpSpPr/>
          <p:nvPr/>
        </p:nvGrpSpPr>
        <p:grpSpPr>
          <a:xfrm>
            <a:off x="1610620" y="4357257"/>
            <a:ext cx="1376265" cy="952974"/>
            <a:chOff x="761943" y="4054764"/>
            <a:chExt cx="1376265" cy="952974"/>
          </a:xfrm>
        </p:grpSpPr>
        <p:pic>
          <p:nvPicPr>
            <p:cNvPr id="16" name="図 15">
              <a:extLst>
                <a:ext uri="{FF2B5EF4-FFF2-40B4-BE49-F238E27FC236}">
                  <a16:creationId xmlns:a16="http://schemas.microsoft.com/office/drawing/2014/main" id="{C036B697-4A4D-46E8-9415-837495F9EEC4}"/>
                </a:ext>
              </a:extLst>
            </p:cNvPr>
            <p:cNvPicPr>
              <a:picLocks noChangeAspect="1"/>
            </p:cNvPicPr>
            <p:nvPr/>
          </p:nvPicPr>
          <p:blipFill>
            <a:blip r:embed="rId4"/>
            <a:stretch>
              <a:fillRect/>
            </a:stretch>
          </p:blipFill>
          <p:spPr>
            <a:xfrm>
              <a:off x="761943" y="4054764"/>
              <a:ext cx="1376265" cy="930308"/>
            </a:xfrm>
            <a:prstGeom prst="rect">
              <a:avLst/>
            </a:prstGeom>
          </p:spPr>
        </p:pic>
        <p:pic>
          <p:nvPicPr>
            <p:cNvPr id="17" name="図 16">
              <a:extLst>
                <a:ext uri="{FF2B5EF4-FFF2-40B4-BE49-F238E27FC236}">
                  <a16:creationId xmlns:a16="http://schemas.microsoft.com/office/drawing/2014/main" id="{262092DA-AE12-4535-ABEA-F7D824BD5EDA}"/>
                </a:ext>
              </a:extLst>
            </p:cNvPr>
            <p:cNvPicPr>
              <a:picLocks noChangeAspect="1"/>
            </p:cNvPicPr>
            <p:nvPr/>
          </p:nvPicPr>
          <p:blipFill>
            <a:blip r:embed="rId5"/>
            <a:stretch>
              <a:fillRect/>
            </a:stretch>
          </p:blipFill>
          <p:spPr>
            <a:xfrm>
              <a:off x="865214" y="4075110"/>
              <a:ext cx="1226659" cy="932628"/>
            </a:xfrm>
            <a:prstGeom prst="rect">
              <a:avLst/>
            </a:prstGeom>
          </p:spPr>
        </p:pic>
      </p:grpSp>
      <p:pic>
        <p:nvPicPr>
          <p:cNvPr id="18" name="図 17">
            <a:extLst>
              <a:ext uri="{FF2B5EF4-FFF2-40B4-BE49-F238E27FC236}">
                <a16:creationId xmlns:a16="http://schemas.microsoft.com/office/drawing/2014/main" id="{C800D00A-039A-4720-9C53-991A24F3DAC0}"/>
              </a:ext>
            </a:extLst>
          </p:cNvPr>
          <p:cNvPicPr>
            <a:picLocks noChangeAspect="1"/>
          </p:cNvPicPr>
          <p:nvPr/>
        </p:nvPicPr>
        <p:blipFill>
          <a:blip r:embed="rId6"/>
          <a:stretch>
            <a:fillRect/>
          </a:stretch>
        </p:blipFill>
        <p:spPr>
          <a:xfrm>
            <a:off x="441947" y="2122507"/>
            <a:ext cx="4500000" cy="142919"/>
          </a:xfrm>
          <a:prstGeom prst="rect">
            <a:avLst/>
          </a:prstGeom>
        </p:spPr>
      </p:pic>
    </p:spTree>
    <p:extLst>
      <p:ext uri="{BB962C8B-B14F-4D97-AF65-F5344CB8AC3E}">
        <p14:creationId xmlns:p14="http://schemas.microsoft.com/office/powerpoint/2010/main" val="4170424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9A3BBDD-5AEB-41A8-9DFF-EEF93A9474A3}"/>
              </a:ext>
            </a:extLst>
          </p:cNvPr>
          <p:cNvPicPr>
            <a:picLocks noChangeAspect="1"/>
          </p:cNvPicPr>
          <p:nvPr/>
        </p:nvPicPr>
        <p:blipFill>
          <a:blip r:embed="rId2"/>
          <a:stretch>
            <a:fillRect/>
          </a:stretch>
        </p:blipFill>
        <p:spPr>
          <a:xfrm>
            <a:off x="225557" y="1620531"/>
            <a:ext cx="6326425" cy="3740741"/>
          </a:xfrm>
          <a:prstGeom prst="rect">
            <a:avLst/>
          </a:prstGeom>
          <a:ln>
            <a:solidFill>
              <a:sysClr val="windowText" lastClr="000000"/>
            </a:solidFill>
          </a:ln>
        </p:spPr>
      </p:pic>
      <p:sp>
        <p:nvSpPr>
          <p:cNvPr id="2" name="タイトル 1">
            <a:extLst>
              <a:ext uri="{FF2B5EF4-FFF2-40B4-BE49-F238E27FC236}">
                <a16:creationId xmlns:a16="http://schemas.microsoft.com/office/drawing/2014/main" id="{A92D191C-A3C0-424F-8651-1F444D8C6E6A}"/>
              </a:ext>
            </a:extLst>
          </p:cNvPr>
          <p:cNvSpPr>
            <a:spLocks noGrp="1"/>
          </p:cNvSpPr>
          <p:nvPr>
            <p:ph type="title"/>
          </p:nvPr>
        </p:nvSpPr>
        <p:spPr>
          <a:xfrm>
            <a:off x="225557" y="116632"/>
            <a:ext cx="6734539" cy="405404"/>
          </a:xfrm>
        </p:spPr>
        <p:txBody>
          <a:bodyPr/>
          <a:lstStyle/>
          <a:p>
            <a:r>
              <a:rPr lang="en-US" altLang="ja-JP" sz="2400" b="1" dirty="0"/>
              <a:t>5</a:t>
            </a:r>
            <a:r>
              <a:rPr lang="ja-JP" altLang="en-US" sz="2400" b="1" dirty="0"/>
              <a:t>．</a:t>
            </a:r>
            <a:r>
              <a:rPr kumimoji="1" lang="ja-JP" altLang="en-US" sz="2400" b="1" dirty="0"/>
              <a:t>その他情報の登録、参照</a:t>
            </a:r>
          </a:p>
        </p:txBody>
      </p:sp>
      <p:sp>
        <p:nvSpPr>
          <p:cNvPr id="62" name="正方形/長方形 61">
            <a:extLst>
              <a:ext uri="{FF2B5EF4-FFF2-40B4-BE49-F238E27FC236}">
                <a16:creationId xmlns:a16="http://schemas.microsoft.com/office/drawing/2014/main" id="{3E3392C1-117A-45CC-A807-AE3C8D42B7EB}"/>
              </a:ext>
            </a:extLst>
          </p:cNvPr>
          <p:cNvSpPr/>
          <p:nvPr/>
        </p:nvSpPr>
        <p:spPr>
          <a:xfrm>
            <a:off x="279590" y="2407106"/>
            <a:ext cx="3911411" cy="2954165"/>
          </a:xfrm>
          <a:prstGeom prst="rect">
            <a:avLst/>
          </a:prstGeom>
          <a:noFill/>
          <a:ln w="38100">
            <a:solidFill>
              <a:srgbClr val="FF0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Meiryo UI" panose="020B0604030504040204" pitchFamily="50" charset="-128"/>
              <a:ea typeface="Meiryo UI" panose="020B0604030504040204" pitchFamily="50" charset="-128"/>
              <a:sym typeface="Arial" charset="0"/>
            </a:endParaRPr>
          </a:p>
        </p:txBody>
      </p:sp>
      <p:sp>
        <p:nvSpPr>
          <p:cNvPr id="18" name="テキスト ボックス 17">
            <a:extLst>
              <a:ext uri="{FF2B5EF4-FFF2-40B4-BE49-F238E27FC236}">
                <a16:creationId xmlns:a16="http://schemas.microsoft.com/office/drawing/2014/main" id="{897853F4-212B-44BF-928B-0FE6D85F6DD7}"/>
              </a:ext>
            </a:extLst>
          </p:cNvPr>
          <p:cNvSpPr txBox="1"/>
          <p:nvPr/>
        </p:nvSpPr>
        <p:spPr>
          <a:xfrm>
            <a:off x="177934" y="2160357"/>
            <a:ext cx="301392" cy="246221"/>
          </a:xfrm>
          <a:prstGeom prst="rect">
            <a:avLst/>
          </a:prstGeom>
          <a:noFill/>
        </p:spPr>
        <p:txBody>
          <a:bodyPr wrap="square" lIns="0" tIns="0" rIns="0" bIns="0" rtlCol="0" anchor="ctr" anchorCtr="0">
            <a:spAutoFit/>
          </a:bodyPr>
          <a:lstStyle/>
          <a:p>
            <a:pPr algn="ctr" defTabSz="914400"/>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endPar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145B8868-2D52-4CEC-9CF9-EBA6FEE3E81A}"/>
              </a:ext>
            </a:extLst>
          </p:cNvPr>
          <p:cNvSpPr txBox="1"/>
          <p:nvPr/>
        </p:nvSpPr>
        <p:spPr>
          <a:xfrm>
            <a:off x="6960096" y="1416795"/>
            <a:ext cx="5016004" cy="2554545"/>
          </a:xfrm>
          <a:prstGeom prst="rect">
            <a:avLst/>
          </a:prstGeom>
          <a:noFill/>
        </p:spPr>
        <p:txBody>
          <a:bodyPr wrap="square" rtlCol="0">
            <a:spAutoFit/>
          </a:bodyPr>
          <a:lstStyle/>
          <a:p>
            <a:pPr marL="342900" indent="-342900" defTabSz="914400">
              <a:buFont typeface="+mj-ea"/>
              <a:buAutoNum type="circleNumDbPlain" startAt="2"/>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「件名」、「内容」などを入力し、「登録」ボタンをクリックします。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（補足）</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各項目名の先頭に</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が付いている項目については必須入</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力項目となるため、必ず入力をお願いします。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入力が無いとエラー扱いとなり登録ができません。</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p>
          <a:p>
            <a:pPr defTabSz="914400"/>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     </a:t>
            </a:r>
          </a:p>
          <a:p>
            <a:pPr marL="566738" indent="-203200" defTabSz="914400"/>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登録完了後、</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事務局からの回答がありますと、登録されたメールアドレスへメールが配信されます。</a:t>
            </a:r>
            <a:endParaRPr lang="en-US" altLang="ja-JP" sz="16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3D4B7D8-87A1-403A-BF3C-723885B79338}"/>
              </a:ext>
            </a:extLst>
          </p:cNvPr>
          <p:cNvSpPr txBox="1"/>
          <p:nvPr/>
        </p:nvSpPr>
        <p:spPr>
          <a:xfrm>
            <a:off x="279590" y="785553"/>
            <a:ext cx="3222357"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5-1</a:t>
            </a:r>
            <a:r>
              <a:rPr lang="ja-JP" altLang="en-US" b="1" dirty="0">
                <a:latin typeface="Meiryo UI" panose="020B0604030504040204" pitchFamily="50" charset="-128"/>
                <a:ea typeface="Meiryo UI" panose="020B0604030504040204" pitchFamily="50" charset="-128"/>
              </a:rPr>
              <a:t>．お問合せ</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新規お問合せ</a:t>
            </a:r>
            <a:r>
              <a:rPr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a:extLst>
              <a:ext uri="{FF2B5EF4-FFF2-40B4-BE49-F238E27FC236}">
                <a16:creationId xmlns:a16="http://schemas.microsoft.com/office/drawing/2014/main" id="{5A67F898-0421-4AF2-88EF-0BAB3A5168F6}"/>
              </a:ext>
            </a:extLst>
          </p:cNvPr>
          <p:cNvCxnSpPr>
            <a:cxnSpLocks/>
          </p:cNvCxnSpPr>
          <p:nvPr/>
        </p:nvCxnSpPr>
        <p:spPr>
          <a:xfrm>
            <a:off x="6732248" y="1154885"/>
            <a:ext cx="0" cy="544362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5435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B548AA9-3649-4B3C-A1AB-6D0A550F74D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68"/>
          <a:stretch/>
        </p:blipFill>
        <p:spPr>
          <a:xfrm>
            <a:off x="281220" y="2041938"/>
            <a:ext cx="6300000" cy="3905406"/>
          </a:xfrm>
          <a:prstGeom prst="rect">
            <a:avLst/>
          </a:prstGeom>
          <a:ln>
            <a:solidFill>
              <a:schemeClr val="tx1"/>
            </a:solidFill>
          </a:ln>
        </p:spPr>
      </p:pic>
      <p:sp>
        <p:nvSpPr>
          <p:cNvPr id="2" name="タイトル 1">
            <a:extLst>
              <a:ext uri="{FF2B5EF4-FFF2-40B4-BE49-F238E27FC236}">
                <a16:creationId xmlns:a16="http://schemas.microsoft.com/office/drawing/2014/main" id="{A92D191C-A3C0-424F-8651-1F444D8C6E6A}"/>
              </a:ext>
            </a:extLst>
          </p:cNvPr>
          <p:cNvSpPr>
            <a:spLocks noGrp="1"/>
          </p:cNvSpPr>
          <p:nvPr>
            <p:ph type="title"/>
          </p:nvPr>
        </p:nvSpPr>
        <p:spPr>
          <a:xfrm>
            <a:off x="225557" y="116631"/>
            <a:ext cx="6734539" cy="383227"/>
          </a:xfrm>
        </p:spPr>
        <p:txBody>
          <a:bodyPr/>
          <a:lstStyle/>
          <a:p>
            <a:r>
              <a:rPr lang="en-US" altLang="ja-JP" sz="2400" b="1" dirty="0"/>
              <a:t>5</a:t>
            </a:r>
            <a:r>
              <a:rPr lang="ja-JP" altLang="en-US" sz="2400" b="1" dirty="0"/>
              <a:t>．</a:t>
            </a:r>
            <a:r>
              <a:rPr kumimoji="1" lang="ja-JP" altLang="en-US" sz="2400" b="1" dirty="0"/>
              <a:t>その他情報の登録、参照</a:t>
            </a:r>
          </a:p>
        </p:txBody>
      </p:sp>
      <p:sp>
        <p:nvSpPr>
          <p:cNvPr id="4" name="テキスト ボックス 3">
            <a:extLst>
              <a:ext uri="{FF2B5EF4-FFF2-40B4-BE49-F238E27FC236}">
                <a16:creationId xmlns:a16="http://schemas.microsoft.com/office/drawing/2014/main" id="{E24CBAE4-B531-463B-B780-C2566A51C596}"/>
              </a:ext>
            </a:extLst>
          </p:cNvPr>
          <p:cNvSpPr txBox="1"/>
          <p:nvPr/>
        </p:nvSpPr>
        <p:spPr>
          <a:xfrm>
            <a:off x="279590" y="785553"/>
            <a:ext cx="2372765"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5-2</a:t>
            </a:r>
            <a:r>
              <a:rPr lang="ja-JP" altLang="en-US" b="1" dirty="0">
                <a:latin typeface="Meiryo UI" panose="020B0604030504040204" pitchFamily="50" charset="-128"/>
                <a:ea typeface="Meiryo UI" panose="020B0604030504040204" pitchFamily="50" charset="-128"/>
              </a:rPr>
              <a:t>．お問合せ</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参照</a:t>
            </a:r>
            <a:r>
              <a:rPr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a:extLst>
              <a:ext uri="{FF2B5EF4-FFF2-40B4-BE49-F238E27FC236}">
                <a16:creationId xmlns:a16="http://schemas.microsoft.com/office/drawing/2014/main" id="{1A015C5E-C5D7-41FC-818B-4C187EACA11C}"/>
              </a:ext>
            </a:extLst>
          </p:cNvPr>
          <p:cNvSpPr txBox="1"/>
          <p:nvPr/>
        </p:nvSpPr>
        <p:spPr>
          <a:xfrm>
            <a:off x="279590" y="1154885"/>
            <a:ext cx="11632795" cy="369332"/>
          </a:xfrm>
          <a:prstGeom prst="rect">
            <a:avLst/>
          </a:prstGeom>
          <a:noFill/>
        </p:spPr>
        <p:txBody>
          <a:bodyPr wrap="square" rtlCol="0">
            <a:spAutoFit/>
          </a:bodyPr>
          <a:lstStyle/>
          <a:p>
            <a:pPr defTabSz="914400"/>
            <a:r>
              <a:rPr lang="ja-JP" altLang="en-US" dirty="0">
                <a:latin typeface="Meiryo UI" panose="020B0604030504040204" pitchFamily="50" charset="-128"/>
                <a:ea typeface="Meiryo UI" panose="020B0604030504040204" pitchFamily="50" charset="-128"/>
              </a:rPr>
              <a:t>過去のお問い合わせ内容を参照する操作手順は、以下の通りとなります。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46FCD326-2D3F-4537-9F82-D0F8027C55A4}"/>
              </a:ext>
            </a:extLst>
          </p:cNvPr>
          <p:cNvSpPr txBox="1"/>
          <p:nvPr/>
        </p:nvSpPr>
        <p:spPr>
          <a:xfrm>
            <a:off x="6883276" y="2050462"/>
            <a:ext cx="5029134" cy="1569660"/>
          </a:xfrm>
          <a:prstGeom prst="rect">
            <a:avLst/>
          </a:prstGeom>
          <a:noFill/>
        </p:spPr>
        <p:txBody>
          <a:bodyPr wrap="square" rtlCol="0">
            <a:spAutoFit/>
          </a:bodyPr>
          <a:lstStyle/>
          <a:p>
            <a:pPr marL="342900" indent="-342900" defTabSz="914400">
              <a:buFont typeface="+mj-ea"/>
              <a:buAutoNum type="circleNumDbPlain"/>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ホーム画面から「お問合せ」タブをクリックすると、データ一覧画面が表示されます。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600" dirty="0">
                <a:latin typeface="Meiryo UI" panose="020B0604030504040204" pitchFamily="50" charset="-128"/>
                <a:ea typeface="Meiryo UI" panose="020B0604030504040204" pitchFamily="50" charset="-128"/>
              </a:rPr>
              <a:t>（補足）</a:t>
            </a:r>
            <a:endParaRPr lang="en-US" altLang="ja-JP" sz="1600" dirty="0">
              <a:latin typeface="Meiryo UI" panose="020B0604030504040204" pitchFamily="50" charset="-128"/>
              <a:ea typeface="Meiryo UI" panose="020B0604030504040204" pitchFamily="50" charset="-128"/>
            </a:endParaRPr>
          </a:p>
          <a:p>
            <a:pPr defTabSz="914400"/>
            <a:r>
              <a:rPr lang="ja-JP" altLang="en-US" sz="1600" dirty="0">
                <a:latin typeface="Meiryo UI" panose="020B0604030504040204" pitchFamily="50" charset="-128"/>
                <a:ea typeface="Meiryo UI" panose="020B0604030504040204" pitchFamily="50" charset="-128"/>
              </a:rPr>
              <a:t>     「お問合せ」タブが表示されていない場合、「その他」タブ　</a:t>
            </a:r>
            <a:endParaRPr lang="en-US" altLang="ja-JP" sz="1600" dirty="0">
              <a:latin typeface="Meiryo UI" panose="020B0604030504040204" pitchFamily="50" charset="-128"/>
              <a:ea typeface="Meiryo UI" panose="020B0604030504040204" pitchFamily="50" charset="-128"/>
            </a:endParaRPr>
          </a:p>
          <a:p>
            <a:pPr defTabSz="914400"/>
            <a:r>
              <a:rPr lang="ja-JP" altLang="en-US" sz="1600" dirty="0">
                <a:latin typeface="Meiryo UI" panose="020B0604030504040204" pitchFamily="50" charset="-128"/>
                <a:ea typeface="Meiryo UI" panose="020B0604030504040204" pitchFamily="50" charset="-128"/>
              </a:rPr>
              <a:t>　　 をクリックし「お問合せ」を選択してください。</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a:extLst>
              <a:ext uri="{FF2B5EF4-FFF2-40B4-BE49-F238E27FC236}">
                <a16:creationId xmlns:a16="http://schemas.microsoft.com/office/drawing/2014/main" id="{DC8B2FF1-2339-4F06-8E5A-16B77E856C6E}"/>
              </a:ext>
            </a:extLst>
          </p:cNvPr>
          <p:cNvCxnSpPr>
            <a:cxnSpLocks/>
          </p:cNvCxnSpPr>
          <p:nvPr/>
        </p:nvCxnSpPr>
        <p:spPr>
          <a:xfrm>
            <a:off x="6732248" y="1841157"/>
            <a:ext cx="0" cy="460907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BD43C366-A1E5-4EF2-887C-37625B457D31}"/>
              </a:ext>
            </a:extLst>
          </p:cNvPr>
          <p:cNvPicPr>
            <a:picLocks noChangeAspect="1"/>
          </p:cNvPicPr>
          <p:nvPr/>
        </p:nvPicPr>
        <p:blipFill>
          <a:blip r:embed="rId3"/>
          <a:stretch>
            <a:fillRect/>
          </a:stretch>
        </p:blipFill>
        <p:spPr>
          <a:xfrm>
            <a:off x="2585243" y="3973941"/>
            <a:ext cx="2934713" cy="1909698"/>
          </a:xfrm>
          <a:prstGeom prst="rect">
            <a:avLst/>
          </a:prstGeom>
        </p:spPr>
      </p:pic>
      <p:grpSp>
        <p:nvGrpSpPr>
          <p:cNvPr id="13" name="グループ化 12">
            <a:extLst>
              <a:ext uri="{FF2B5EF4-FFF2-40B4-BE49-F238E27FC236}">
                <a16:creationId xmlns:a16="http://schemas.microsoft.com/office/drawing/2014/main" id="{C6F63778-F0F8-4BC2-A3D0-AB2B142C0778}"/>
              </a:ext>
            </a:extLst>
          </p:cNvPr>
          <p:cNvGrpSpPr/>
          <p:nvPr/>
        </p:nvGrpSpPr>
        <p:grpSpPr>
          <a:xfrm>
            <a:off x="3253448" y="4669677"/>
            <a:ext cx="1567904" cy="1213962"/>
            <a:chOff x="761943" y="4054764"/>
            <a:chExt cx="1376265" cy="952974"/>
          </a:xfrm>
        </p:grpSpPr>
        <p:pic>
          <p:nvPicPr>
            <p:cNvPr id="14" name="図 13">
              <a:extLst>
                <a:ext uri="{FF2B5EF4-FFF2-40B4-BE49-F238E27FC236}">
                  <a16:creationId xmlns:a16="http://schemas.microsoft.com/office/drawing/2014/main" id="{C10F1C08-1BFA-46F7-9BAF-C93B390F2F84}"/>
                </a:ext>
              </a:extLst>
            </p:cNvPr>
            <p:cNvPicPr>
              <a:picLocks noChangeAspect="1"/>
            </p:cNvPicPr>
            <p:nvPr/>
          </p:nvPicPr>
          <p:blipFill>
            <a:blip r:embed="rId4"/>
            <a:stretch>
              <a:fillRect/>
            </a:stretch>
          </p:blipFill>
          <p:spPr>
            <a:xfrm>
              <a:off x="761943" y="4054764"/>
              <a:ext cx="1376265" cy="930308"/>
            </a:xfrm>
            <a:prstGeom prst="rect">
              <a:avLst/>
            </a:prstGeom>
          </p:spPr>
        </p:pic>
        <p:pic>
          <p:nvPicPr>
            <p:cNvPr id="16" name="図 15">
              <a:extLst>
                <a:ext uri="{FF2B5EF4-FFF2-40B4-BE49-F238E27FC236}">
                  <a16:creationId xmlns:a16="http://schemas.microsoft.com/office/drawing/2014/main" id="{FDE6903F-CE4F-4765-8A66-731EE58D2C86}"/>
                </a:ext>
              </a:extLst>
            </p:cNvPr>
            <p:cNvPicPr>
              <a:picLocks noChangeAspect="1"/>
            </p:cNvPicPr>
            <p:nvPr/>
          </p:nvPicPr>
          <p:blipFill>
            <a:blip r:embed="rId5"/>
            <a:stretch>
              <a:fillRect/>
            </a:stretch>
          </p:blipFill>
          <p:spPr>
            <a:xfrm>
              <a:off x="865214" y="4075110"/>
              <a:ext cx="1226659" cy="932628"/>
            </a:xfrm>
            <a:prstGeom prst="rect">
              <a:avLst/>
            </a:prstGeom>
          </p:spPr>
        </p:pic>
      </p:grpSp>
      <p:pic>
        <p:nvPicPr>
          <p:cNvPr id="17" name="図 16">
            <a:extLst>
              <a:ext uri="{FF2B5EF4-FFF2-40B4-BE49-F238E27FC236}">
                <a16:creationId xmlns:a16="http://schemas.microsoft.com/office/drawing/2014/main" id="{1020F13C-97AA-422F-96E2-8C92AD2C9D38}"/>
              </a:ext>
            </a:extLst>
          </p:cNvPr>
          <p:cNvPicPr>
            <a:picLocks noChangeAspect="1"/>
          </p:cNvPicPr>
          <p:nvPr/>
        </p:nvPicPr>
        <p:blipFill>
          <a:blip r:embed="rId6"/>
          <a:stretch>
            <a:fillRect/>
          </a:stretch>
        </p:blipFill>
        <p:spPr>
          <a:xfrm>
            <a:off x="1862828" y="2153033"/>
            <a:ext cx="4680000" cy="148643"/>
          </a:xfrm>
          <a:prstGeom prst="rect">
            <a:avLst/>
          </a:prstGeom>
        </p:spPr>
      </p:pic>
      <p:sp>
        <p:nvSpPr>
          <p:cNvPr id="62" name="正方形/長方形 61">
            <a:extLst>
              <a:ext uri="{FF2B5EF4-FFF2-40B4-BE49-F238E27FC236}">
                <a16:creationId xmlns:a16="http://schemas.microsoft.com/office/drawing/2014/main" id="{3E3392C1-117A-45CC-A807-AE3C8D42B7EB}"/>
              </a:ext>
            </a:extLst>
          </p:cNvPr>
          <p:cNvSpPr/>
          <p:nvPr/>
        </p:nvSpPr>
        <p:spPr>
          <a:xfrm>
            <a:off x="4389910" y="2083027"/>
            <a:ext cx="356161" cy="217833"/>
          </a:xfrm>
          <a:prstGeom prst="rect">
            <a:avLst/>
          </a:prstGeom>
          <a:noFill/>
          <a:ln w="38100">
            <a:solidFill>
              <a:srgbClr val="FF0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Meiryo UI" panose="020B0604030504040204" pitchFamily="50" charset="-128"/>
              <a:ea typeface="Meiryo UI" panose="020B0604030504040204" pitchFamily="50" charset="-128"/>
              <a:sym typeface="Arial" charset="0"/>
            </a:endParaRPr>
          </a:p>
        </p:txBody>
      </p:sp>
      <p:sp>
        <p:nvSpPr>
          <p:cNvPr id="15" name="テキスト ボックス 14">
            <a:extLst>
              <a:ext uri="{FF2B5EF4-FFF2-40B4-BE49-F238E27FC236}">
                <a16:creationId xmlns:a16="http://schemas.microsoft.com/office/drawing/2014/main" id="{D6C27C68-6FC9-44FC-8E66-23F04866EFB9}"/>
              </a:ext>
            </a:extLst>
          </p:cNvPr>
          <p:cNvSpPr txBox="1"/>
          <p:nvPr/>
        </p:nvSpPr>
        <p:spPr>
          <a:xfrm>
            <a:off x="4093757" y="2054639"/>
            <a:ext cx="290249" cy="246221"/>
          </a:xfrm>
          <a:prstGeom prst="rect">
            <a:avLst/>
          </a:prstGeom>
          <a:noFill/>
        </p:spPr>
        <p:txBody>
          <a:bodyPr wrap="square" lIns="0" tIns="0" rIns="0" bIns="0" rtlCol="0" anchor="ctr" anchorCtr="0">
            <a:spAutoFit/>
          </a:bodyPr>
          <a:lstStyle/>
          <a:p>
            <a:pPr algn="ctr" defTabSz="914400"/>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①</a:t>
            </a:r>
            <a:endPar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17017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28112C1B-44EB-4B65-B426-18CDED07EB2C}"/>
              </a:ext>
            </a:extLst>
          </p:cNvPr>
          <p:cNvGrpSpPr/>
          <p:nvPr/>
        </p:nvGrpSpPr>
        <p:grpSpPr>
          <a:xfrm>
            <a:off x="217160" y="3217224"/>
            <a:ext cx="6164590" cy="3166798"/>
            <a:chOff x="355269" y="3240551"/>
            <a:chExt cx="5975441" cy="2997529"/>
          </a:xfrm>
        </p:grpSpPr>
        <p:pic>
          <p:nvPicPr>
            <p:cNvPr id="7" name="図 6">
              <a:extLst>
                <a:ext uri="{FF2B5EF4-FFF2-40B4-BE49-F238E27FC236}">
                  <a16:creationId xmlns:a16="http://schemas.microsoft.com/office/drawing/2014/main" id="{8040C9B5-4594-420F-A019-8CCB58FB0CB2}"/>
                </a:ext>
              </a:extLst>
            </p:cNvPr>
            <p:cNvPicPr>
              <a:picLocks noChangeAspect="1"/>
            </p:cNvPicPr>
            <p:nvPr/>
          </p:nvPicPr>
          <p:blipFill>
            <a:blip r:embed="rId2"/>
            <a:stretch>
              <a:fillRect/>
            </a:stretch>
          </p:blipFill>
          <p:spPr>
            <a:xfrm>
              <a:off x="355269" y="3240551"/>
              <a:ext cx="5975441" cy="2997529"/>
            </a:xfrm>
            <a:prstGeom prst="rect">
              <a:avLst/>
            </a:prstGeom>
            <a:ln>
              <a:solidFill>
                <a:sysClr val="windowText" lastClr="000000"/>
              </a:solidFill>
            </a:ln>
          </p:spPr>
        </p:pic>
        <p:pic>
          <p:nvPicPr>
            <p:cNvPr id="9" name="図 8">
              <a:extLst>
                <a:ext uri="{FF2B5EF4-FFF2-40B4-BE49-F238E27FC236}">
                  <a16:creationId xmlns:a16="http://schemas.microsoft.com/office/drawing/2014/main" id="{EC07B36E-8EE4-44DD-85AF-6532CB20CAF1}"/>
                </a:ext>
              </a:extLst>
            </p:cNvPr>
            <p:cNvPicPr>
              <a:picLocks noChangeAspect="1"/>
            </p:cNvPicPr>
            <p:nvPr/>
          </p:nvPicPr>
          <p:blipFill>
            <a:blip r:embed="rId3"/>
            <a:stretch>
              <a:fillRect/>
            </a:stretch>
          </p:blipFill>
          <p:spPr>
            <a:xfrm>
              <a:off x="5702809" y="3283218"/>
              <a:ext cx="602741" cy="238125"/>
            </a:xfrm>
            <a:prstGeom prst="rect">
              <a:avLst/>
            </a:prstGeom>
          </p:spPr>
        </p:pic>
      </p:grpSp>
      <p:sp>
        <p:nvSpPr>
          <p:cNvPr id="2" name="タイトル 1">
            <a:extLst>
              <a:ext uri="{FF2B5EF4-FFF2-40B4-BE49-F238E27FC236}">
                <a16:creationId xmlns:a16="http://schemas.microsoft.com/office/drawing/2014/main" id="{A92D191C-A3C0-424F-8651-1F444D8C6E6A}"/>
              </a:ext>
            </a:extLst>
          </p:cNvPr>
          <p:cNvSpPr>
            <a:spLocks noGrp="1"/>
          </p:cNvSpPr>
          <p:nvPr>
            <p:ph type="title"/>
          </p:nvPr>
        </p:nvSpPr>
        <p:spPr>
          <a:xfrm>
            <a:off x="225557" y="116632"/>
            <a:ext cx="6734539" cy="405404"/>
          </a:xfrm>
        </p:spPr>
        <p:txBody>
          <a:bodyPr/>
          <a:lstStyle/>
          <a:p>
            <a:r>
              <a:rPr lang="en-US" altLang="ja-JP" sz="2400" b="1" dirty="0"/>
              <a:t>5</a:t>
            </a:r>
            <a:r>
              <a:rPr lang="ja-JP" altLang="en-US" sz="2400" b="1" dirty="0"/>
              <a:t>．</a:t>
            </a:r>
            <a:r>
              <a:rPr kumimoji="1" lang="ja-JP" altLang="en-US" sz="2400" b="1" dirty="0"/>
              <a:t>その他情報の登録、参照</a:t>
            </a:r>
          </a:p>
        </p:txBody>
      </p:sp>
      <p:sp>
        <p:nvSpPr>
          <p:cNvPr id="4" name="テキスト ボックス 3">
            <a:extLst>
              <a:ext uri="{FF2B5EF4-FFF2-40B4-BE49-F238E27FC236}">
                <a16:creationId xmlns:a16="http://schemas.microsoft.com/office/drawing/2014/main" id="{E24CBAE4-B531-463B-B780-C2566A51C596}"/>
              </a:ext>
            </a:extLst>
          </p:cNvPr>
          <p:cNvSpPr txBox="1"/>
          <p:nvPr/>
        </p:nvSpPr>
        <p:spPr>
          <a:xfrm>
            <a:off x="279590" y="785553"/>
            <a:ext cx="2372765"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5-2</a:t>
            </a:r>
            <a:r>
              <a:rPr lang="ja-JP" altLang="en-US" b="1" dirty="0">
                <a:latin typeface="Meiryo UI" panose="020B0604030504040204" pitchFamily="50" charset="-128"/>
                <a:ea typeface="Meiryo UI" panose="020B0604030504040204" pitchFamily="50" charset="-128"/>
              </a:rPr>
              <a:t>．お問合せ</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参照</a:t>
            </a:r>
            <a:r>
              <a:rPr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145B8868-2D52-4CEC-9CF9-EBA6FEE3E81A}"/>
              </a:ext>
            </a:extLst>
          </p:cNvPr>
          <p:cNvSpPr txBox="1"/>
          <p:nvPr/>
        </p:nvSpPr>
        <p:spPr>
          <a:xfrm>
            <a:off x="6960096" y="1416794"/>
            <a:ext cx="5100098" cy="1323439"/>
          </a:xfrm>
          <a:prstGeom prst="rect">
            <a:avLst/>
          </a:prstGeom>
          <a:noFill/>
        </p:spPr>
        <p:txBody>
          <a:bodyPr wrap="square" rtlCol="0">
            <a:spAutoFit/>
          </a:bodyPr>
          <a:lstStyle/>
          <a:p>
            <a:pPr marL="342900" indent="-342900" defTabSz="914400">
              <a:buFont typeface="+mj-ea"/>
              <a:buAutoNum type="circleNumDbPlain" startAt="2"/>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参照したいデータのお問合せ番号</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件名をクリックすると、お問合せ画面が表示されます。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本一覧は、ご自身が過去に問合せを行った内容の一覧が</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表示されます。</a:t>
            </a:r>
          </a:p>
        </p:txBody>
      </p:sp>
      <p:sp>
        <p:nvSpPr>
          <p:cNvPr id="13" name="テキスト ボックス 12">
            <a:extLst>
              <a:ext uri="{FF2B5EF4-FFF2-40B4-BE49-F238E27FC236}">
                <a16:creationId xmlns:a16="http://schemas.microsoft.com/office/drawing/2014/main" id="{CD1FA4E1-0BD7-4413-B519-D992FCADA8B4}"/>
              </a:ext>
            </a:extLst>
          </p:cNvPr>
          <p:cNvSpPr txBox="1"/>
          <p:nvPr/>
        </p:nvSpPr>
        <p:spPr>
          <a:xfrm>
            <a:off x="6960096" y="3217224"/>
            <a:ext cx="4952693" cy="584775"/>
          </a:xfrm>
          <a:prstGeom prst="rect">
            <a:avLst/>
          </a:prstGeom>
          <a:noFill/>
        </p:spPr>
        <p:txBody>
          <a:bodyPr wrap="square" rtlCol="0">
            <a:spAutoFit/>
          </a:bodyPr>
          <a:lstStyle/>
          <a:p>
            <a:pPr marL="342900" indent="-342900" defTabSz="914400">
              <a:buFont typeface="+mj-ea"/>
              <a:buAutoNum type="circleNumDbPlain" startAt="3"/>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「お問合せ回答」項目にて</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事務局からの回答内容を確認できます。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a:extLst>
              <a:ext uri="{FF2B5EF4-FFF2-40B4-BE49-F238E27FC236}">
                <a16:creationId xmlns:a16="http://schemas.microsoft.com/office/drawing/2014/main" id="{6F826A7D-BDBF-4063-9B7F-CB37AD480D24}"/>
              </a:ext>
            </a:extLst>
          </p:cNvPr>
          <p:cNvCxnSpPr>
            <a:cxnSpLocks/>
          </p:cNvCxnSpPr>
          <p:nvPr/>
        </p:nvCxnSpPr>
        <p:spPr>
          <a:xfrm>
            <a:off x="6732248" y="1154885"/>
            <a:ext cx="0" cy="5443623"/>
          </a:xfrm>
          <a:prstGeom prst="line">
            <a:avLst/>
          </a:prstGeom>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A5A0AB9B-5D88-408C-AB7C-69ABD2F94667}"/>
              </a:ext>
            </a:extLst>
          </p:cNvPr>
          <p:cNvSpPr/>
          <p:nvPr/>
        </p:nvSpPr>
        <p:spPr>
          <a:xfrm>
            <a:off x="288472" y="3647511"/>
            <a:ext cx="6017078" cy="2660966"/>
          </a:xfrm>
          <a:prstGeom prst="rect">
            <a:avLst/>
          </a:prstGeom>
          <a:noFill/>
          <a:ln w="38100">
            <a:solidFill>
              <a:srgbClr val="FF0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Meiryo UI" panose="020B0604030504040204" pitchFamily="50" charset="-128"/>
              <a:ea typeface="Meiryo UI" panose="020B0604030504040204" pitchFamily="50" charset="-128"/>
              <a:sym typeface="Arial" charset="0"/>
            </a:endParaRPr>
          </a:p>
        </p:txBody>
      </p:sp>
      <p:sp>
        <p:nvSpPr>
          <p:cNvPr id="15" name="テキスト ボックス 14">
            <a:extLst>
              <a:ext uri="{FF2B5EF4-FFF2-40B4-BE49-F238E27FC236}">
                <a16:creationId xmlns:a16="http://schemas.microsoft.com/office/drawing/2014/main" id="{922F21B1-319F-43D8-9D18-A586E8E0CD80}"/>
              </a:ext>
            </a:extLst>
          </p:cNvPr>
          <p:cNvSpPr txBox="1"/>
          <p:nvPr/>
        </p:nvSpPr>
        <p:spPr>
          <a:xfrm>
            <a:off x="237193" y="3367068"/>
            <a:ext cx="301392" cy="246221"/>
          </a:xfrm>
          <a:prstGeom prst="rect">
            <a:avLst/>
          </a:prstGeom>
          <a:noFill/>
        </p:spPr>
        <p:txBody>
          <a:bodyPr wrap="square" lIns="0" tIns="0" rIns="0" bIns="0" rtlCol="0" anchor="ctr" anchorCtr="0">
            <a:spAutoFit/>
          </a:bodyPr>
          <a:lstStyle/>
          <a:p>
            <a:pPr algn="ctr" defTabSz="914400"/>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③</a:t>
            </a:r>
            <a:endPar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1" name="グループ化 30">
            <a:extLst>
              <a:ext uri="{FF2B5EF4-FFF2-40B4-BE49-F238E27FC236}">
                <a16:creationId xmlns:a16="http://schemas.microsoft.com/office/drawing/2014/main" id="{5120D28C-009A-4870-B7F0-DA6CDCDD304D}"/>
              </a:ext>
            </a:extLst>
          </p:cNvPr>
          <p:cNvGrpSpPr/>
          <p:nvPr/>
        </p:nvGrpSpPr>
        <p:grpSpPr>
          <a:xfrm>
            <a:off x="225551" y="1416795"/>
            <a:ext cx="6156199" cy="1697588"/>
            <a:chOff x="225551" y="1416795"/>
            <a:chExt cx="6156199" cy="1697588"/>
          </a:xfrm>
        </p:grpSpPr>
        <p:grpSp>
          <p:nvGrpSpPr>
            <p:cNvPr id="12" name="グループ化 11">
              <a:extLst>
                <a:ext uri="{FF2B5EF4-FFF2-40B4-BE49-F238E27FC236}">
                  <a16:creationId xmlns:a16="http://schemas.microsoft.com/office/drawing/2014/main" id="{E5A13F67-51B9-4906-B4D3-B1236CCC4199}"/>
                </a:ext>
              </a:extLst>
            </p:cNvPr>
            <p:cNvGrpSpPr/>
            <p:nvPr/>
          </p:nvGrpSpPr>
          <p:grpSpPr>
            <a:xfrm>
              <a:off x="225551" y="1416795"/>
              <a:ext cx="6156199" cy="1697588"/>
              <a:chOff x="225551" y="1416795"/>
              <a:chExt cx="6156199" cy="1697588"/>
            </a:xfrm>
          </p:grpSpPr>
          <p:pic>
            <p:nvPicPr>
              <p:cNvPr id="16" name="図 15">
                <a:extLst>
                  <a:ext uri="{FF2B5EF4-FFF2-40B4-BE49-F238E27FC236}">
                    <a16:creationId xmlns:a16="http://schemas.microsoft.com/office/drawing/2014/main" id="{C05F9489-1BA6-49BB-BF4F-B2A8D8D8A30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25551" y="1416795"/>
                <a:ext cx="6156199" cy="1697588"/>
              </a:xfrm>
              <a:prstGeom prst="rect">
                <a:avLst/>
              </a:prstGeom>
              <a:ln>
                <a:solidFill>
                  <a:sysClr val="windowText" lastClr="000000"/>
                </a:solidFill>
              </a:ln>
            </p:spPr>
          </p:pic>
          <p:pic>
            <p:nvPicPr>
              <p:cNvPr id="21" name="図 20">
                <a:extLst>
                  <a:ext uri="{FF2B5EF4-FFF2-40B4-BE49-F238E27FC236}">
                    <a16:creationId xmlns:a16="http://schemas.microsoft.com/office/drawing/2014/main" id="{0A8EC170-66F9-4D49-B920-48E5590AE911}"/>
                  </a:ext>
                </a:extLst>
              </p:cNvPr>
              <p:cNvPicPr>
                <a:picLocks noChangeAspect="1"/>
              </p:cNvPicPr>
              <p:nvPr/>
            </p:nvPicPr>
            <p:blipFill>
              <a:blip r:embed="rId5"/>
              <a:stretch>
                <a:fillRect/>
              </a:stretch>
            </p:blipFill>
            <p:spPr>
              <a:xfrm>
                <a:off x="564628" y="2751589"/>
                <a:ext cx="1138338" cy="142491"/>
              </a:xfrm>
              <a:prstGeom prst="rect">
                <a:avLst/>
              </a:prstGeom>
            </p:spPr>
          </p:pic>
        </p:grpSp>
        <p:pic>
          <p:nvPicPr>
            <p:cNvPr id="30" name="図 29">
              <a:extLst>
                <a:ext uri="{FF2B5EF4-FFF2-40B4-BE49-F238E27FC236}">
                  <a16:creationId xmlns:a16="http://schemas.microsoft.com/office/drawing/2014/main" id="{6AFB2C28-E1AC-467B-BA7A-8875CEA34729}"/>
                </a:ext>
              </a:extLst>
            </p:cNvPr>
            <p:cNvPicPr>
              <a:picLocks noChangeAspect="1"/>
            </p:cNvPicPr>
            <p:nvPr/>
          </p:nvPicPr>
          <p:blipFill>
            <a:blip r:embed="rId6"/>
            <a:stretch>
              <a:fillRect/>
            </a:stretch>
          </p:blipFill>
          <p:spPr>
            <a:xfrm>
              <a:off x="279795" y="2499919"/>
              <a:ext cx="6075997" cy="437775"/>
            </a:xfrm>
            <a:prstGeom prst="rect">
              <a:avLst/>
            </a:prstGeom>
          </p:spPr>
        </p:pic>
      </p:grpSp>
      <p:sp>
        <p:nvSpPr>
          <p:cNvPr id="18" name="テキスト ボックス 17">
            <a:extLst>
              <a:ext uri="{FF2B5EF4-FFF2-40B4-BE49-F238E27FC236}">
                <a16:creationId xmlns:a16="http://schemas.microsoft.com/office/drawing/2014/main" id="{897853F4-212B-44BF-928B-0FE6D85F6DD7}"/>
              </a:ext>
            </a:extLst>
          </p:cNvPr>
          <p:cNvSpPr txBox="1"/>
          <p:nvPr/>
        </p:nvSpPr>
        <p:spPr>
          <a:xfrm>
            <a:off x="237574" y="2436869"/>
            <a:ext cx="301392" cy="246221"/>
          </a:xfrm>
          <a:prstGeom prst="rect">
            <a:avLst/>
          </a:prstGeom>
          <a:noFill/>
        </p:spPr>
        <p:txBody>
          <a:bodyPr wrap="square" lIns="0" tIns="0" rIns="0" bIns="0" rtlCol="0" anchor="ctr" anchorCtr="0">
            <a:spAutoFit/>
          </a:bodyPr>
          <a:lstStyle/>
          <a:p>
            <a:pPr algn="ctr" defTabSz="914400"/>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endPar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a:extLst>
              <a:ext uri="{FF2B5EF4-FFF2-40B4-BE49-F238E27FC236}">
                <a16:creationId xmlns:a16="http://schemas.microsoft.com/office/drawing/2014/main" id="{3E3392C1-117A-45CC-A807-AE3C8D42B7EB}"/>
              </a:ext>
            </a:extLst>
          </p:cNvPr>
          <p:cNvSpPr/>
          <p:nvPr/>
        </p:nvSpPr>
        <p:spPr>
          <a:xfrm>
            <a:off x="564628" y="2700201"/>
            <a:ext cx="1817844" cy="229104"/>
          </a:xfrm>
          <a:prstGeom prst="rect">
            <a:avLst/>
          </a:prstGeom>
          <a:noFill/>
          <a:ln w="38100">
            <a:solidFill>
              <a:srgbClr val="FF0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Meiryo UI" panose="020B0604030504040204" pitchFamily="50" charset="-128"/>
              <a:ea typeface="Meiryo UI" panose="020B0604030504040204" pitchFamily="50" charset="-128"/>
              <a:sym typeface="Arial" charset="0"/>
            </a:endParaRPr>
          </a:p>
        </p:txBody>
      </p:sp>
      <p:pic>
        <p:nvPicPr>
          <p:cNvPr id="6" name="図 5">
            <a:extLst>
              <a:ext uri="{FF2B5EF4-FFF2-40B4-BE49-F238E27FC236}">
                <a16:creationId xmlns:a16="http://schemas.microsoft.com/office/drawing/2014/main" id="{FBD8981D-E834-4C70-9740-096FA328751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t="-1"/>
          <a:stretch/>
        </p:blipFill>
        <p:spPr>
          <a:xfrm>
            <a:off x="2007277" y="1535163"/>
            <a:ext cx="4374473" cy="247917"/>
          </a:xfrm>
          <a:prstGeom prst="rect">
            <a:avLst/>
          </a:prstGeom>
        </p:spPr>
      </p:pic>
    </p:spTree>
    <p:extLst>
      <p:ext uri="{BB962C8B-B14F-4D97-AF65-F5344CB8AC3E}">
        <p14:creationId xmlns:p14="http://schemas.microsoft.com/office/powerpoint/2010/main" val="9584477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a:extLst>
              <a:ext uri="{FF2B5EF4-FFF2-40B4-BE49-F238E27FC236}">
                <a16:creationId xmlns:a16="http://schemas.microsoft.com/office/drawing/2014/main" id="{8B98B844-0F24-44CD-A4D9-EFFF17957FD1}"/>
              </a:ext>
            </a:extLst>
          </p:cNvPr>
          <p:cNvSpPr>
            <a:spLocks noGrp="1"/>
          </p:cNvSpPr>
          <p:nvPr>
            <p:ph type="title"/>
          </p:nvPr>
        </p:nvSpPr>
        <p:spPr>
          <a:xfrm>
            <a:off x="225557" y="116632"/>
            <a:ext cx="6734539" cy="346050"/>
          </a:xfrm>
        </p:spPr>
        <p:txBody>
          <a:bodyPr/>
          <a:lstStyle/>
          <a:p>
            <a:r>
              <a:rPr lang="en-US" altLang="ja-JP" sz="2400" b="1" dirty="0"/>
              <a:t>5</a:t>
            </a:r>
            <a:r>
              <a:rPr lang="ja-JP" altLang="en-US" sz="2400" b="1" dirty="0"/>
              <a:t>．その他情報</a:t>
            </a:r>
            <a:r>
              <a:rPr lang="ja-JP" altLang="en-US" sz="2400" b="1"/>
              <a:t>の登録</a:t>
            </a:r>
            <a:r>
              <a:rPr kumimoji="1" lang="ja-JP" altLang="en-US" sz="2400" b="1"/>
              <a:t>、</a:t>
            </a:r>
            <a:r>
              <a:rPr lang="ja-JP" altLang="en-US" sz="2400" b="1"/>
              <a:t>参照</a:t>
            </a:r>
            <a:endParaRPr kumimoji="1" lang="ja-JP" altLang="en-US" sz="2400" b="1" dirty="0"/>
          </a:p>
        </p:txBody>
      </p:sp>
      <p:cxnSp>
        <p:nvCxnSpPr>
          <p:cNvPr id="28" name="直線コネクタ 27">
            <a:extLst>
              <a:ext uri="{FF2B5EF4-FFF2-40B4-BE49-F238E27FC236}">
                <a16:creationId xmlns:a16="http://schemas.microsoft.com/office/drawing/2014/main" id="{576D30E0-5C61-4111-8621-7BFC3EBF1F15}"/>
              </a:ext>
            </a:extLst>
          </p:cNvPr>
          <p:cNvCxnSpPr>
            <a:cxnSpLocks/>
          </p:cNvCxnSpPr>
          <p:nvPr/>
        </p:nvCxnSpPr>
        <p:spPr>
          <a:xfrm>
            <a:off x="6732248" y="1459994"/>
            <a:ext cx="0" cy="5112256"/>
          </a:xfrm>
          <a:prstGeom prst="line">
            <a:avLst/>
          </a:prstGeom>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69396484-9B71-4160-B595-30A93BFB1206}"/>
              </a:ext>
            </a:extLst>
          </p:cNvPr>
          <p:cNvSpPr txBox="1"/>
          <p:nvPr/>
        </p:nvSpPr>
        <p:spPr>
          <a:xfrm>
            <a:off x="279590" y="785553"/>
            <a:ext cx="3029997"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３</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a:t>
            </a:r>
            <a:r>
              <a:rPr kumimoji="1" lang="ja-JP" altLang="en-US" b="1" dirty="0">
                <a:latin typeface="Meiryo UI" pitchFamily="50" charset="-128"/>
                <a:ea typeface="Meiryo UI" pitchFamily="50" charset="-128"/>
                <a:cs typeface="Meiryo UI" pitchFamily="50" charset="-128"/>
              </a:rPr>
              <a:t>お問合せ</a:t>
            </a:r>
            <a:r>
              <a:rPr kumimoji="1" lang="en-US" altLang="ja-JP" b="1" dirty="0">
                <a:latin typeface="Meiryo UI" pitchFamily="50" charset="-128"/>
                <a:ea typeface="Meiryo UI" pitchFamily="50" charset="-128"/>
                <a:cs typeface="Meiryo UI" pitchFamily="50" charset="-128"/>
              </a:rPr>
              <a:t>(</a:t>
            </a:r>
            <a:r>
              <a:rPr kumimoji="1" lang="ja-JP" altLang="en-US" b="1" dirty="0">
                <a:latin typeface="Meiryo UI" pitchFamily="50" charset="-128"/>
                <a:ea typeface="Meiryo UI" pitchFamily="50" charset="-128"/>
                <a:cs typeface="Meiryo UI" pitchFamily="50" charset="-128"/>
              </a:rPr>
              <a:t>追加質問）</a:t>
            </a:r>
          </a:p>
        </p:txBody>
      </p:sp>
      <p:sp>
        <p:nvSpPr>
          <p:cNvPr id="33" name="テキスト ボックス 32">
            <a:extLst>
              <a:ext uri="{FF2B5EF4-FFF2-40B4-BE49-F238E27FC236}">
                <a16:creationId xmlns:a16="http://schemas.microsoft.com/office/drawing/2014/main" id="{B7EF0D59-768E-4A45-A434-57D85BB23735}"/>
              </a:ext>
            </a:extLst>
          </p:cNvPr>
          <p:cNvSpPr txBox="1"/>
          <p:nvPr/>
        </p:nvSpPr>
        <p:spPr>
          <a:xfrm>
            <a:off x="279590" y="1090662"/>
            <a:ext cx="11627357" cy="369332"/>
          </a:xfrm>
          <a:prstGeom prst="rect">
            <a:avLst/>
          </a:prstGeom>
          <a:noFill/>
        </p:spPr>
        <p:txBody>
          <a:bodyPr wrap="square" rtlCol="0">
            <a:spAutoFit/>
          </a:bodyPr>
          <a:lstStyle/>
          <a:p>
            <a:pPr defTabSz="914400"/>
            <a:r>
              <a:rPr lang="en-US" altLang="ja-JP" dirty="0">
                <a:latin typeface="Meiryo UI" panose="020B0604030504040204" pitchFamily="50" charset="-128"/>
                <a:ea typeface="Meiryo UI" panose="020B0604030504040204" pitchFamily="50" charset="-128"/>
              </a:rPr>
              <a:t>G-MIS</a:t>
            </a:r>
            <a:r>
              <a:rPr lang="ja-JP" altLang="en-US" dirty="0">
                <a:latin typeface="Meiryo UI" panose="020B0604030504040204" pitchFamily="50" charset="-128"/>
                <a:ea typeface="Meiryo UI" panose="020B0604030504040204" pitchFamily="50" charset="-128"/>
              </a:rPr>
              <a:t>事務局からのお問合せ回答に対して、追加で質問を行う操作手順は、以下の通りとなります。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a:extLst>
              <a:ext uri="{FF2B5EF4-FFF2-40B4-BE49-F238E27FC236}">
                <a16:creationId xmlns:a16="http://schemas.microsoft.com/office/drawing/2014/main" id="{3F0F93A4-2C00-432A-99B5-F2B36AE89A05}"/>
              </a:ext>
            </a:extLst>
          </p:cNvPr>
          <p:cNvPicPr>
            <a:picLocks noChangeAspect="1"/>
          </p:cNvPicPr>
          <p:nvPr/>
        </p:nvPicPr>
        <p:blipFill>
          <a:blip r:embed="rId2"/>
          <a:stretch>
            <a:fillRect/>
          </a:stretch>
        </p:blipFill>
        <p:spPr>
          <a:xfrm>
            <a:off x="279590" y="1579851"/>
            <a:ext cx="4583141" cy="4970666"/>
          </a:xfrm>
          <a:prstGeom prst="rect">
            <a:avLst/>
          </a:prstGeom>
          <a:ln>
            <a:solidFill>
              <a:schemeClr val="tx1"/>
            </a:solidFill>
          </a:ln>
        </p:spPr>
      </p:pic>
      <p:sp>
        <p:nvSpPr>
          <p:cNvPr id="36" name="テキスト ボックス 35">
            <a:extLst>
              <a:ext uri="{FF2B5EF4-FFF2-40B4-BE49-F238E27FC236}">
                <a16:creationId xmlns:a16="http://schemas.microsoft.com/office/drawing/2014/main" id="{61DD1E74-E1F5-43EC-B02B-09F43A821DD3}"/>
              </a:ext>
            </a:extLst>
          </p:cNvPr>
          <p:cNvSpPr txBox="1"/>
          <p:nvPr/>
        </p:nvSpPr>
        <p:spPr>
          <a:xfrm>
            <a:off x="6853451" y="1459538"/>
            <a:ext cx="5111815" cy="2062103"/>
          </a:xfrm>
          <a:prstGeom prst="rect">
            <a:avLst/>
          </a:prstGeom>
          <a:noFill/>
        </p:spPr>
        <p:txBody>
          <a:bodyPr wrap="square" rtlCol="0">
            <a:spAutoFit/>
          </a:bodyPr>
          <a:lstStyle/>
          <a:p>
            <a:pPr marL="342900" indent="-342900" defTabSz="914400">
              <a:buFont typeface="+mj-ea"/>
              <a:buAutoNum type="circleNumDbPlain"/>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「内容について追加確認を行いたい場合はコメントを入力してください。」の部分へ追加質問を登録し「送信」ボタンをクリックします。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（補足）</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お問合せにファイルを添付したい場合は、　　アイコン（もし</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くは、「ファイルのアップロード」ボタン）クリックし、ファイルの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アップロードを行ってください。</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a:extLst>
              <a:ext uri="{FF2B5EF4-FFF2-40B4-BE49-F238E27FC236}">
                <a16:creationId xmlns:a16="http://schemas.microsoft.com/office/drawing/2014/main" id="{47007248-BEA6-47ED-AE8A-844DAA168775}"/>
              </a:ext>
            </a:extLst>
          </p:cNvPr>
          <p:cNvSpPr/>
          <p:nvPr/>
        </p:nvSpPr>
        <p:spPr>
          <a:xfrm>
            <a:off x="774749" y="5192307"/>
            <a:ext cx="3917567" cy="378314"/>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38" name="テキスト ボックス 37">
            <a:extLst>
              <a:ext uri="{FF2B5EF4-FFF2-40B4-BE49-F238E27FC236}">
                <a16:creationId xmlns:a16="http://schemas.microsoft.com/office/drawing/2014/main" id="{8868E97E-F922-4618-B4F5-7C6075F2DFD9}"/>
              </a:ext>
            </a:extLst>
          </p:cNvPr>
          <p:cNvSpPr txBox="1"/>
          <p:nvPr/>
        </p:nvSpPr>
        <p:spPr>
          <a:xfrm>
            <a:off x="579090" y="4927036"/>
            <a:ext cx="205184" cy="246221"/>
          </a:xfrm>
          <a:prstGeom prst="rect">
            <a:avLst/>
          </a:prstGeom>
          <a:noFill/>
        </p:spPr>
        <p:txBody>
          <a:bodyPr wrap="non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①</a:t>
            </a:r>
          </a:p>
        </p:txBody>
      </p:sp>
      <p:pic>
        <p:nvPicPr>
          <p:cNvPr id="10" name="図 9">
            <a:extLst>
              <a:ext uri="{FF2B5EF4-FFF2-40B4-BE49-F238E27FC236}">
                <a16:creationId xmlns:a16="http://schemas.microsoft.com/office/drawing/2014/main" id="{E7C0E59C-39E7-4850-AE78-4E47560A69BA}"/>
              </a:ext>
            </a:extLst>
          </p:cNvPr>
          <p:cNvPicPr>
            <a:picLocks noChangeAspect="1"/>
          </p:cNvPicPr>
          <p:nvPr/>
        </p:nvPicPr>
        <p:blipFill>
          <a:blip r:embed="rId3"/>
          <a:stretch>
            <a:fillRect/>
          </a:stretch>
        </p:blipFill>
        <p:spPr>
          <a:xfrm>
            <a:off x="4368567" y="5377452"/>
            <a:ext cx="295275" cy="176213"/>
          </a:xfrm>
          <a:prstGeom prst="rect">
            <a:avLst/>
          </a:prstGeom>
        </p:spPr>
      </p:pic>
      <p:pic>
        <p:nvPicPr>
          <p:cNvPr id="15" name="図 14">
            <a:extLst>
              <a:ext uri="{FF2B5EF4-FFF2-40B4-BE49-F238E27FC236}">
                <a16:creationId xmlns:a16="http://schemas.microsoft.com/office/drawing/2014/main" id="{C266EBEA-F1C4-4086-BFF1-5DB2C59C014D}"/>
              </a:ext>
            </a:extLst>
          </p:cNvPr>
          <p:cNvPicPr>
            <a:picLocks noChangeAspect="1"/>
          </p:cNvPicPr>
          <p:nvPr/>
        </p:nvPicPr>
        <p:blipFill>
          <a:blip r:embed="rId4"/>
          <a:stretch>
            <a:fillRect/>
          </a:stretch>
        </p:blipFill>
        <p:spPr>
          <a:xfrm>
            <a:off x="10449035" y="2716931"/>
            <a:ext cx="219075" cy="228600"/>
          </a:xfrm>
          <a:prstGeom prst="rect">
            <a:avLst/>
          </a:prstGeom>
          <a:ln>
            <a:solidFill>
              <a:schemeClr val="tx1"/>
            </a:solidFill>
          </a:ln>
        </p:spPr>
      </p:pic>
      <p:sp>
        <p:nvSpPr>
          <p:cNvPr id="17" name="正方形/長方形 16"/>
          <p:cNvSpPr/>
          <p:nvPr/>
        </p:nvSpPr>
        <p:spPr>
          <a:xfrm>
            <a:off x="4379928" y="1708412"/>
            <a:ext cx="425988" cy="99123"/>
          </a:xfrm>
          <a:prstGeom prst="rect">
            <a:avLst/>
          </a:prstGeom>
          <a:solidFill>
            <a:schemeClr val="bg1"/>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pic>
        <p:nvPicPr>
          <p:cNvPr id="18" name="図 17">
            <a:extLst>
              <a:ext uri="{FF2B5EF4-FFF2-40B4-BE49-F238E27FC236}">
                <a16:creationId xmlns:a16="http://schemas.microsoft.com/office/drawing/2014/main" id="{6047642E-987B-4A38-9D50-785A4CAEB18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380931" y="1678672"/>
            <a:ext cx="437746" cy="272955"/>
          </a:xfrm>
          <a:prstGeom prst="rect">
            <a:avLst/>
          </a:prstGeom>
        </p:spPr>
      </p:pic>
    </p:spTree>
    <p:extLst>
      <p:ext uri="{BB962C8B-B14F-4D97-AF65-F5344CB8AC3E}">
        <p14:creationId xmlns:p14="http://schemas.microsoft.com/office/powerpoint/2010/main" val="738325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08BA511-61EA-4340-B1C4-F3FD0423FA89}"/>
              </a:ext>
            </a:extLst>
          </p:cNvPr>
          <p:cNvPicPr>
            <a:picLocks noChangeAspect="1"/>
          </p:cNvPicPr>
          <p:nvPr/>
        </p:nvPicPr>
        <p:blipFill>
          <a:blip r:embed="rId2"/>
          <a:stretch>
            <a:fillRect/>
          </a:stretch>
        </p:blipFill>
        <p:spPr>
          <a:xfrm>
            <a:off x="227027" y="1870078"/>
            <a:ext cx="6278400" cy="385178"/>
          </a:xfrm>
          <a:prstGeom prst="rect">
            <a:avLst/>
          </a:prstGeom>
          <a:ln>
            <a:solidFill>
              <a:schemeClr val="tx1"/>
            </a:solidFill>
          </a:ln>
        </p:spPr>
      </p:pic>
      <p:grpSp>
        <p:nvGrpSpPr>
          <p:cNvPr id="9" name="グループ化 8">
            <a:extLst>
              <a:ext uri="{FF2B5EF4-FFF2-40B4-BE49-F238E27FC236}">
                <a16:creationId xmlns:a16="http://schemas.microsoft.com/office/drawing/2014/main" id="{1D4DDF6E-F674-4EFC-951D-23BA0EE57D96}"/>
              </a:ext>
            </a:extLst>
          </p:cNvPr>
          <p:cNvGrpSpPr/>
          <p:nvPr/>
        </p:nvGrpSpPr>
        <p:grpSpPr>
          <a:xfrm>
            <a:off x="1533296" y="2422672"/>
            <a:ext cx="5096105" cy="3682545"/>
            <a:chOff x="1533296" y="2422672"/>
            <a:chExt cx="5096105" cy="3682545"/>
          </a:xfrm>
        </p:grpSpPr>
        <p:pic>
          <p:nvPicPr>
            <p:cNvPr id="24" name="図 23">
              <a:extLst>
                <a:ext uri="{FF2B5EF4-FFF2-40B4-BE49-F238E27FC236}">
                  <a16:creationId xmlns:a16="http://schemas.microsoft.com/office/drawing/2014/main" id="{A14DF9E8-6166-49DF-AA22-B7560A6D957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33296" y="2422672"/>
              <a:ext cx="5096105" cy="3682545"/>
            </a:xfrm>
            <a:prstGeom prst="rect">
              <a:avLst/>
            </a:prstGeom>
            <a:ln>
              <a:solidFill>
                <a:sysClr val="windowText" lastClr="000000"/>
              </a:solidFill>
            </a:ln>
          </p:spPr>
        </p:pic>
        <p:pic>
          <p:nvPicPr>
            <p:cNvPr id="5" name="図 4">
              <a:extLst>
                <a:ext uri="{FF2B5EF4-FFF2-40B4-BE49-F238E27FC236}">
                  <a16:creationId xmlns:a16="http://schemas.microsoft.com/office/drawing/2014/main" id="{95DE5AA1-F671-4FCD-BB38-37E317B54BAB}"/>
                </a:ext>
              </a:extLst>
            </p:cNvPr>
            <p:cNvPicPr>
              <a:picLocks noChangeAspect="1"/>
            </p:cNvPicPr>
            <p:nvPr/>
          </p:nvPicPr>
          <p:blipFill>
            <a:blip r:embed="rId4"/>
            <a:stretch>
              <a:fillRect/>
            </a:stretch>
          </p:blipFill>
          <p:spPr>
            <a:xfrm>
              <a:off x="4989301" y="2637441"/>
              <a:ext cx="1563774" cy="1236123"/>
            </a:xfrm>
            <a:prstGeom prst="rect">
              <a:avLst/>
            </a:prstGeom>
          </p:spPr>
        </p:pic>
        <p:pic>
          <p:nvPicPr>
            <p:cNvPr id="7" name="図 6">
              <a:extLst>
                <a:ext uri="{FF2B5EF4-FFF2-40B4-BE49-F238E27FC236}">
                  <a16:creationId xmlns:a16="http://schemas.microsoft.com/office/drawing/2014/main" id="{57ABA308-B8B0-4AFB-B1CA-1AC172F9F6D7}"/>
                </a:ext>
              </a:extLst>
            </p:cNvPr>
            <p:cNvPicPr>
              <a:picLocks noChangeAspect="1"/>
            </p:cNvPicPr>
            <p:nvPr/>
          </p:nvPicPr>
          <p:blipFill>
            <a:blip r:embed="rId5"/>
            <a:stretch>
              <a:fillRect/>
            </a:stretch>
          </p:blipFill>
          <p:spPr>
            <a:xfrm>
              <a:off x="4822467" y="2451080"/>
              <a:ext cx="1780414" cy="415454"/>
            </a:xfrm>
            <a:prstGeom prst="rect">
              <a:avLst/>
            </a:prstGeom>
          </p:spPr>
        </p:pic>
      </p:grpSp>
      <p:sp>
        <p:nvSpPr>
          <p:cNvPr id="2" name="タイトル 1">
            <a:extLst>
              <a:ext uri="{FF2B5EF4-FFF2-40B4-BE49-F238E27FC236}">
                <a16:creationId xmlns:a16="http://schemas.microsoft.com/office/drawing/2014/main" id="{A92D191C-A3C0-424F-8651-1F444D8C6E6A}"/>
              </a:ext>
            </a:extLst>
          </p:cNvPr>
          <p:cNvSpPr>
            <a:spLocks noGrp="1"/>
          </p:cNvSpPr>
          <p:nvPr>
            <p:ph type="title"/>
          </p:nvPr>
        </p:nvSpPr>
        <p:spPr>
          <a:xfrm>
            <a:off x="225557" y="116631"/>
            <a:ext cx="6734539" cy="419675"/>
          </a:xfrm>
        </p:spPr>
        <p:txBody>
          <a:bodyPr/>
          <a:lstStyle/>
          <a:p>
            <a:r>
              <a:rPr lang="en-US" altLang="ja-JP" sz="2400" b="1" dirty="0"/>
              <a:t>5</a:t>
            </a:r>
            <a:r>
              <a:rPr lang="ja-JP" altLang="en-US" sz="2400" b="1" dirty="0"/>
              <a:t>．</a:t>
            </a:r>
            <a:r>
              <a:rPr kumimoji="1" lang="ja-JP" altLang="en-US" sz="2400" b="1" dirty="0"/>
              <a:t>その他情報の登録</a:t>
            </a:r>
            <a:r>
              <a:rPr lang="ja-JP" altLang="en-US" sz="2400" b="1" dirty="0"/>
              <a:t>、参照</a:t>
            </a:r>
            <a:endParaRPr kumimoji="1" lang="ja-JP" altLang="en-US" sz="2400" b="1" dirty="0"/>
          </a:p>
        </p:txBody>
      </p:sp>
      <p:sp>
        <p:nvSpPr>
          <p:cNvPr id="4" name="テキスト ボックス 3">
            <a:extLst>
              <a:ext uri="{FF2B5EF4-FFF2-40B4-BE49-F238E27FC236}">
                <a16:creationId xmlns:a16="http://schemas.microsoft.com/office/drawing/2014/main" id="{E24CBAE4-B531-463B-B780-C2566A51C596}"/>
              </a:ext>
            </a:extLst>
          </p:cNvPr>
          <p:cNvSpPr txBox="1"/>
          <p:nvPr/>
        </p:nvSpPr>
        <p:spPr>
          <a:xfrm>
            <a:off x="279590" y="785553"/>
            <a:ext cx="1394677"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４．</a:t>
            </a:r>
            <a:r>
              <a:rPr lang="en-US" altLang="ja-JP" b="1" dirty="0">
                <a:latin typeface="Meiryo UI" panose="020B0604030504040204" pitchFamily="50" charset="-128"/>
                <a:ea typeface="Meiryo UI" panose="020B0604030504040204" pitchFamily="50" charset="-128"/>
              </a:rPr>
              <a:t>FAQ</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a:extLst>
              <a:ext uri="{FF2B5EF4-FFF2-40B4-BE49-F238E27FC236}">
                <a16:creationId xmlns:a16="http://schemas.microsoft.com/office/drawing/2014/main" id="{1A015C5E-C5D7-41FC-818B-4C187EACA11C}"/>
              </a:ext>
            </a:extLst>
          </p:cNvPr>
          <p:cNvSpPr txBox="1"/>
          <p:nvPr/>
        </p:nvSpPr>
        <p:spPr>
          <a:xfrm>
            <a:off x="279590" y="1154885"/>
            <a:ext cx="11629487" cy="369332"/>
          </a:xfrm>
          <a:prstGeom prst="rect">
            <a:avLst/>
          </a:prstGeom>
          <a:noFill/>
        </p:spPr>
        <p:txBody>
          <a:bodyPr wrap="square" rtlCol="0">
            <a:spAutoFit/>
          </a:bodyPr>
          <a:lstStyle/>
          <a:p>
            <a:pPr defTabSz="9144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よくある質問（</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FAQ</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）を参照する</a:t>
            </a:r>
            <a:r>
              <a:rPr lang="ja-JP" altLang="en-US" dirty="0">
                <a:latin typeface="Meiryo UI" panose="020B0604030504040204" pitchFamily="50" charset="-128"/>
                <a:ea typeface="Meiryo UI" panose="020B0604030504040204" pitchFamily="50" charset="-128"/>
              </a:rPr>
              <a:t>ための操作手順は、以下の通りとなります。</a:t>
            </a:r>
            <a:endParaRPr lang="en-US" altLang="ja-JP" dirty="0">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34255DC-115E-48CF-9C8B-89796B6BDDB9}"/>
              </a:ext>
            </a:extLst>
          </p:cNvPr>
          <p:cNvCxnSpPr>
            <a:cxnSpLocks/>
          </p:cNvCxnSpPr>
          <p:nvPr/>
        </p:nvCxnSpPr>
        <p:spPr>
          <a:xfrm>
            <a:off x="6732248" y="1841157"/>
            <a:ext cx="0" cy="4609070"/>
          </a:xfrm>
          <a:prstGeom prst="line">
            <a:avLst/>
          </a:prstGeom>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602E2922-0838-4DFD-8342-A416C09BEC70}"/>
              </a:ext>
            </a:extLst>
          </p:cNvPr>
          <p:cNvSpPr txBox="1"/>
          <p:nvPr/>
        </p:nvSpPr>
        <p:spPr>
          <a:xfrm>
            <a:off x="5779332" y="1867231"/>
            <a:ext cx="389850" cy="338554"/>
          </a:xfrm>
          <a:prstGeom prst="rect">
            <a:avLst/>
          </a:prstGeom>
          <a:noFill/>
        </p:spPr>
        <p:txBody>
          <a:bodyPr wrap="none"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①</a:t>
            </a:r>
          </a:p>
        </p:txBody>
      </p:sp>
      <p:sp>
        <p:nvSpPr>
          <p:cNvPr id="13" name="正方形/長方形 12">
            <a:extLst>
              <a:ext uri="{FF2B5EF4-FFF2-40B4-BE49-F238E27FC236}">
                <a16:creationId xmlns:a16="http://schemas.microsoft.com/office/drawing/2014/main" id="{F15A1D46-FD8F-4353-B4A6-212F0336926C}"/>
              </a:ext>
            </a:extLst>
          </p:cNvPr>
          <p:cNvSpPr/>
          <p:nvPr/>
        </p:nvSpPr>
        <p:spPr>
          <a:xfrm>
            <a:off x="6127594" y="1939619"/>
            <a:ext cx="475287" cy="216887"/>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35" name="テキスト ボックス 34">
            <a:extLst>
              <a:ext uri="{FF2B5EF4-FFF2-40B4-BE49-F238E27FC236}">
                <a16:creationId xmlns:a16="http://schemas.microsoft.com/office/drawing/2014/main" id="{1010E0FE-AD88-4B1E-AD44-EF19ABB34A60}"/>
              </a:ext>
            </a:extLst>
          </p:cNvPr>
          <p:cNvSpPr txBox="1"/>
          <p:nvPr/>
        </p:nvSpPr>
        <p:spPr>
          <a:xfrm>
            <a:off x="6911423" y="1850519"/>
            <a:ext cx="4997654" cy="2308324"/>
          </a:xfrm>
          <a:prstGeom prst="rect">
            <a:avLst/>
          </a:prstGeom>
          <a:noFill/>
        </p:spPr>
        <p:txBody>
          <a:bodyPr wrap="square" rtlCol="0">
            <a:spAutoFit/>
          </a:bodyPr>
          <a:lstStyle/>
          <a:p>
            <a:pPr marL="342900" indent="-342900" defTabSz="914400">
              <a:buFont typeface="+mj-ea"/>
              <a:buAutoNum type="circleNumDbPlain"/>
            </a:pPr>
            <a:r>
              <a:rPr lang="ja-JP" altLang="en-US" sz="1600" dirty="0">
                <a:latin typeface="Meiryo UI" panose="020B0604030504040204" pitchFamily="50" charset="-128"/>
                <a:ea typeface="Meiryo UI" panose="020B0604030504040204" pitchFamily="50" charset="-128"/>
              </a:rPr>
              <a:t>ホーム画面から「</a:t>
            </a:r>
            <a:r>
              <a:rPr lang="en-US" altLang="ja-JP" sz="1600" dirty="0">
                <a:latin typeface="Meiryo UI" panose="020B0604030504040204" pitchFamily="50" charset="-128"/>
                <a:ea typeface="Meiryo UI" panose="020B0604030504040204" pitchFamily="50" charset="-128"/>
              </a:rPr>
              <a:t>FAQ</a:t>
            </a:r>
            <a:r>
              <a:rPr lang="ja-JP" altLang="en-US" sz="1600" dirty="0">
                <a:latin typeface="Meiryo UI" panose="020B0604030504040204" pitchFamily="50" charset="-128"/>
                <a:ea typeface="Meiryo UI" panose="020B0604030504040204" pitchFamily="50" charset="-128"/>
              </a:rPr>
              <a:t>」タブをクリックすると、</a:t>
            </a:r>
            <a:r>
              <a:rPr lang="en-US" altLang="ja-JP" sz="1600" dirty="0">
                <a:latin typeface="Meiryo UI" panose="020B0604030504040204" pitchFamily="50" charset="-128"/>
                <a:ea typeface="Meiryo UI" panose="020B0604030504040204" pitchFamily="50" charset="-128"/>
              </a:rPr>
              <a:t>FAQ</a:t>
            </a:r>
            <a:r>
              <a:rPr lang="ja-JP" altLang="en-US" sz="1600" dirty="0">
                <a:latin typeface="Meiryo UI" panose="020B0604030504040204" pitchFamily="50" charset="-128"/>
                <a:ea typeface="Meiryo UI" panose="020B0604030504040204" pitchFamily="50" charset="-128"/>
              </a:rPr>
              <a:t>の一覧が表示されます。</a:t>
            </a:r>
            <a:endParaRPr lang="en-US" altLang="ja-JP" sz="1600" dirty="0">
              <a:latin typeface="Meiryo UI" panose="020B0604030504040204" pitchFamily="50" charset="-128"/>
              <a:ea typeface="Meiryo UI" panose="020B0604030504040204" pitchFamily="50" charset="-128"/>
            </a:endParaRPr>
          </a:p>
          <a:p>
            <a:pPr marL="342900" indent="-342900" defTabSz="914400">
              <a:buFont typeface="+mj-ea"/>
              <a:buAutoNum type="circleNumDbPlain"/>
            </a:pPr>
            <a:endParaRPr lang="en-US" altLang="ja-JP" sz="1600" dirty="0">
              <a:latin typeface="Meiryo UI" panose="020B0604030504040204" pitchFamily="50" charset="-128"/>
              <a:ea typeface="Meiryo UI" panose="020B0604030504040204" pitchFamily="50" charset="-128"/>
            </a:endParaRPr>
          </a:p>
          <a:p>
            <a:pPr defTabSz="914400"/>
            <a:r>
              <a:rPr lang="ja-JP" altLang="en-US" sz="1600" dirty="0">
                <a:latin typeface="Meiryo UI" panose="020B0604030504040204" pitchFamily="50" charset="-128"/>
                <a:ea typeface="Meiryo UI" panose="020B0604030504040204" pitchFamily="50" charset="-128"/>
              </a:rPr>
              <a:t>（補足）</a:t>
            </a:r>
            <a:endParaRPr lang="en-US" altLang="ja-JP" sz="1600" dirty="0">
              <a:latin typeface="Meiryo UI" panose="020B0604030504040204" pitchFamily="50" charset="-128"/>
              <a:ea typeface="Meiryo UI" panose="020B0604030504040204" pitchFamily="50" charset="-128"/>
            </a:endParaRPr>
          </a:p>
          <a:p>
            <a:pPr defTabSz="914400"/>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FAQ</a:t>
            </a:r>
            <a:r>
              <a:rPr lang="ja-JP" altLang="en-US" sz="1600" dirty="0">
                <a:latin typeface="Meiryo UI" panose="020B0604030504040204" pitchFamily="50" charset="-128"/>
                <a:ea typeface="Meiryo UI" panose="020B0604030504040204" pitchFamily="50" charset="-128"/>
              </a:rPr>
              <a:t>」タブが表示されていない場合、「その他」タブを</a:t>
            </a:r>
            <a:endParaRPr lang="en-US" altLang="ja-JP" sz="1600" dirty="0">
              <a:latin typeface="Meiryo UI" panose="020B0604030504040204" pitchFamily="50" charset="-128"/>
              <a:ea typeface="Meiryo UI" panose="020B0604030504040204" pitchFamily="50" charset="-128"/>
            </a:endParaRPr>
          </a:p>
          <a:p>
            <a:pPr defTabSz="914400"/>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クリックし「</a:t>
            </a:r>
            <a:r>
              <a:rPr lang="en-US" altLang="ja-JP" sz="1600" dirty="0">
                <a:latin typeface="Meiryo UI" panose="020B0604030504040204" pitchFamily="50" charset="-128"/>
                <a:ea typeface="Meiryo UI" panose="020B0604030504040204" pitchFamily="50" charset="-128"/>
              </a:rPr>
              <a:t>FAQ</a:t>
            </a:r>
            <a:r>
              <a:rPr lang="ja-JP" altLang="en-US" sz="1600" dirty="0">
                <a:latin typeface="Meiryo UI" panose="020B0604030504040204" pitchFamily="50" charset="-128"/>
                <a:ea typeface="Meiryo UI" panose="020B0604030504040204" pitchFamily="50" charset="-128"/>
              </a:rPr>
              <a:t>」を選択してください。</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342900" indent="-342900" defTabSz="914400">
              <a:buAutoNum type="circleNumDbPlain" startAt="2"/>
            </a:pPr>
            <a:r>
              <a:rPr lang="ja-JP" altLang="en-US" sz="1600" dirty="0">
                <a:latin typeface="Meiryo UI" panose="020B0604030504040204" pitchFamily="50" charset="-128"/>
                <a:ea typeface="Meiryo UI" panose="020B0604030504040204" pitchFamily="50" charset="-128"/>
              </a:rPr>
              <a:t>記事をクリックすることで、</a:t>
            </a:r>
            <a:r>
              <a:rPr lang="en-US" altLang="ja-JP" sz="1600" dirty="0">
                <a:latin typeface="Meiryo UI" panose="020B0604030504040204" pitchFamily="50" charset="-128"/>
                <a:ea typeface="Meiryo UI" panose="020B0604030504040204" pitchFamily="50" charset="-128"/>
              </a:rPr>
              <a:t>FAQ</a:t>
            </a:r>
            <a:r>
              <a:rPr lang="ja-JP" altLang="en-US" sz="1600" dirty="0">
                <a:latin typeface="Meiryo UI" panose="020B0604030504040204" pitchFamily="50" charset="-128"/>
                <a:ea typeface="Meiryo UI" panose="020B0604030504040204" pitchFamily="50" charset="-128"/>
              </a:rPr>
              <a:t>の詳細内容を参照できます。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a:extLst>
              <a:ext uri="{FF2B5EF4-FFF2-40B4-BE49-F238E27FC236}">
                <a16:creationId xmlns:a16="http://schemas.microsoft.com/office/drawing/2014/main" id="{97742159-2D3D-4219-AB10-AD4F2CE05424}"/>
              </a:ext>
            </a:extLst>
          </p:cNvPr>
          <p:cNvSpPr/>
          <p:nvPr/>
        </p:nvSpPr>
        <p:spPr>
          <a:xfrm>
            <a:off x="4972041" y="2597431"/>
            <a:ext cx="1462315" cy="202919"/>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9" name="テキスト ボックス 18">
            <a:extLst>
              <a:ext uri="{FF2B5EF4-FFF2-40B4-BE49-F238E27FC236}">
                <a16:creationId xmlns:a16="http://schemas.microsoft.com/office/drawing/2014/main" id="{388C7EA6-0D38-49D4-AA11-DFB1294180A3}"/>
              </a:ext>
            </a:extLst>
          </p:cNvPr>
          <p:cNvSpPr txBox="1"/>
          <p:nvPr/>
        </p:nvSpPr>
        <p:spPr>
          <a:xfrm>
            <a:off x="4626414" y="2529286"/>
            <a:ext cx="324246" cy="338554"/>
          </a:xfrm>
          <a:prstGeom prst="rect">
            <a:avLst/>
          </a:prstGeom>
          <a:noFill/>
        </p:spPr>
        <p:txBody>
          <a:bodyPr wrap="square"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②</a:t>
            </a:r>
          </a:p>
        </p:txBody>
      </p:sp>
      <p:cxnSp>
        <p:nvCxnSpPr>
          <p:cNvPr id="22" name="直線矢印コネクタ 21">
            <a:extLst>
              <a:ext uri="{FF2B5EF4-FFF2-40B4-BE49-F238E27FC236}">
                <a16:creationId xmlns:a16="http://schemas.microsoft.com/office/drawing/2014/main" id="{5141E2BD-9225-496D-9D18-483F69FEDE5C}"/>
              </a:ext>
            </a:extLst>
          </p:cNvPr>
          <p:cNvCxnSpPr>
            <a:cxnSpLocks/>
            <a:stCxn id="17" idx="2"/>
            <a:endCxn id="23" idx="0"/>
          </p:cNvCxnSpPr>
          <p:nvPr/>
        </p:nvCxnSpPr>
        <p:spPr>
          <a:xfrm flipH="1">
            <a:off x="3086317" y="2800350"/>
            <a:ext cx="2616882" cy="11407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588FE51A-4E20-42F9-B719-7F990D8A7EAA}"/>
              </a:ext>
            </a:extLst>
          </p:cNvPr>
          <p:cNvCxnSpPr>
            <a:cxnSpLocks/>
            <a:stCxn id="13" idx="2"/>
          </p:cNvCxnSpPr>
          <p:nvPr/>
        </p:nvCxnSpPr>
        <p:spPr>
          <a:xfrm>
            <a:off x="6365238" y="2156506"/>
            <a:ext cx="0" cy="4033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27C86358-1D9F-4883-A350-82F5D06187D4}"/>
              </a:ext>
            </a:extLst>
          </p:cNvPr>
          <p:cNvPicPr>
            <a:picLocks noChangeAspect="1"/>
          </p:cNvPicPr>
          <p:nvPr/>
        </p:nvPicPr>
        <p:blipFill>
          <a:blip r:embed="rId6"/>
          <a:stretch>
            <a:fillRect/>
          </a:stretch>
        </p:blipFill>
        <p:spPr>
          <a:xfrm>
            <a:off x="375886" y="3976958"/>
            <a:ext cx="5420219" cy="2498400"/>
          </a:xfrm>
          <a:prstGeom prst="rect">
            <a:avLst/>
          </a:prstGeom>
          <a:ln>
            <a:solidFill>
              <a:sysClr val="windowText" lastClr="000000"/>
            </a:solidFill>
          </a:ln>
        </p:spPr>
      </p:pic>
      <p:sp>
        <p:nvSpPr>
          <p:cNvPr id="23" name="正方形/長方形 22">
            <a:extLst>
              <a:ext uri="{FF2B5EF4-FFF2-40B4-BE49-F238E27FC236}">
                <a16:creationId xmlns:a16="http://schemas.microsoft.com/office/drawing/2014/main" id="{377159DB-C790-4448-97A6-A8DB2D3167C1}"/>
              </a:ext>
            </a:extLst>
          </p:cNvPr>
          <p:cNvSpPr/>
          <p:nvPr/>
        </p:nvSpPr>
        <p:spPr>
          <a:xfrm>
            <a:off x="346657" y="3941054"/>
            <a:ext cx="5479320" cy="2499647"/>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Tree>
    <p:extLst>
      <p:ext uri="{BB962C8B-B14F-4D97-AF65-F5344CB8AC3E}">
        <p14:creationId xmlns:p14="http://schemas.microsoft.com/office/powerpoint/2010/main" val="26090277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1E5BFA-7E14-470D-B710-2F9730C08E7F}"/>
              </a:ext>
            </a:extLst>
          </p:cNvPr>
          <p:cNvSpPr>
            <a:spLocks noGrp="1"/>
          </p:cNvSpPr>
          <p:nvPr>
            <p:ph type="title"/>
          </p:nvPr>
        </p:nvSpPr>
        <p:spPr/>
        <p:txBody>
          <a:bodyPr/>
          <a:lstStyle/>
          <a:p>
            <a:r>
              <a:rPr kumimoji="1" lang="ja-JP" altLang="en-US" sz="2400" b="1" dirty="0"/>
              <a:t>目次</a:t>
            </a:r>
          </a:p>
        </p:txBody>
      </p:sp>
      <p:graphicFrame>
        <p:nvGraphicFramePr>
          <p:cNvPr id="6" name="表 5">
            <a:extLst>
              <a:ext uri="{FF2B5EF4-FFF2-40B4-BE49-F238E27FC236}">
                <a16:creationId xmlns:a16="http://schemas.microsoft.com/office/drawing/2014/main" id="{3E2D5BDD-B398-4853-8F7E-E0B3CDFF4D3A}"/>
              </a:ext>
            </a:extLst>
          </p:cNvPr>
          <p:cNvGraphicFramePr>
            <a:graphicFrameLocks noGrp="1"/>
          </p:cNvGraphicFramePr>
          <p:nvPr>
            <p:extLst>
              <p:ext uri="{D42A27DB-BD31-4B8C-83A1-F6EECF244321}">
                <p14:modId xmlns:p14="http://schemas.microsoft.com/office/powerpoint/2010/main" val="3501057969"/>
              </p:ext>
            </p:extLst>
          </p:nvPr>
        </p:nvGraphicFramePr>
        <p:xfrm>
          <a:off x="220498" y="738331"/>
          <a:ext cx="5649697" cy="884585"/>
        </p:xfrm>
        <a:graphic>
          <a:graphicData uri="http://schemas.openxmlformats.org/drawingml/2006/table">
            <a:tbl>
              <a:tblPr>
                <a:tableStyleId>{2D5ABB26-0587-4C30-8999-92F81FD0307C}</a:tableStyleId>
              </a:tblPr>
              <a:tblGrid>
                <a:gridCol w="454216">
                  <a:extLst>
                    <a:ext uri="{9D8B030D-6E8A-4147-A177-3AD203B41FA5}">
                      <a16:colId xmlns:a16="http://schemas.microsoft.com/office/drawing/2014/main" val="1375727740"/>
                    </a:ext>
                  </a:extLst>
                </a:gridCol>
                <a:gridCol w="601779">
                  <a:extLst>
                    <a:ext uri="{9D8B030D-6E8A-4147-A177-3AD203B41FA5}">
                      <a16:colId xmlns:a16="http://schemas.microsoft.com/office/drawing/2014/main" val="676722082"/>
                    </a:ext>
                  </a:extLst>
                </a:gridCol>
                <a:gridCol w="3098803">
                  <a:extLst>
                    <a:ext uri="{9D8B030D-6E8A-4147-A177-3AD203B41FA5}">
                      <a16:colId xmlns:a16="http://schemas.microsoft.com/office/drawing/2014/main" val="3001421502"/>
                    </a:ext>
                  </a:extLst>
                </a:gridCol>
                <a:gridCol w="951202">
                  <a:extLst>
                    <a:ext uri="{9D8B030D-6E8A-4147-A177-3AD203B41FA5}">
                      <a16:colId xmlns:a16="http://schemas.microsoft.com/office/drawing/2014/main" val="2418362136"/>
                    </a:ext>
                  </a:extLst>
                </a:gridCol>
                <a:gridCol w="543697">
                  <a:extLst>
                    <a:ext uri="{9D8B030D-6E8A-4147-A177-3AD203B41FA5}">
                      <a16:colId xmlns:a16="http://schemas.microsoft.com/office/drawing/2014/main" val="2548842714"/>
                    </a:ext>
                  </a:extLst>
                </a:gridCol>
              </a:tblGrid>
              <a:tr h="459984">
                <a:tc>
                  <a:txBody>
                    <a:bodyPr/>
                    <a:lstStyle/>
                    <a:p>
                      <a:r>
                        <a:rPr kumimoji="1" lang="en-US" altLang="ja-JP" sz="2000" dirty="0">
                          <a:latin typeface="Meiryo UI" panose="020B0604030504040204" pitchFamily="50" charset="-128"/>
                          <a:ea typeface="Meiryo UI" panose="020B0604030504040204" pitchFamily="50" charset="-128"/>
                        </a:rPr>
                        <a:t>6.</a:t>
                      </a:r>
                    </a:p>
                  </a:txBody>
                  <a:tcPr anchor="ctr">
                    <a:lnL>
                      <a:noFill/>
                    </a:lnL>
                    <a:lnR>
                      <a:noFill/>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kumimoji="1" lang="ja-JP" altLang="en-US" sz="2000" dirty="0">
                          <a:latin typeface="Meiryo UI" panose="020B0604030504040204" pitchFamily="50" charset="-128"/>
                          <a:ea typeface="Meiryo UI" panose="020B0604030504040204" pitchFamily="50" charset="-128"/>
                        </a:rPr>
                        <a:t>動作環境</a:t>
                      </a:r>
                      <a:endParaRPr kumimoji="1" lang="en-US" altLang="ja-JP" sz="20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en-US" altLang="ja-JP" sz="12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7169037"/>
                  </a:ext>
                </a:extLst>
              </a:tr>
              <a:tr h="424601">
                <a:tc>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dirty="0">
                          <a:latin typeface="Meiryo UI" panose="020B0604030504040204" pitchFamily="50" charset="-128"/>
                          <a:ea typeface="Meiryo UI" panose="020B0604030504040204" pitchFamily="50" charset="-128"/>
                        </a:rPr>
                        <a:t>6-1.</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rPr>
                        <a:t>動作環境</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rPr>
                        <a:t>・・・・・・</a:t>
                      </a: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800" dirty="0">
                          <a:latin typeface="Meiryo UI" panose="020B0604030504040204" pitchFamily="50" charset="-128"/>
                          <a:ea typeface="Meiryo UI" panose="020B0604030504040204" pitchFamily="50" charset="-128"/>
                        </a:rPr>
                        <a:t>41</a:t>
                      </a:r>
                      <a:endParaRPr kumimoji="1" lang="ja-JP" altLang="en-US" sz="1800" dirty="0">
                        <a:latin typeface="Meiryo UI" panose="020B0604030504040204" pitchFamily="50" charset="-128"/>
                        <a:ea typeface="Meiryo UI" panose="020B0604030504040204" pitchFamily="50" charset="-128"/>
                      </a:endParaRPr>
                    </a:p>
                  </a:txBody>
                  <a:tcPr anchor="ctr">
                    <a:lnL>
                      <a:noFill/>
                    </a:lnL>
                    <a:lnR>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7234004"/>
                  </a:ext>
                </a:extLst>
              </a:tr>
            </a:tbl>
          </a:graphicData>
        </a:graphic>
      </p:graphicFrame>
    </p:spTree>
    <p:extLst>
      <p:ext uri="{BB962C8B-B14F-4D97-AF65-F5344CB8AC3E}">
        <p14:creationId xmlns:p14="http://schemas.microsoft.com/office/powerpoint/2010/main" val="2042730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7403A013-4EAF-4CEA-9463-E311F7620E34}"/>
              </a:ext>
            </a:extLst>
          </p:cNvPr>
          <p:cNvPicPr>
            <a:picLocks noChangeAspect="1"/>
          </p:cNvPicPr>
          <p:nvPr/>
        </p:nvPicPr>
        <p:blipFill>
          <a:blip r:embed="rId2"/>
          <a:stretch>
            <a:fillRect/>
          </a:stretch>
        </p:blipFill>
        <p:spPr>
          <a:xfrm>
            <a:off x="244607" y="1642568"/>
            <a:ext cx="5832000" cy="670727"/>
          </a:xfrm>
          <a:prstGeom prst="rect">
            <a:avLst/>
          </a:prstGeom>
          <a:ln>
            <a:solidFill>
              <a:schemeClr val="tx1"/>
            </a:solidFill>
          </a:ln>
        </p:spPr>
      </p:pic>
      <p:pic>
        <p:nvPicPr>
          <p:cNvPr id="31" name="図 30">
            <a:extLst>
              <a:ext uri="{FF2B5EF4-FFF2-40B4-BE49-F238E27FC236}">
                <a16:creationId xmlns:a16="http://schemas.microsoft.com/office/drawing/2014/main" id="{08199183-0E47-4FC9-BF65-CB5181FFE18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6674" y="4090285"/>
            <a:ext cx="4830653" cy="2339855"/>
          </a:xfrm>
          <a:prstGeom prst="rect">
            <a:avLst/>
          </a:prstGeom>
          <a:ln>
            <a:solidFill>
              <a:schemeClr val="tx1"/>
            </a:solidFill>
          </a:ln>
        </p:spPr>
      </p:pic>
      <p:pic>
        <p:nvPicPr>
          <p:cNvPr id="24" name="図 23">
            <a:extLst>
              <a:ext uri="{FF2B5EF4-FFF2-40B4-BE49-F238E27FC236}">
                <a16:creationId xmlns:a16="http://schemas.microsoft.com/office/drawing/2014/main" id="{C1988773-119A-4BA9-862A-423B96BF0E7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44607" y="2508639"/>
            <a:ext cx="5727568" cy="1501217"/>
          </a:xfrm>
          <a:prstGeom prst="rect">
            <a:avLst/>
          </a:prstGeom>
          <a:ln>
            <a:solidFill>
              <a:schemeClr val="tx1"/>
            </a:solidFill>
          </a:ln>
        </p:spPr>
      </p:pic>
      <p:sp>
        <p:nvSpPr>
          <p:cNvPr id="2" name="タイトル 1">
            <a:extLst>
              <a:ext uri="{FF2B5EF4-FFF2-40B4-BE49-F238E27FC236}">
                <a16:creationId xmlns:a16="http://schemas.microsoft.com/office/drawing/2014/main" id="{A92D191C-A3C0-424F-8651-1F444D8C6E6A}"/>
              </a:ext>
            </a:extLst>
          </p:cNvPr>
          <p:cNvSpPr>
            <a:spLocks noGrp="1"/>
          </p:cNvSpPr>
          <p:nvPr>
            <p:ph type="title"/>
          </p:nvPr>
        </p:nvSpPr>
        <p:spPr>
          <a:xfrm>
            <a:off x="225557" y="116631"/>
            <a:ext cx="6734539" cy="419675"/>
          </a:xfrm>
        </p:spPr>
        <p:txBody>
          <a:bodyPr/>
          <a:lstStyle/>
          <a:p>
            <a:r>
              <a:rPr lang="en-US" altLang="ja-JP" sz="2400" b="1" dirty="0"/>
              <a:t>5</a:t>
            </a:r>
            <a:r>
              <a:rPr lang="ja-JP" altLang="en-US" sz="2400" b="1" dirty="0"/>
              <a:t>．</a:t>
            </a:r>
            <a:r>
              <a:rPr kumimoji="1" lang="ja-JP" altLang="en-US" sz="2400" b="1" dirty="0"/>
              <a:t>その他情報の登録、参照</a:t>
            </a:r>
          </a:p>
        </p:txBody>
      </p:sp>
      <p:sp>
        <p:nvSpPr>
          <p:cNvPr id="4" name="テキスト ボックス 3">
            <a:extLst>
              <a:ext uri="{FF2B5EF4-FFF2-40B4-BE49-F238E27FC236}">
                <a16:creationId xmlns:a16="http://schemas.microsoft.com/office/drawing/2014/main" id="{E24CBAE4-B531-463B-B780-C2566A51C596}"/>
              </a:ext>
            </a:extLst>
          </p:cNvPr>
          <p:cNvSpPr txBox="1"/>
          <p:nvPr/>
        </p:nvSpPr>
        <p:spPr>
          <a:xfrm>
            <a:off x="279590" y="785553"/>
            <a:ext cx="2392001"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５．医療法人マスタ</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a:extLst>
              <a:ext uri="{FF2B5EF4-FFF2-40B4-BE49-F238E27FC236}">
                <a16:creationId xmlns:a16="http://schemas.microsoft.com/office/drawing/2014/main" id="{1A015C5E-C5D7-41FC-818B-4C187EACA11C}"/>
              </a:ext>
            </a:extLst>
          </p:cNvPr>
          <p:cNvSpPr txBox="1"/>
          <p:nvPr/>
        </p:nvSpPr>
        <p:spPr>
          <a:xfrm>
            <a:off x="279590" y="1154885"/>
            <a:ext cx="11632804" cy="369332"/>
          </a:xfrm>
          <a:prstGeom prst="rect">
            <a:avLst/>
          </a:prstGeom>
          <a:noFill/>
        </p:spPr>
        <p:txBody>
          <a:bodyPr wrap="square" rtlCol="0">
            <a:spAutoFit/>
          </a:bodyPr>
          <a:lstStyle/>
          <a:p>
            <a:pPr defTabSz="9144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登録されている自身の医療法人の情報を確認する操作手順は、以下の通りとなります。</a:t>
            </a:r>
            <a:endParaRPr lang="en-US" altLang="ja-JP"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0FB251C0-B746-442C-9807-914A5A9336CE}"/>
              </a:ext>
            </a:extLst>
          </p:cNvPr>
          <p:cNvSpPr txBox="1"/>
          <p:nvPr/>
        </p:nvSpPr>
        <p:spPr>
          <a:xfrm>
            <a:off x="4955361" y="1855835"/>
            <a:ext cx="205184" cy="246221"/>
          </a:xfrm>
          <a:prstGeom prst="rect">
            <a:avLst/>
          </a:prstGeom>
          <a:noFill/>
        </p:spPr>
        <p:txBody>
          <a:bodyPr wrap="none" lIns="0" tIns="0" rIns="0" bIns="0" rtlCol="0">
            <a:spAutoFit/>
          </a:bodyPr>
          <a:lstStyle/>
          <a:p>
            <a:pPr algn="ctr" defTabSz="914400"/>
            <a:r>
              <a:rPr kumimoji="1" lang="ja-JP" altLang="en-US" sz="1600" b="1" dirty="0">
                <a:solidFill>
                  <a:srgbClr val="FF0000"/>
                </a:solidFill>
                <a:latin typeface="Meiryo UI" pitchFamily="50" charset="-128"/>
                <a:ea typeface="Meiryo UI" pitchFamily="50" charset="-128"/>
                <a:cs typeface="Meiryo UI" pitchFamily="50" charset="-128"/>
              </a:rPr>
              <a:t>①</a:t>
            </a:r>
          </a:p>
        </p:txBody>
      </p:sp>
      <p:sp>
        <p:nvSpPr>
          <p:cNvPr id="13" name="正方形/長方形 12">
            <a:extLst>
              <a:ext uri="{FF2B5EF4-FFF2-40B4-BE49-F238E27FC236}">
                <a16:creationId xmlns:a16="http://schemas.microsoft.com/office/drawing/2014/main" id="{030B1579-8B90-4742-80BA-8E0340023C01}"/>
              </a:ext>
            </a:extLst>
          </p:cNvPr>
          <p:cNvSpPr/>
          <p:nvPr/>
        </p:nvSpPr>
        <p:spPr>
          <a:xfrm>
            <a:off x="5194491" y="1880828"/>
            <a:ext cx="629094" cy="247629"/>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5" name="正方形/長方形 14">
            <a:extLst>
              <a:ext uri="{FF2B5EF4-FFF2-40B4-BE49-F238E27FC236}">
                <a16:creationId xmlns:a16="http://schemas.microsoft.com/office/drawing/2014/main" id="{77782CE2-D8AC-4513-B0E3-CB9F4DC9DD75}"/>
              </a:ext>
            </a:extLst>
          </p:cNvPr>
          <p:cNvSpPr/>
          <p:nvPr/>
        </p:nvSpPr>
        <p:spPr>
          <a:xfrm>
            <a:off x="568728" y="3801043"/>
            <a:ext cx="972000" cy="173427"/>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6" name="テキスト ボックス 15">
            <a:extLst>
              <a:ext uri="{FF2B5EF4-FFF2-40B4-BE49-F238E27FC236}">
                <a16:creationId xmlns:a16="http://schemas.microsoft.com/office/drawing/2014/main" id="{57232336-36F0-435C-B7CA-07A83FB1917E}"/>
              </a:ext>
            </a:extLst>
          </p:cNvPr>
          <p:cNvSpPr txBox="1"/>
          <p:nvPr/>
        </p:nvSpPr>
        <p:spPr>
          <a:xfrm>
            <a:off x="2592929" y="4154470"/>
            <a:ext cx="205184" cy="246221"/>
          </a:xfrm>
          <a:prstGeom prst="rect">
            <a:avLst/>
          </a:prstGeom>
          <a:solidFill>
            <a:schemeClr val="bg1"/>
          </a:solidFill>
        </p:spPr>
        <p:txBody>
          <a:bodyPr wrap="none" lIns="0" tIns="0" rIns="0" bIns="0" rtlCol="0">
            <a:spAutoFit/>
          </a:bodyPr>
          <a:lstStyle/>
          <a:p>
            <a:pPr algn="ctr" defTabSz="914400"/>
            <a:r>
              <a:rPr kumimoji="1" lang="ja-JP" altLang="en-US" sz="1600" b="1" dirty="0">
                <a:solidFill>
                  <a:srgbClr val="FF0000"/>
                </a:solidFill>
                <a:latin typeface="Meiryo UI" pitchFamily="50" charset="-128"/>
                <a:ea typeface="Meiryo UI" pitchFamily="50" charset="-128"/>
                <a:cs typeface="Meiryo UI" pitchFamily="50" charset="-128"/>
              </a:rPr>
              <a:t>②</a:t>
            </a:r>
          </a:p>
        </p:txBody>
      </p:sp>
      <p:sp>
        <p:nvSpPr>
          <p:cNvPr id="19" name="テキスト ボックス 18">
            <a:extLst>
              <a:ext uri="{FF2B5EF4-FFF2-40B4-BE49-F238E27FC236}">
                <a16:creationId xmlns:a16="http://schemas.microsoft.com/office/drawing/2014/main" id="{3C781A29-5C90-49E1-8738-E5A43F5938E5}"/>
              </a:ext>
            </a:extLst>
          </p:cNvPr>
          <p:cNvSpPr txBox="1"/>
          <p:nvPr/>
        </p:nvSpPr>
        <p:spPr>
          <a:xfrm>
            <a:off x="6914740" y="1695982"/>
            <a:ext cx="4997654" cy="3293209"/>
          </a:xfrm>
          <a:prstGeom prst="rect">
            <a:avLst/>
          </a:prstGeom>
          <a:noFill/>
        </p:spPr>
        <p:txBody>
          <a:bodyPr wrap="square" rtlCol="0">
            <a:spAutoFit/>
          </a:bodyPr>
          <a:lstStyle/>
          <a:p>
            <a:pPr marL="342900" indent="-342900" defTabSz="914400">
              <a:buFont typeface="+mj-ea"/>
              <a:buAutoNum type="circleNumDbPlain"/>
            </a:pPr>
            <a:r>
              <a:rPr lang="ja-JP" altLang="en-US" sz="1600" dirty="0">
                <a:latin typeface="Meiryo UI" panose="020B0604030504040204" pitchFamily="50" charset="-128"/>
                <a:ea typeface="Meiryo UI" panose="020B0604030504040204" pitchFamily="50" charset="-128"/>
              </a:rPr>
              <a:t>ホーム画面の「医療法人マスタ」タブをクリックすると、  データ一覧が表示されます。</a:t>
            </a:r>
            <a:endParaRPr lang="en-US" altLang="ja-JP" sz="1600" dirty="0">
              <a:latin typeface="Meiryo UI" panose="020B0604030504040204" pitchFamily="50" charset="-128"/>
              <a:ea typeface="Meiryo UI" panose="020B0604030504040204" pitchFamily="50" charset="-128"/>
            </a:endParaRPr>
          </a:p>
          <a:p>
            <a:pPr defTabSz="914400"/>
            <a:endParaRPr lang="en-US" altLang="ja-JP" sz="1600" dirty="0">
              <a:latin typeface="Meiryo UI" panose="020B0604030504040204" pitchFamily="50" charset="-128"/>
              <a:ea typeface="Meiryo UI" panose="020B0604030504040204" pitchFamily="50" charset="-128"/>
            </a:endParaRPr>
          </a:p>
          <a:p>
            <a:pPr defTabSz="914400"/>
            <a:r>
              <a:rPr lang="ja-JP" altLang="en-US" sz="1600" dirty="0">
                <a:latin typeface="Meiryo UI" panose="020B0604030504040204" pitchFamily="50" charset="-128"/>
                <a:ea typeface="Meiryo UI" panose="020B0604030504040204" pitchFamily="50" charset="-128"/>
              </a:rPr>
              <a:t>（補足）</a:t>
            </a:r>
            <a:endParaRPr lang="en-US" altLang="ja-JP" sz="1600" dirty="0">
              <a:latin typeface="Meiryo UI" panose="020B0604030504040204" pitchFamily="50" charset="-128"/>
              <a:ea typeface="Meiryo UI" panose="020B0604030504040204" pitchFamily="50" charset="-128"/>
            </a:endParaRPr>
          </a:p>
          <a:p>
            <a:pPr defTabSz="914400"/>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「医療法人マスタ」タブが表示されていない場合、「その</a:t>
            </a:r>
            <a:endParaRPr lang="en-US" altLang="ja-JP" sz="1600" dirty="0">
              <a:latin typeface="Meiryo UI" panose="020B0604030504040204" pitchFamily="50" charset="-128"/>
              <a:ea typeface="Meiryo UI" panose="020B0604030504040204" pitchFamily="50" charset="-128"/>
            </a:endParaRPr>
          </a:p>
          <a:p>
            <a:pPr defTabSz="914400"/>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他」タブをクリックし「医療法人マスタ」を選択してください。</a:t>
            </a:r>
            <a:endParaRPr lang="en-US" altLang="ja-JP" sz="1600" dirty="0">
              <a:latin typeface="Meiryo UI" panose="020B0604030504040204" pitchFamily="50" charset="-128"/>
              <a:ea typeface="Meiryo UI" panose="020B0604030504040204" pitchFamily="50" charset="-128"/>
            </a:endParaRPr>
          </a:p>
          <a:p>
            <a:pPr marL="342900" indent="-342900" defTabSz="914400">
              <a:buFont typeface="+mj-ea"/>
              <a:buAutoNum type="circleNumDbPlain"/>
            </a:pPr>
            <a:endParaRPr lang="en-US" altLang="ja-JP" sz="1600" dirty="0">
              <a:latin typeface="Meiryo UI" panose="020B0604030504040204" pitchFamily="50" charset="-128"/>
              <a:ea typeface="Meiryo UI" panose="020B0604030504040204" pitchFamily="50" charset="-128"/>
            </a:endParaRPr>
          </a:p>
          <a:p>
            <a:pPr defTabSz="914400"/>
            <a:endParaRPr lang="en-US" altLang="ja-JP" sz="1600" dirty="0">
              <a:latin typeface="Meiryo UI" panose="020B0604030504040204" pitchFamily="50" charset="-128"/>
              <a:ea typeface="Meiryo UI" panose="020B0604030504040204" pitchFamily="50" charset="-128"/>
            </a:endParaRPr>
          </a:p>
          <a:p>
            <a:pPr defTabSz="914400"/>
            <a:r>
              <a:rPr lang="ja-JP" altLang="en-US" sz="1600" dirty="0">
                <a:latin typeface="Meiryo UI" panose="020B0604030504040204" pitchFamily="50" charset="-128"/>
                <a:ea typeface="Meiryo UI" panose="020B0604030504040204" pitchFamily="50" charset="-128"/>
              </a:rPr>
              <a:t>②　医療法人名をクリックすると、詳細画面が表示されます。</a:t>
            </a:r>
            <a:endParaRPr lang="en-US" altLang="ja-JP" sz="1600" dirty="0">
              <a:latin typeface="Meiryo UI" panose="020B0604030504040204" pitchFamily="50" charset="-128"/>
              <a:ea typeface="Meiryo UI" panose="020B0604030504040204" pitchFamily="50" charset="-128"/>
            </a:endParaRPr>
          </a:p>
          <a:p>
            <a:pPr defTabSz="914400"/>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表示されている内容に誤りがある場合は自身の都道府県</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までご連絡ください。</a:t>
            </a:r>
          </a:p>
          <a:p>
            <a:pPr defTabSz="914400"/>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a:extLst>
              <a:ext uri="{FF2B5EF4-FFF2-40B4-BE49-F238E27FC236}">
                <a16:creationId xmlns:a16="http://schemas.microsoft.com/office/drawing/2014/main" id="{E45907CE-C167-4B86-9706-E3955A34F2BA}"/>
              </a:ext>
            </a:extLst>
          </p:cNvPr>
          <p:cNvCxnSpPr>
            <a:cxnSpLocks/>
          </p:cNvCxnSpPr>
          <p:nvPr/>
        </p:nvCxnSpPr>
        <p:spPr>
          <a:xfrm>
            <a:off x="6732248" y="1554995"/>
            <a:ext cx="0" cy="5017255"/>
          </a:xfrm>
          <a:prstGeom prst="line">
            <a:avLst/>
          </a:prstGeom>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A823ED15-629E-4B01-A981-A447253B6C68}"/>
              </a:ext>
            </a:extLst>
          </p:cNvPr>
          <p:cNvSpPr/>
          <p:nvPr/>
        </p:nvSpPr>
        <p:spPr>
          <a:xfrm>
            <a:off x="319377" y="4408514"/>
            <a:ext cx="4566945" cy="1954186"/>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pic>
        <p:nvPicPr>
          <p:cNvPr id="5" name="図 4">
            <a:extLst>
              <a:ext uri="{FF2B5EF4-FFF2-40B4-BE49-F238E27FC236}">
                <a16:creationId xmlns:a16="http://schemas.microsoft.com/office/drawing/2014/main" id="{0B394950-E725-4A3A-9C61-15E33CA4A853}"/>
              </a:ext>
            </a:extLst>
          </p:cNvPr>
          <p:cNvPicPr>
            <a:picLocks noChangeAspect="1"/>
          </p:cNvPicPr>
          <p:nvPr/>
        </p:nvPicPr>
        <p:blipFill>
          <a:blip r:embed="rId5"/>
          <a:stretch>
            <a:fillRect/>
          </a:stretch>
        </p:blipFill>
        <p:spPr>
          <a:xfrm>
            <a:off x="542570" y="3067050"/>
            <a:ext cx="972000" cy="351563"/>
          </a:xfrm>
          <a:prstGeom prst="rect">
            <a:avLst/>
          </a:prstGeom>
        </p:spPr>
      </p:pic>
      <p:cxnSp>
        <p:nvCxnSpPr>
          <p:cNvPr id="21" name="直線矢印コネクタ 20">
            <a:extLst>
              <a:ext uri="{FF2B5EF4-FFF2-40B4-BE49-F238E27FC236}">
                <a16:creationId xmlns:a16="http://schemas.microsoft.com/office/drawing/2014/main" id="{10A83DA3-AFEF-422D-8929-0FB8B293DA8B}"/>
              </a:ext>
            </a:extLst>
          </p:cNvPr>
          <p:cNvCxnSpPr>
            <a:cxnSpLocks/>
            <a:stCxn id="15" idx="2"/>
          </p:cNvCxnSpPr>
          <p:nvPr/>
        </p:nvCxnSpPr>
        <p:spPr>
          <a:xfrm>
            <a:off x="1054728" y="3974470"/>
            <a:ext cx="0" cy="360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F099ACB1-DF08-401E-B956-B2A26B253561}"/>
              </a:ext>
            </a:extLst>
          </p:cNvPr>
          <p:cNvPicPr>
            <a:picLocks noChangeAspect="1"/>
          </p:cNvPicPr>
          <p:nvPr/>
        </p:nvPicPr>
        <p:blipFill>
          <a:blip r:embed="rId6" cstate="print">
            <a:extLst>
              <a:ext uri="{BEBA8EAE-BF5A-486C-A8C5-ECC9F3942E4B}">
                <a14:imgProps xmlns:a14="http://schemas.microsoft.com/office/drawing/2010/main">
                  <a14:imgLayer r:embed="rId7">
                    <a14:imgEffect>
                      <a14:artisticBlur radius="7"/>
                    </a14:imgEffect>
                  </a14:imgLayer>
                </a14:imgProps>
              </a:ext>
              <a:ext uri="{28A0092B-C50C-407E-A947-70E740481C1C}">
                <a14:useLocalDpi xmlns:a14="http://schemas.microsoft.com/office/drawing/2010/main"/>
              </a:ext>
            </a:extLst>
          </a:blip>
          <a:stretch>
            <a:fillRect/>
          </a:stretch>
        </p:blipFill>
        <p:spPr>
          <a:xfrm>
            <a:off x="720597" y="3836566"/>
            <a:ext cx="568453" cy="106194"/>
          </a:xfrm>
          <a:prstGeom prst="rect">
            <a:avLst/>
          </a:prstGeom>
        </p:spPr>
      </p:pic>
      <p:pic>
        <p:nvPicPr>
          <p:cNvPr id="26" name="図 25">
            <a:extLst>
              <a:ext uri="{FF2B5EF4-FFF2-40B4-BE49-F238E27FC236}">
                <a16:creationId xmlns:a16="http://schemas.microsoft.com/office/drawing/2014/main" id="{D225FB64-C4CC-4D1D-904B-8405A6994AAE}"/>
              </a:ext>
            </a:extLst>
          </p:cNvPr>
          <p:cNvPicPr>
            <a:picLocks noChangeAspect="1"/>
          </p:cNvPicPr>
          <p:nvPr/>
        </p:nvPicPr>
        <p:blipFill>
          <a:blip r:embed="rId8" cstate="print">
            <a:extLst>
              <a:ext uri="{BEBA8EAE-BF5A-486C-A8C5-ECC9F3942E4B}">
                <a14:imgProps xmlns:a14="http://schemas.microsoft.com/office/drawing/2010/main">
                  <a14:imgLayer r:embed="rId9">
                    <a14:imgEffect>
                      <a14:artisticBlur radius="7"/>
                    </a14:imgEffect>
                  </a14:imgLayer>
                </a14:imgProps>
              </a:ext>
              <a:ext uri="{28A0092B-C50C-407E-A947-70E740481C1C}">
                <a14:useLocalDpi xmlns:a14="http://schemas.microsoft.com/office/drawing/2010/main"/>
              </a:ext>
            </a:extLst>
          </a:blip>
          <a:stretch>
            <a:fillRect/>
          </a:stretch>
        </p:blipFill>
        <p:spPr>
          <a:xfrm>
            <a:off x="363345" y="4538980"/>
            <a:ext cx="351030" cy="65577"/>
          </a:xfrm>
          <a:prstGeom prst="rect">
            <a:avLst/>
          </a:prstGeom>
        </p:spPr>
      </p:pic>
      <p:pic>
        <p:nvPicPr>
          <p:cNvPr id="10" name="図 9">
            <a:extLst>
              <a:ext uri="{FF2B5EF4-FFF2-40B4-BE49-F238E27FC236}">
                <a16:creationId xmlns:a16="http://schemas.microsoft.com/office/drawing/2014/main" id="{CFB724CB-15AA-404D-AC9E-E9D9A2D242EB}"/>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b="-2338"/>
          <a:stretch/>
        </p:blipFill>
        <p:spPr>
          <a:xfrm>
            <a:off x="2084428" y="2573334"/>
            <a:ext cx="3887746" cy="301896"/>
          </a:xfrm>
          <a:prstGeom prst="rect">
            <a:avLst/>
          </a:prstGeom>
        </p:spPr>
      </p:pic>
      <p:cxnSp>
        <p:nvCxnSpPr>
          <p:cNvPr id="20" name="直線矢印コネクタ 19">
            <a:extLst>
              <a:ext uri="{FF2B5EF4-FFF2-40B4-BE49-F238E27FC236}">
                <a16:creationId xmlns:a16="http://schemas.microsoft.com/office/drawing/2014/main" id="{B0A632A6-71CC-4AAC-BC34-BDA7FB9A7599}"/>
              </a:ext>
            </a:extLst>
          </p:cNvPr>
          <p:cNvCxnSpPr>
            <a:cxnSpLocks/>
            <a:stCxn id="13" idx="2"/>
          </p:cNvCxnSpPr>
          <p:nvPr/>
        </p:nvCxnSpPr>
        <p:spPr>
          <a:xfrm flipH="1">
            <a:off x="5160545" y="2128457"/>
            <a:ext cx="348493" cy="4991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437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2E1E61D-FE83-4A83-B039-06A6323F0C86}"/>
              </a:ext>
            </a:extLst>
          </p:cNvPr>
          <p:cNvPicPr>
            <a:picLocks noChangeAspect="1"/>
          </p:cNvPicPr>
          <p:nvPr/>
        </p:nvPicPr>
        <p:blipFill>
          <a:blip r:embed="rId2"/>
          <a:stretch>
            <a:fillRect/>
          </a:stretch>
        </p:blipFill>
        <p:spPr>
          <a:xfrm>
            <a:off x="225554" y="3899306"/>
            <a:ext cx="4392000" cy="2678530"/>
          </a:xfrm>
          <a:prstGeom prst="rect">
            <a:avLst/>
          </a:prstGeom>
          <a:ln>
            <a:solidFill>
              <a:schemeClr val="tx1"/>
            </a:solidFill>
          </a:ln>
        </p:spPr>
      </p:pic>
      <p:pic>
        <p:nvPicPr>
          <p:cNvPr id="3" name="図 2">
            <a:extLst>
              <a:ext uri="{FF2B5EF4-FFF2-40B4-BE49-F238E27FC236}">
                <a16:creationId xmlns:a16="http://schemas.microsoft.com/office/drawing/2014/main" id="{0140EF73-EBBC-486B-8D4D-F7F9EDAE077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2"/>
          <a:stretch/>
        </p:blipFill>
        <p:spPr>
          <a:xfrm>
            <a:off x="225554" y="2349759"/>
            <a:ext cx="5472000" cy="1459276"/>
          </a:xfrm>
          <a:prstGeom prst="rect">
            <a:avLst/>
          </a:prstGeom>
          <a:ln>
            <a:solidFill>
              <a:schemeClr val="tx1"/>
            </a:solidFill>
          </a:ln>
        </p:spPr>
      </p:pic>
      <p:pic>
        <p:nvPicPr>
          <p:cNvPr id="23" name="図 22">
            <a:extLst>
              <a:ext uri="{FF2B5EF4-FFF2-40B4-BE49-F238E27FC236}">
                <a16:creationId xmlns:a16="http://schemas.microsoft.com/office/drawing/2014/main" id="{15A93843-8701-430D-9573-305BD5627A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25554" y="1801020"/>
            <a:ext cx="6418391" cy="458469"/>
          </a:xfrm>
          <a:prstGeom prst="rect">
            <a:avLst/>
          </a:prstGeom>
          <a:ln>
            <a:solidFill>
              <a:sysClr val="windowText" lastClr="000000"/>
            </a:solidFill>
          </a:ln>
        </p:spPr>
      </p:pic>
      <p:sp>
        <p:nvSpPr>
          <p:cNvPr id="4" name="タイトル 1">
            <a:extLst>
              <a:ext uri="{FF2B5EF4-FFF2-40B4-BE49-F238E27FC236}">
                <a16:creationId xmlns:a16="http://schemas.microsoft.com/office/drawing/2014/main" id="{E002D7B5-781B-413E-8001-D25183981548}"/>
              </a:ext>
            </a:extLst>
          </p:cNvPr>
          <p:cNvSpPr>
            <a:spLocks noGrp="1"/>
          </p:cNvSpPr>
          <p:nvPr>
            <p:ph type="title"/>
          </p:nvPr>
        </p:nvSpPr>
        <p:spPr>
          <a:xfrm>
            <a:off x="225557" y="116632"/>
            <a:ext cx="6734539" cy="346050"/>
          </a:xfrm>
        </p:spPr>
        <p:txBody>
          <a:bodyPr/>
          <a:lstStyle/>
          <a:p>
            <a:r>
              <a:rPr lang="en-US" altLang="ja-JP" sz="2400" b="1" dirty="0"/>
              <a:t>5</a:t>
            </a:r>
            <a:r>
              <a:rPr kumimoji="1" lang="ja-JP" altLang="en-US" sz="2400" b="1" dirty="0">
                <a:latin typeface="Meiryo UI" pitchFamily="50" charset="-128"/>
                <a:ea typeface="Meiryo UI" pitchFamily="50" charset="-128"/>
                <a:cs typeface="Meiryo UI" pitchFamily="50" charset="-128"/>
              </a:rPr>
              <a:t>．その他情報の登録、参照</a:t>
            </a:r>
            <a:endParaRPr kumimoji="1" lang="ja-JP" altLang="en-US" sz="2400" b="1" dirty="0"/>
          </a:p>
        </p:txBody>
      </p:sp>
      <p:sp>
        <p:nvSpPr>
          <p:cNvPr id="5" name="テキスト ボックス 4">
            <a:extLst>
              <a:ext uri="{FF2B5EF4-FFF2-40B4-BE49-F238E27FC236}">
                <a16:creationId xmlns:a16="http://schemas.microsoft.com/office/drawing/2014/main" id="{DAD08210-BCF9-4EBB-A406-4ACA6609A0A1}"/>
              </a:ext>
            </a:extLst>
          </p:cNvPr>
          <p:cNvSpPr txBox="1"/>
          <p:nvPr/>
        </p:nvSpPr>
        <p:spPr>
          <a:xfrm>
            <a:off x="279590" y="785553"/>
            <a:ext cx="1704313"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a:t>
            </a:r>
            <a:r>
              <a:rPr kumimoji="1" lang="ja-JP" altLang="en-US" b="1" dirty="0">
                <a:latin typeface="Meiryo UI" pitchFamily="50" charset="-128"/>
                <a:ea typeface="Meiryo UI" pitchFamily="50" charset="-128"/>
              </a:rPr>
              <a:t>お知らせ</a:t>
            </a:r>
            <a:endParaRPr kumimoji="1" lang="ja-JP" altLang="en-US" b="1" dirty="0">
              <a:latin typeface="Meiryo UI" pitchFamily="50" charset="-128"/>
              <a:ea typeface="Meiryo UI" pitchFamily="50" charset="-128"/>
              <a:cs typeface="Meiryo UI" pitchFamily="50" charset="-128"/>
            </a:endParaRPr>
          </a:p>
        </p:txBody>
      </p:sp>
      <p:sp>
        <p:nvSpPr>
          <p:cNvPr id="18" name="正方形/長方形 17">
            <a:extLst>
              <a:ext uri="{FF2B5EF4-FFF2-40B4-BE49-F238E27FC236}">
                <a16:creationId xmlns:a16="http://schemas.microsoft.com/office/drawing/2014/main" id="{D337F144-7302-4BF5-B0EC-81158F4A7588}"/>
              </a:ext>
            </a:extLst>
          </p:cNvPr>
          <p:cNvSpPr/>
          <p:nvPr/>
        </p:nvSpPr>
        <p:spPr>
          <a:xfrm>
            <a:off x="2724462" y="3405449"/>
            <a:ext cx="1836000" cy="176086"/>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9" name="テキスト ボックス 18">
            <a:extLst>
              <a:ext uri="{FF2B5EF4-FFF2-40B4-BE49-F238E27FC236}">
                <a16:creationId xmlns:a16="http://schemas.microsoft.com/office/drawing/2014/main" id="{08FDD386-9B97-4B86-8E41-FF0E8C8D3A69}"/>
              </a:ext>
            </a:extLst>
          </p:cNvPr>
          <p:cNvSpPr txBox="1"/>
          <p:nvPr/>
        </p:nvSpPr>
        <p:spPr>
          <a:xfrm>
            <a:off x="2571340" y="3172071"/>
            <a:ext cx="205184" cy="246221"/>
          </a:xfrm>
          <a:prstGeom prst="rect">
            <a:avLst/>
          </a:prstGeom>
          <a:noFill/>
        </p:spPr>
        <p:txBody>
          <a:bodyPr wrap="none" lIns="0" tIns="0" rIns="0" bIns="0" rtlCol="0" anchor="ctr" anchorCtr="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②</a:t>
            </a:r>
          </a:p>
        </p:txBody>
      </p:sp>
      <p:sp>
        <p:nvSpPr>
          <p:cNvPr id="25" name="テキスト ボックス 24">
            <a:extLst>
              <a:ext uri="{FF2B5EF4-FFF2-40B4-BE49-F238E27FC236}">
                <a16:creationId xmlns:a16="http://schemas.microsoft.com/office/drawing/2014/main" id="{BB5CD91A-A90E-4A35-B9DD-4E14D02280C8}"/>
              </a:ext>
            </a:extLst>
          </p:cNvPr>
          <p:cNvSpPr txBox="1"/>
          <p:nvPr/>
        </p:nvSpPr>
        <p:spPr>
          <a:xfrm>
            <a:off x="6899793" y="1787674"/>
            <a:ext cx="4997654" cy="2800767"/>
          </a:xfrm>
          <a:prstGeom prst="rect">
            <a:avLst/>
          </a:prstGeom>
          <a:noFill/>
        </p:spPr>
        <p:txBody>
          <a:bodyPr wrap="square" rtlCol="0">
            <a:spAutoFit/>
          </a:bodyPr>
          <a:lstStyle/>
          <a:p>
            <a:pPr marL="342900" indent="-342900" defTabSz="914400">
              <a:buFont typeface="+mj-ea"/>
              <a:buAutoNum type="circleNumDbPlain"/>
            </a:pPr>
            <a:r>
              <a:rPr lang="ja-JP" altLang="en-US" sz="1600" dirty="0">
                <a:latin typeface="Meiryo UI" panose="020B0604030504040204" pitchFamily="50" charset="-128"/>
                <a:ea typeface="Meiryo UI" panose="020B0604030504040204" pitchFamily="50" charset="-128"/>
              </a:rPr>
              <a:t>ホーム画面から「お知らせ」をクリックすると、お知らせの</a:t>
            </a:r>
            <a:endParaRPr lang="en-US" altLang="ja-JP" sz="1600" dirty="0">
              <a:latin typeface="Meiryo UI" panose="020B0604030504040204" pitchFamily="50" charset="-128"/>
              <a:ea typeface="Meiryo UI" panose="020B0604030504040204" pitchFamily="50" charset="-128"/>
            </a:endParaRPr>
          </a:p>
          <a:p>
            <a:pPr defTabSz="914400"/>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一覧が表示されます。</a:t>
            </a:r>
            <a:endParaRPr lang="en-US" altLang="ja-JP" sz="1600" dirty="0">
              <a:latin typeface="Meiryo UI" panose="020B0604030504040204" pitchFamily="50" charset="-128"/>
              <a:ea typeface="Meiryo UI" panose="020B0604030504040204" pitchFamily="50" charset="-128"/>
            </a:endParaRPr>
          </a:p>
          <a:p>
            <a:pPr marL="342900" indent="-342900" defTabSz="914400">
              <a:buFont typeface="+mj-ea"/>
              <a:buAutoNum type="circleNumDbPlain"/>
            </a:pPr>
            <a:endParaRPr lang="en-US" altLang="ja-JP" sz="1600" dirty="0">
              <a:latin typeface="Meiryo UI" panose="020B0604030504040204" pitchFamily="50" charset="-128"/>
              <a:ea typeface="Meiryo UI" panose="020B0604030504040204" pitchFamily="50" charset="-128"/>
            </a:endParaRPr>
          </a:p>
          <a:p>
            <a:pPr defTabSz="914400"/>
            <a:r>
              <a:rPr lang="ja-JP" altLang="en-US" sz="1600" dirty="0">
                <a:latin typeface="Meiryo UI" panose="020B0604030504040204" pitchFamily="50" charset="-128"/>
                <a:ea typeface="Meiryo UI" panose="020B0604030504040204" pitchFamily="50" charset="-128"/>
              </a:rPr>
              <a:t>（補足）</a:t>
            </a:r>
            <a:endParaRPr lang="en-US" altLang="ja-JP" sz="1600" dirty="0">
              <a:latin typeface="Meiryo UI" panose="020B0604030504040204" pitchFamily="50" charset="-128"/>
              <a:ea typeface="Meiryo UI" panose="020B0604030504040204" pitchFamily="50" charset="-128"/>
            </a:endParaRPr>
          </a:p>
          <a:p>
            <a:pPr defTabSz="914400"/>
            <a:r>
              <a:rPr lang="ja-JP" altLang="en-US" sz="1600" dirty="0">
                <a:latin typeface="Meiryo UI" panose="020B0604030504040204" pitchFamily="50" charset="-128"/>
                <a:ea typeface="Meiryo UI" panose="020B0604030504040204" pitchFamily="50" charset="-128"/>
              </a:rPr>
              <a:t>     「お知らせ」タブが表示されていない場合、「その他」タブ</a:t>
            </a:r>
            <a:endParaRPr lang="en-US" altLang="ja-JP" sz="1600" dirty="0">
              <a:latin typeface="Meiryo UI" panose="020B0604030504040204" pitchFamily="50" charset="-128"/>
              <a:ea typeface="Meiryo UI" panose="020B0604030504040204" pitchFamily="50" charset="-128"/>
            </a:endParaRPr>
          </a:p>
          <a:p>
            <a:pPr defTabSz="914400"/>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をクリックし「お知らせ」を選択してください。</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defTabSz="914400"/>
            <a:r>
              <a:rPr lang="ja-JP" altLang="en-US" sz="1600" dirty="0">
                <a:latin typeface="Meiryo UI" panose="020B0604030504040204" pitchFamily="50" charset="-128"/>
                <a:ea typeface="Meiryo UI" panose="020B0604030504040204" pitchFamily="50" charset="-128"/>
              </a:rPr>
              <a:t>②　参照したいデータの件名をクリックすると、詳細画面が  </a:t>
            </a:r>
            <a:endParaRPr lang="en-US" altLang="ja-JP" sz="1600" dirty="0">
              <a:latin typeface="Meiryo UI" panose="020B0604030504040204" pitchFamily="50" charset="-128"/>
              <a:ea typeface="Meiryo UI" panose="020B0604030504040204" pitchFamily="50" charset="-128"/>
            </a:endParaRPr>
          </a:p>
          <a:p>
            <a:pPr defTabSz="914400"/>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表示されます。</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defTabSz="914400"/>
            <a:r>
              <a:rPr lang="ja-JP" altLang="en-US" sz="1600" dirty="0">
                <a:latin typeface="Meiryo UI" panose="020B0604030504040204" pitchFamily="50" charset="-128"/>
                <a:ea typeface="Meiryo UI" panose="020B0604030504040204" pitchFamily="50" charset="-128"/>
              </a:rPr>
              <a:t>③　「お知らせ」の詳細内容を参照できます。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B8D48C35-4810-44FF-98B8-2FF132E200F4}"/>
              </a:ext>
            </a:extLst>
          </p:cNvPr>
          <p:cNvSpPr txBox="1"/>
          <p:nvPr/>
        </p:nvSpPr>
        <p:spPr>
          <a:xfrm>
            <a:off x="1279270" y="4452778"/>
            <a:ext cx="205184" cy="246221"/>
          </a:xfrm>
          <a:prstGeom prst="rect">
            <a:avLst/>
          </a:prstGeom>
          <a:noFill/>
        </p:spPr>
        <p:txBody>
          <a:bodyPr wrap="none" lIns="0" tIns="0" rIns="0" bIns="0" rtlCol="0" anchor="ctr" anchorCtr="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③</a:t>
            </a:r>
          </a:p>
        </p:txBody>
      </p:sp>
      <p:cxnSp>
        <p:nvCxnSpPr>
          <p:cNvPr id="22" name="直線矢印コネクタ 21">
            <a:extLst>
              <a:ext uri="{FF2B5EF4-FFF2-40B4-BE49-F238E27FC236}">
                <a16:creationId xmlns:a16="http://schemas.microsoft.com/office/drawing/2014/main" id="{3E156424-0DD4-4C1D-A0E6-47140E4A924A}"/>
              </a:ext>
            </a:extLst>
          </p:cNvPr>
          <p:cNvCxnSpPr>
            <a:cxnSpLocks/>
            <a:stCxn id="18" idx="2"/>
          </p:cNvCxnSpPr>
          <p:nvPr/>
        </p:nvCxnSpPr>
        <p:spPr>
          <a:xfrm>
            <a:off x="3642462" y="3581535"/>
            <a:ext cx="0" cy="43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E8F731F-3BE6-4E9C-87BA-E6197CD05FB4}"/>
              </a:ext>
            </a:extLst>
          </p:cNvPr>
          <p:cNvCxnSpPr>
            <a:cxnSpLocks/>
          </p:cNvCxnSpPr>
          <p:nvPr/>
        </p:nvCxnSpPr>
        <p:spPr>
          <a:xfrm>
            <a:off x="6732248" y="1787674"/>
            <a:ext cx="0" cy="4784576"/>
          </a:xfrm>
          <a:prstGeom prst="line">
            <a:avLst/>
          </a:prstGeom>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4D2DA0F9-B7FF-4D57-A332-8BDCFAB88558}"/>
              </a:ext>
            </a:extLst>
          </p:cNvPr>
          <p:cNvSpPr/>
          <p:nvPr/>
        </p:nvSpPr>
        <p:spPr>
          <a:xfrm>
            <a:off x="248213" y="4749799"/>
            <a:ext cx="4323788" cy="1790701"/>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9" name="テキスト ボックス 28">
            <a:extLst>
              <a:ext uri="{FF2B5EF4-FFF2-40B4-BE49-F238E27FC236}">
                <a16:creationId xmlns:a16="http://schemas.microsoft.com/office/drawing/2014/main" id="{DDBFCE3F-B578-4CA0-A500-254D190659B3}"/>
              </a:ext>
            </a:extLst>
          </p:cNvPr>
          <p:cNvSpPr txBox="1"/>
          <p:nvPr/>
        </p:nvSpPr>
        <p:spPr>
          <a:xfrm>
            <a:off x="279590" y="1154885"/>
            <a:ext cx="11632795" cy="369332"/>
          </a:xfrm>
          <a:prstGeom prst="rect">
            <a:avLst/>
          </a:prstGeom>
          <a:noFill/>
        </p:spPr>
        <p:txBody>
          <a:bodyPr wrap="square" rtlCol="0">
            <a:spAutoFit/>
          </a:bodyPr>
          <a:lstStyle/>
          <a:p>
            <a:pPr defTabSz="914400"/>
            <a:r>
              <a:rPr lang="ja-JP" altLang="en-US" dirty="0">
                <a:latin typeface="Meiryo UI" panose="020B0604030504040204" pitchFamily="50" charset="-128"/>
                <a:ea typeface="Meiryo UI" panose="020B0604030504040204" pitchFamily="50" charset="-128"/>
              </a:rPr>
              <a:t>事務連絡など「お知らせ」情報の閲覧を行う操作手順は、以下の通りとなります。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a:extLst>
              <a:ext uri="{FF2B5EF4-FFF2-40B4-BE49-F238E27FC236}">
                <a16:creationId xmlns:a16="http://schemas.microsoft.com/office/drawing/2014/main" id="{B3CE8A43-4478-43E6-9CD0-E9056B8A60F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490134" y="1939315"/>
            <a:ext cx="4153810" cy="231037"/>
          </a:xfrm>
          <a:prstGeom prst="rect">
            <a:avLst/>
          </a:prstGeom>
        </p:spPr>
      </p:pic>
      <p:sp>
        <p:nvSpPr>
          <p:cNvPr id="13" name="テキスト ボックス 12">
            <a:extLst>
              <a:ext uri="{FF2B5EF4-FFF2-40B4-BE49-F238E27FC236}">
                <a16:creationId xmlns:a16="http://schemas.microsoft.com/office/drawing/2014/main" id="{A1089A62-231D-4BA9-8C01-19804201F6BB}"/>
              </a:ext>
            </a:extLst>
          </p:cNvPr>
          <p:cNvSpPr txBox="1"/>
          <p:nvPr/>
        </p:nvSpPr>
        <p:spPr>
          <a:xfrm>
            <a:off x="3179658" y="1876506"/>
            <a:ext cx="205184" cy="246221"/>
          </a:xfrm>
          <a:prstGeom prst="rect">
            <a:avLst/>
          </a:prstGeom>
          <a:noFill/>
        </p:spPr>
        <p:txBody>
          <a:bodyPr wrap="none" lIns="0" tIns="0" rIns="0" bIns="0" rtlCol="0" anchor="ctr" anchorCtr="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①</a:t>
            </a:r>
          </a:p>
        </p:txBody>
      </p:sp>
      <p:sp>
        <p:nvSpPr>
          <p:cNvPr id="14" name="正方形/長方形 13">
            <a:extLst>
              <a:ext uri="{FF2B5EF4-FFF2-40B4-BE49-F238E27FC236}">
                <a16:creationId xmlns:a16="http://schemas.microsoft.com/office/drawing/2014/main" id="{BDA47139-608E-43B7-B670-6F8089990CF3}"/>
              </a:ext>
            </a:extLst>
          </p:cNvPr>
          <p:cNvSpPr/>
          <p:nvPr/>
        </p:nvSpPr>
        <p:spPr>
          <a:xfrm>
            <a:off x="3431896" y="1914606"/>
            <a:ext cx="475287" cy="216887"/>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cxnSp>
        <p:nvCxnSpPr>
          <p:cNvPr id="20" name="直線矢印コネクタ 19">
            <a:extLst>
              <a:ext uri="{FF2B5EF4-FFF2-40B4-BE49-F238E27FC236}">
                <a16:creationId xmlns:a16="http://schemas.microsoft.com/office/drawing/2014/main" id="{469D3074-4013-4220-8479-D6C29054C70A}"/>
              </a:ext>
            </a:extLst>
          </p:cNvPr>
          <p:cNvCxnSpPr>
            <a:cxnSpLocks/>
            <a:stCxn id="14" idx="2"/>
          </p:cNvCxnSpPr>
          <p:nvPr/>
        </p:nvCxnSpPr>
        <p:spPr>
          <a:xfrm flipH="1">
            <a:off x="3562350" y="2131493"/>
            <a:ext cx="107190" cy="3195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F2B58F7D-A9C3-4248-9D4E-A70B03E47A75}"/>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b="-4122"/>
          <a:stretch/>
        </p:blipFill>
        <p:spPr>
          <a:xfrm>
            <a:off x="1583198" y="2437031"/>
            <a:ext cx="4114355" cy="142876"/>
          </a:xfrm>
          <a:prstGeom prst="rect">
            <a:avLst/>
          </a:prstGeom>
        </p:spPr>
      </p:pic>
    </p:spTree>
    <p:extLst>
      <p:ext uri="{BB962C8B-B14F-4D97-AF65-F5344CB8AC3E}">
        <p14:creationId xmlns:p14="http://schemas.microsoft.com/office/powerpoint/2010/main" val="825619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55E9B-61D6-4BCB-BD6D-14DA8F199E8C}"/>
              </a:ext>
            </a:extLst>
          </p:cNvPr>
          <p:cNvSpPr>
            <a:spLocks noGrp="1"/>
          </p:cNvSpPr>
          <p:nvPr>
            <p:ph type="title"/>
          </p:nvPr>
        </p:nvSpPr>
        <p:spPr/>
        <p:txBody>
          <a:bodyPr/>
          <a:lstStyle/>
          <a:p>
            <a:r>
              <a:rPr kumimoji="1" lang="en-US" altLang="ja-JP" sz="2400" b="1" dirty="0"/>
              <a:t>6</a:t>
            </a:r>
            <a:r>
              <a:rPr kumimoji="1" lang="ja-JP" altLang="en-US" sz="2400" b="1" dirty="0"/>
              <a:t>．動作環境</a:t>
            </a:r>
          </a:p>
        </p:txBody>
      </p:sp>
      <p:sp>
        <p:nvSpPr>
          <p:cNvPr id="13" name="テキスト ボックス 12">
            <a:extLst>
              <a:ext uri="{FF2B5EF4-FFF2-40B4-BE49-F238E27FC236}">
                <a16:creationId xmlns:a16="http://schemas.microsoft.com/office/drawing/2014/main" id="{50D3A852-9DE6-47CD-B5F4-40CC34831427}"/>
              </a:ext>
            </a:extLst>
          </p:cNvPr>
          <p:cNvSpPr txBox="1"/>
          <p:nvPr/>
        </p:nvSpPr>
        <p:spPr>
          <a:xfrm>
            <a:off x="279590" y="785553"/>
            <a:ext cx="1757212"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6-1</a:t>
            </a:r>
            <a:r>
              <a:rPr lang="ja-JP" altLang="en-US" b="1" dirty="0">
                <a:latin typeface="Meiryo UI" panose="020B0604030504040204" pitchFamily="50" charset="-128"/>
                <a:ea typeface="Meiryo UI" panose="020B0604030504040204" pitchFamily="50" charset="-128"/>
              </a:rPr>
              <a:t>．動作環境</a:t>
            </a:r>
            <a:endParaRPr lang="en-US" altLang="ja-JP" b="1" dirty="0">
              <a:latin typeface="Meiryo UI" panose="020B0604030504040204" pitchFamily="50" charset="-128"/>
              <a:ea typeface="Meiryo UI" panose="020B0604030504040204" pitchFamily="50" charset="-128"/>
            </a:endParaRPr>
          </a:p>
        </p:txBody>
      </p:sp>
      <p:graphicFrame>
        <p:nvGraphicFramePr>
          <p:cNvPr id="4" name="表 5">
            <a:extLst>
              <a:ext uri="{FF2B5EF4-FFF2-40B4-BE49-F238E27FC236}">
                <a16:creationId xmlns:a16="http://schemas.microsoft.com/office/drawing/2014/main" id="{ACD75967-8FD0-43AC-AB0F-1EBCEE132250}"/>
              </a:ext>
            </a:extLst>
          </p:cNvPr>
          <p:cNvGraphicFramePr>
            <a:graphicFrameLocks noGrp="1"/>
          </p:cNvGraphicFramePr>
          <p:nvPr/>
        </p:nvGraphicFramePr>
        <p:xfrm>
          <a:off x="97491" y="1506033"/>
          <a:ext cx="5805949" cy="1981200"/>
        </p:xfrm>
        <a:graphic>
          <a:graphicData uri="http://schemas.openxmlformats.org/drawingml/2006/table">
            <a:tbl>
              <a:tblPr firstRow="1" bandRow="1">
                <a:tableStyleId>{5C22544A-7EE6-4342-B048-85BDC9FD1C3A}</a:tableStyleId>
              </a:tblPr>
              <a:tblGrid>
                <a:gridCol w="1448853">
                  <a:extLst>
                    <a:ext uri="{9D8B030D-6E8A-4147-A177-3AD203B41FA5}">
                      <a16:colId xmlns:a16="http://schemas.microsoft.com/office/drawing/2014/main" val="1349020386"/>
                    </a:ext>
                  </a:extLst>
                </a:gridCol>
                <a:gridCol w="4357096">
                  <a:extLst>
                    <a:ext uri="{9D8B030D-6E8A-4147-A177-3AD203B41FA5}">
                      <a16:colId xmlns:a16="http://schemas.microsoft.com/office/drawing/2014/main" val="2226184508"/>
                    </a:ext>
                  </a:extLst>
                </a:gridCol>
              </a:tblGrid>
              <a:tr h="206820">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プラットフォーム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4F8"/>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ブラウザ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4F8"/>
                    </a:solidFill>
                  </a:tcPr>
                </a:tc>
                <a:extLst>
                  <a:ext uri="{0D108BD9-81ED-4DB2-BD59-A6C34878D82A}">
                    <a16:rowId xmlns:a16="http://schemas.microsoft.com/office/drawing/2014/main" val="3823237301"/>
                  </a:ext>
                </a:extLst>
              </a:tr>
              <a:tr h="50764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b="1" dirty="0">
                          <a:solidFill>
                            <a:schemeClr val="tx1"/>
                          </a:solidFill>
                          <a:latin typeface="Meiryo UI" panose="020B0604030504040204" pitchFamily="50" charset="-128"/>
                          <a:ea typeface="Meiryo UI" panose="020B0604030504040204" pitchFamily="50" charset="-128"/>
                        </a:rPr>
                        <a:t>MacOS</a:t>
                      </a:r>
                      <a:endParaRPr kumimoji="1" lang="ja-JP" altLang="en-US" sz="1600" b="1" dirty="0">
                        <a:solidFill>
                          <a:schemeClr val="tx1"/>
                        </a:solidFill>
                        <a:latin typeface="Meiryo UI" panose="020B0604030504040204" pitchFamily="50" charset="-128"/>
                        <a:ea typeface="Meiryo UI" panose="020B0604030504040204" pitchFamily="50" charset="-128"/>
                      </a:endParaRPr>
                    </a:p>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APPLE SAFARI(</a:t>
                      </a: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最新バージョン</a:t>
                      </a: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914400"/>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GOOGLE CHROME(</a:t>
                      </a: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最新バージョン</a:t>
                      </a: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914400"/>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MOZILLA FIREFOX(</a:t>
                      </a: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最新バージョン</a:t>
                      </a:r>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340423"/>
                  </a:ext>
                </a:extLst>
              </a:tr>
              <a:tr h="50764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b="1" dirty="0">
                          <a:latin typeface="Meiryo UI" panose="020B0604030504040204" pitchFamily="50" charset="-128"/>
                          <a:ea typeface="Meiryo UI" panose="020B0604030504040204" pitchFamily="50" charset="-128"/>
                        </a:rPr>
                        <a:t>Windows</a:t>
                      </a:r>
                      <a:endParaRPr kumimoji="1" lang="ja-JP" altLang="en-US" sz="1600" b="1" dirty="0">
                        <a:latin typeface="Meiryo UI" panose="020B0604030504040204" pitchFamily="50" charset="-128"/>
                        <a:ea typeface="Meiryo UI" panose="020B0604030504040204" pitchFamily="50" charset="-128"/>
                      </a:endParaRPr>
                    </a:p>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GOOGLE CHROME(</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最新バージョン</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914400"/>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MICROSOFT</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EDGE(Windows10</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のみ</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914400"/>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MOZILLA FIREFOX(</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最新バージョン</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151801"/>
                  </a:ext>
                </a:extLst>
              </a:tr>
            </a:tbl>
          </a:graphicData>
        </a:graphic>
      </p:graphicFrame>
      <p:sp>
        <p:nvSpPr>
          <p:cNvPr id="7" name="テキスト ボックス 6">
            <a:extLst>
              <a:ext uri="{FF2B5EF4-FFF2-40B4-BE49-F238E27FC236}">
                <a16:creationId xmlns:a16="http://schemas.microsoft.com/office/drawing/2014/main" id="{CC44F1C3-B1C9-4B4E-B92A-E211F0CFD62F}"/>
              </a:ext>
            </a:extLst>
          </p:cNvPr>
          <p:cNvSpPr txBox="1"/>
          <p:nvPr/>
        </p:nvSpPr>
        <p:spPr>
          <a:xfrm>
            <a:off x="97491" y="1164408"/>
            <a:ext cx="5434427" cy="338554"/>
          </a:xfrm>
          <a:prstGeom prst="rect">
            <a:avLst/>
          </a:prstGeom>
          <a:noFill/>
        </p:spPr>
        <p:txBody>
          <a:bodyPr wrap="square" rtlCol="0">
            <a:spAutoFit/>
          </a:bodyPr>
          <a:lstStyle/>
          <a:p>
            <a:pPr defTabSz="914400"/>
            <a:r>
              <a:rPr kumimoji="1" lang="ja-JP" altLang="en-US" sz="1600" b="1" dirty="0">
                <a:solidFill>
                  <a:srgbClr val="333333"/>
                </a:solidFill>
                <a:latin typeface="Meiryo UI" panose="020B0604030504040204" pitchFamily="50" charset="-128"/>
                <a:ea typeface="Meiryo UI" panose="020B0604030504040204" pitchFamily="50" charset="-128"/>
                <a:cs typeface="Meiryo UI" panose="020B0604030504040204" pitchFamily="50" charset="-128"/>
              </a:rPr>
              <a:t>①パソコン</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81B9505D-FA7A-4893-81FF-9D3B377219D4}"/>
              </a:ext>
            </a:extLst>
          </p:cNvPr>
          <p:cNvSpPr txBox="1"/>
          <p:nvPr/>
        </p:nvSpPr>
        <p:spPr>
          <a:xfrm>
            <a:off x="97491" y="4666037"/>
            <a:ext cx="5434427" cy="338554"/>
          </a:xfrm>
          <a:prstGeom prst="rect">
            <a:avLst/>
          </a:prstGeom>
          <a:noFill/>
        </p:spPr>
        <p:txBody>
          <a:bodyPr wrap="square" rtlCol="0">
            <a:spAutoFit/>
          </a:bodyPr>
          <a:lstStyle/>
          <a:p>
            <a:pPr defTabSz="914400"/>
            <a:r>
              <a:rPr kumimoji="1" lang="ja-JP" altLang="en-US" sz="1600" b="1" dirty="0">
                <a:solidFill>
                  <a:srgbClr val="333333"/>
                </a:solidFill>
                <a:latin typeface="Meiryo UI" panose="020B0604030504040204" pitchFamily="50" charset="-128"/>
                <a:ea typeface="Meiryo UI" panose="020B0604030504040204" pitchFamily="50" charset="-128"/>
                <a:cs typeface="Meiryo UI" panose="020B0604030504040204" pitchFamily="50" charset="-128"/>
              </a:rPr>
              <a:t>②スマートフォン・タブレット</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5">
            <a:extLst>
              <a:ext uri="{FF2B5EF4-FFF2-40B4-BE49-F238E27FC236}">
                <a16:creationId xmlns:a16="http://schemas.microsoft.com/office/drawing/2014/main" id="{DD688D40-7553-4498-9DD2-902BA2EB9660}"/>
              </a:ext>
            </a:extLst>
          </p:cNvPr>
          <p:cNvGraphicFramePr>
            <a:graphicFrameLocks noGrp="1"/>
          </p:cNvGraphicFramePr>
          <p:nvPr>
            <p:extLst>
              <p:ext uri="{D42A27DB-BD31-4B8C-83A1-F6EECF244321}">
                <p14:modId xmlns:p14="http://schemas.microsoft.com/office/powerpoint/2010/main" val="2403538691"/>
              </p:ext>
            </p:extLst>
          </p:nvPr>
        </p:nvGraphicFramePr>
        <p:xfrm>
          <a:off x="97491" y="5008057"/>
          <a:ext cx="5805949" cy="1018740"/>
        </p:xfrm>
        <a:graphic>
          <a:graphicData uri="http://schemas.openxmlformats.org/drawingml/2006/table">
            <a:tbl>
              <a:tblPr firstRow="1" bandRow="1">
                <a:tableStyleId>{5C22544A-7EE6-4342-B048-85BDC9FD1C3A}</a:tableStyleId>
              </a:tblPr>
              <a:tblGrid>
                <a:gridCol w="1652831">
                  <a:extLst>
                    <a:ext uri="{9D8B030D-6E8A-4147-A177-3AD203B41FA5}">
                      <a16:colId xmlns:a16="http://schemas.microsoft.com/office/drawing/2014/main" val="1349020386"/>
                    </a:ext>
                  </a:extLst>
                </a:gridCol>
                <a:gridCol w="4153118">
                  <a:extLst>
                    <a:ext uri="{9D8B030D-6E8A-4147-A177-3AD203B41FA5}">
                      <a16:colId xmlns:a16="http://schemas.microsoft.com/office/drawing/2014/main" val="2226184508"/>
                    </a:ext>
                  </a:extLst>
                </a:gridCol>
              </a:tblGrid>
              <a:tr h="198915">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プラットフォーム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4F8"/>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ブラウザ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4F8"/>
                    </a:solidFill>
                  </a:tcPr>
                </a:tc>
                <a:extLst>
                  <a:ext uri="{0D108BD9-81ED-4DB2-BD59-A6C34878D82A}">
                    <a16:rowId xmlns:a16="http://schemas.microsoft.com/office/drawing/2014/main" val="3823237301"/>
                  </a:ext>
                </a:extLst>
              </a:tr>
              <a:tr h="341730">
                <a:tc>
                  <a:txBody>
                    <a:bodyPr/>
                    <a:lstStyle/>
                    <a:p>
                      <a:pPr algn="ctr" defTabSz="914400"/>
                      <a:r>
                        <a:rPr kumimoji="1" lang="en-US" altLang="ja-JP" sz="1600" b="1" dirty="0">
                          <a:latin typeface="Meiryo UI" panose="020B0604030504040204" pitchFamily="50" charset="-128"/>
                          <a:ea typeface="Meiryo UI" panose="020B0604030504040204" pitchFamily="50" charset="-128"/>
                          <a:cs typeface="Meiryo UI" panose="020B0604030504040204" pitchFamily="50" charset="-128"/>
                        </a:rPr>
                        <a:t>Android</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端末</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GOOGLE CHROME(</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最新バージョン</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340423"/>
                  </a:ext>
                </a:extLst>
              </a:tr>
              <a:tr h="341730">
                <a:tc>
                  <a:txBody>
                    <a:bodyPr/>
                    <a:lstStyle/>
                    <a:p>
                      <a:pPr algn="ctr" defTabSz="914400"/>
                      <a:r>
                        <a:rPr kumimoji="1" lang="en-US" altLang="ja-JP" sz="1600" b="1" dirty="0">
                          <a:latin typeface="Meiryo UI" panose="020B0604030504040204" pitchFamily="50" charset="-128"/>
                          <a:ea typeface="Meiryo UI" panose="020B0604030504040204" pitchFamily="50" charset="-128"/>
                          <a:cs typeface="Meiryo UI" panose="020B0604030504040204" pitchFamily="50" charset="-128"/>
                        </a:rPr>
                        <a:t>iOS</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端末</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APPLE SAFARI(</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最新バージョン</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151801"/>
                  </a:ext>
                </a:extLst>
              </a:tr>
            </a:tbl>
          </a:graphicData>
        </a:graphic>
      </p:graphicFrame>
      <p:sp>
        <p:nvSpPr>
          <p:cNvPr id="12" name="テキスト ボックス 11">
            <a:extLst>
              <a:ext uri="{FF2B5EF4-FFF2-40B4-BE49-F238E27FC236}">
                <a16:creationId xmlns:a16="http://schemas.microsoft.com/office/drawing/2014/main" id="{BB475B0B-0974-4D8C-9A96-587B6C93A5A7}"/>
              </a:ext>
            </a:extLst>
          </p:cNvPr>
          <p:cNvSpPr txBox="1"/>
          <p:nvPr/>
        </p:nvSpPr>
        <p:spPr>
          <a:xfrm>
            <a:off x="97490" y="3487233"/>
            <a:ext cx="5805947" cy="646331"/>
          </a:xfrm>
          <a:prstGeom prst="rect">
            <a:avLst/>
          </a:prstGeom>
          <a:noFill/>
        </p:spPr>
        <p:txBody>
          <a:bodyPr wrap="square" rtlCol="0">
            <a:spAutoFit/>
          </a:bodyPr>
          <a:lstStyle/>
          <a:p>
            <a:pPr defTabSz="914400"/>
            <a:r>
              <a:rPr kumimoji="1"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0" i="0" dirty="0">
                <a:solidFill>
                  <a:srgbClr val="FF0000"/>
                </a:solidFill>
                <a:effectLst/>
                <a:latin typeface="Meiryo UI" panose="020B0604030504040204" pitchFamily="50" charset="-128"/>
                <a:ea typeface="Meiryo UI" panose="020B0604030504040204" pitchFamily="50" charset="-128"/>
              </a:rPr>
              <a:t> セキュリティの問題により</a:t>
            </a:r>
            <a:r>
              <a:rPr lang="en-US" altLang="ja-JP" b="0" i="0" dirty="0">
                <a:solidFill>
                  <a:srgbClr val="FF0000"/>
                </a:solidFill>
                <a:effectLst/>
                <a:latin typeface="Meiryo UI" panose="020B0604030504040204" pitchFamily="50" charset="-128"/>
                <a:ea typeface="Meiryo UI" panose="020B0604030504040204" pitchFamily="50" charset="-128"/>
              </a:rPr>
              <a:t>Microsoft Internet Explorer</a:t>
            </a:r>
            <a:r>
              <a:rPr lang="ja-JP" altLang="en-US" b="0" i="0" dirty="0">
                <a:solidFill>
                  <a:srgbClr val="FF0000"/>
                </a:solidFill>
                <a:effectLst/>
                <a:latin typeface="Meiryo UI" panose="020B0604030504040204" pitchFamily="50" charset="-128"/>
                <a:ea typeface="Meiryo UI" panose="020B0604030504040204" pitchFamily="50" charset="-128"/>
              </a:rPr>
              <a:t>は使用不可となっております。</a:t>
            </a:r>
            <a:endParaRPr kumimoji="1" lang="ja-JP" altLang="en-US" dirty="0">
              <a:latin typeface="Meiryo UI" pitchFamily="50" charset="-128"/>
              <a:ea typeface="Meiryo UI" pitchFamily="50" charset="-128"/>
              <a:cs typeface="Meiryo UI" pitchFamily="50" charset="-128"/>
            </a:endParaRPr>
          </a:p>
        </p:txBody>
      </p:sp>
      <p:graphicFrame>
        <p:nvGraphicFramePr>
          <p:cNvPr id="14" name="表 5">
            <a:extLst>
              <a:ext uri="{FF2B5EF4-FFF2-40B4-BE49-F238E27FC236}">
                <a16:creationId xmlns:a16="http://schemas.microsoft.com/office/drawing/2014/main" id="{22A260FB-C00A-47EA-8D2B-15C10D4F24C4}"/>
              </a:ext>
            </a:extLst>
          </p:cNvPr>
          <p:cNvGraphicFramePr>
            <a:graphicFrameLocks noGrp="1"/>
          </p:cNvGraphicFramePr>
          <p:nvPr/>
        </p:nvGraphicFramePr>
        <p:xfrm>
          <a:off x="6246032" y="1506033"/>
          <a:ext cx="5805949" cy="1980000"/>
        </p:xfrm>
        <a:graphic>
          <a:graphicData uri="http://schemas.openxmlformats.org/drawingml/2006/table">
            <a:tbl>
              <a:tblPr firstRow="1" bandRow="1">
                <a:tableStyleId>{5C22544A-7EE6-4342-B048-85BDC9FD1C3A}</a:tableStyleId>
              </a:tblPr>
              <a:tblGrid>
                <a:gridCol w="1448853">
                  <a:extLst>
                    <a:ext uri="{9D8B030D-6E8A-4147-A177-3AD203B41FA5}">
                      <a16:colId xmlns:a16="http://schemas.microsoft.com/office/drawing/2014/main" val="1349020386"/>
                    </a:ext>
                  </a:extLst>
                </a:gridCol>
                <a:gridCol w="4357096">
                  <a:extLst>
                    <a:ext uri="{9D8B030D-6E8A-4147-A177-3AD203B41FA5}">
                      <a16:colId xmlns:a16="http://schemas.microsoft.com/office/drawing/2014/main" val="2226184508"/>
                    </a:ext>
                  </a:extLst>
                </a:gridCol>
              </a:tblGrid>
              <a:tr h="360000">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ネットワーク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4F8"/>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ドメイン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4F8"/>
                    </a:solidFill>
                  </a:tcPr>
                </a:tc>
                <a:extLst>
                  <a:ext uri="{0D108BD9-81ED-4DB2-BD59-A6C34878D82A}">
                    <a16:rowId xmlns:a16="http://schemas.microsoft.com/office/drawing/2014/main" val="3823237301"/>
                  </a:ext>
                </a:extLst>
              </a:tr>
              <a:tr h="162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b="1" dirty="0">
                          <a:solidFill>
                            <a:schemeClr val="tx1"/>
                          </a:solidFill>
                          <a:latin typeface="Meiryo UI" panose="020B0604030504040204" pitchFamily="50" charset="-128"/>
                          <a:ea typeface="Meiryo UI" panose="020B0604030504040204" pitchFamily="50" charset="-128"/>
                        </a:rPr>
                        <a:t>Web</a:t>
                      </a:r>
                      <a:r>
                        <a:rPr kumimoji="1" lang="ja-JP" altLang="en-US" sz="1600" b="1" dirty="0">
                          <a:solidFill>
                            <a:schemeClr val="tx1"/>
                          </a:solidFill>
                          <a:latin typeface="Meiryo UI" panose="020B0604030504040204" pitchFamily="50" charset="-128"/>
                          <a:ea typeface="Meiryo UI" panose="020B0604030504040204" pitchFamily="50" charset="-128"/>
                        </a:rPr>
                        <a:t>接続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www.med-login.mhlw.go.jp</a:t>
                      </a:r>
                    </a:p>
                    <a:p>
                      <a:pPr defTabSz="914400"/>
                      <a:r>
                        <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www.g-mis.mhlw.go.jp</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340423"/>
                  </a:ext>
                </a:extLst>
              </a:tr>
            </a:tbl>
          </a:graphicData>
        </a:graphic>
      </p:graphicFrame>
      <p:sp>
        <p:nvSpPr>
          <p:cNvPr id="15" name="テキスト ボックス 14">
            <a:extLst>
              <a:ext uri="{FF2B5EF4-FFF2-40B4-BE49-F238E27FC236}">
                <a16:creationId xmlns:a16="http://schemas.microsoft.com/office/drawing/2014/main" id="{59FBE0FC-AB21-45A6-A153-EE0B474AEE8C}"/>
              </a:ext>
            </a:extLst>
          </p:cNvPr>
          <p:cNvSpPr txBox="1"/>
          <p:nvPr/>
        </p:nvSpPr>
        <p:spPr>
          <a:xfrm>
            <a:off x="6246032" y="1154885"/>
            <a:ext cx="5434427" cy="338554"/>
          </a:xfrm>
          <a:prstGeom prst="rect">
            <a:avLst/>
          </a:prstGeom>
          <a:noFill/>
        </p:spPr>
        <p:txBody>
          <a:bodyPr wrap="square" rtlCol="0">
            <a:spAutoFit/>
          </a:bodyPr>
          <a:lstStyle/>
          <a:p>
            <a:pPr defTabSz="914400"/>
            <a:r>
              <a:rPr kumimoji="1" lang="ja-JP" altLang="en-US" sz="1600" b="1" dirty="0">
                <a:solidFill>
                  <a:srgbClr val="333333"/>
                </a:solidFill>
                <a:latin typeface="Meiryo UI" panose="020B0604030504040204" pitchFamily="50" charset="-128"/>
                <a:ea typeface="Meiryo UI" panose="020B0604030504040204" pitchFamily="50" charset="-128"/>
                <a:cs typeface="Meiryo UI" panose="020B0604030504040204" pitchFamily="50" charset="-128"/>
              </a:rPr>
              <a:t>③ドメイン制限解除</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4B60D888-9D99-47A5-9898-8F2B65678C5C}"/>
              </a:ext>
            </a:extLst>
          </p:cNvPr>
          <p:cNvSpPr txBox="1"/>
          <p:nvPr/>
        </p:nvSpPr>
        <p:spPr>
          <a:xfrm>
            <a:off x="6246032" y="3487233"/>
            <a:ext cx="5805947" cy="1200329"/>
          </a:xfrm>
          <a:prstGeom prst="rect">
            <a:avLst/>
          </a:prstGeom>
          <a:noFill/>
        </p:spPr>
        <p:txBody>
          <a:bodyPr wrap="square" rtlCol="0">
            <a:spAutoFit/>
          </a:bodyPr>
          <a:lstStyle/>
          <a:p>
            <a:pPr defTabSz="914400"/>
            <a:r>
              <a:rPr kumimoji="1"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インターネット接続制限をされている環境の場合は上記ドメインをすべて許可してください。</a:t>
            </a:r>
          </a:p>
          <a:p>
            <a:pPr defTabSz="914400"/>
            <a:r>
              <a:rPr kumimoji="1"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設定手順は自組織のネットワークご担当者様にご確認ください。</a:t>
            </a:r>
            <a:endParaRPr kumimoji="1" lang="ja-JP" altLang="en-US" dirty="0">
              <a:latin typeface="Meiryo UI" pitchFamily="50" charset="-128"/>
              <a:ea typeface="Meiryo UI" pitchFamily="50" charset="-128"/>
              <a:cs typeface="Meiryo UI" pitchFamily="50" charset="-128"/>
            </a:endParaRPr>
          </a:p>
        </p:txBody>
      </p:sp>
      <p:sp>
        <p:nvSpPr>
          <p:cNvPr id="17" name="テキスト ボックス 16">
            <a:extLst>
              <a:ext uri="{FF2B5EF4-FFF2-40B4-BE49-F238E27FC236}">
                <a16:creationId xmlns:a16="http://schemas.microsoft.com/office/drawing/2014/main" id="{030AA98E-5F46-434F-BEB5-2F7527FC6C1E}"/>
              </a:ext>
            </a:extLst>
          </p:cNvPr>
          <p:cNvSpPr txBox="1"/>
          <p:nvPr/>
        </p:nvSpPr>
        <p:spPr>
          <a:xfrm>
            <a:off x="6246032" y="4666037"/>
            <a:ext cx="5434427" cy="338554"/>
          </a:xfrm>
          <a:prstGeom prst="rect">
            <a:avLst/>
          </a:prstGeom>
          <a:noFill/>
        </p:spPr>
        <p:txBody>
          <a:bodyPr wrap="square" rtlCol="0">
            <a:spAutoFit/>
          </a:bodyPr>
          <a:lstStyle/>
          <a:p>
            <a:pPr defTabSz="914400"/>
            <a:r>
              <a:rPr kumimoji="1" lang="ja-JP" altLang="en-US" sz="1600" b="1" dirty="0">
                <a:solidFill>
                  <a:srgbClr val="333333"/>
                </a:solidFill>
                <a:latin typeface="Meiryo UI" panose="020B0604030504040204" pitchFamily="50" charset="-128"/>
                <a:ea typeface="Meiryo UI" panose="020B0604030504040204" pitchFamily="50" charset="-128"/>
                <a:cs typeface="Meiryo UI" panose="020B0604030504040204" pitchFamily="50" charset="-128"/>
              </a:rPr>
              <a:t>④その他</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表 5">
            <a:extLst>
              <a:ext uri="{FF2B5EF4-FFF2-40B4-BE49-F238E27FC236}">
                <a16:creationId xmlns:a16="http://schemas.microsoft.com/office/drawing/2014/main" id="{B8A7DF00-77BA-457A-8F8A-3BE5D34095C3}"/>
              </a:ext>
            </a:extLst>
          </p:cNvPr>
          <p:cNvGraphicFramePr>
            <a:graphicFrameLocks noGrp="1"/>
          </p:cNvGraphicFramePr>
          <p:nvPr>
            <p:extLst>
              <p:ext uri="{D42A27DB-BD31-4B8C-83A1-F6EECF244321}">
                <p14:modId xmlns:p14="http://schemas.microsoft.com/office/powerpoint/2010/main" val="1432564576"/>
              </p:ext>
            </p:extLst>
          </p:nvPr>
        </p:nvGraphicFramePr>
        <p:xfrm>
          <a:off x="6246032" y="5013625"/>
          <a:ext cx="5805949" cy="1493520"/>
        </p:xfrm>
        <a:graphic>
          <a:graphicData uri="http://schemas.openxmlformats.org/drawingml/2006/table">
            <a:tbl>
              <a:tblPr firstRow="1" bandRow="1">
                <a:tableStyleId>{5C22544A-7EE6-4342-B048-85BDC9FD1C3A}</a:tableStyleId>
              </a:tblPr>
              <a:tblGrid>
                <a:gridCol w="1652831">
                  <a:extLst>
                    <a:ext uri="{9D8B030D-6E8A-4147-A177-3AD203B41FA5}">
                      <a16:colId xmlns:a16="http://schemas.microsoft.com/office/drawing/2014/main" val="1349020386"/>
                    </a:ext>
                  </a:extLst>
                </a:gridCol>
                <a:gridCol w="4153118">
                  <a:extLst>
                    <a:ext uri="{9D8B030D-6E8A-4147-A177-3AD203B41FA5}">
                      <a16:colId xmlns:a16="http://schemas.microsoft.com/office/drawing/2014/main" val="2226184508"/>
                    </a:ext>
                  </a:extLst>
                </a:gridCol>
              </a:tblGrid>
              <a:tr h="198915">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対象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4F8"/>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環境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4F8"/>
                    </a:solidFill>
                  </a:tcPr>
                </a:tc>
                <a:extLst>
                  <a:ext uri="{0D108BD9-81ED-4DB2-BD59-A6C34878D82A}">
                    <a16:rowId xmlns:a16="http://schemas.microsoft.com/office/drawing/2014/main" val="3823237301"/>
                  </a:ext>
                </a:extLst>
              </a:tr>
              <a:tr h="341730">
                <a:tc>
                  <a:txBody>
                    <a:bodyPr/>
                    <a:lstStyle/>
                    <a:p>
                      <a:pPr algn="ctr" defTabSz="914400"/>
                      <a:r>
                        <a:rPr kumimoji="1" lang="en-US" altLang="ja-JP" sz="1600" b="1" dirty="0">
                          <a:latin typeface="Meiryo UI" panose="020B0604030504040204" pitchFamily="50" charset="-128"/>
                          <a:ea typeface="Meiryo UI" panose="020B0604030504040204" pitchFamily="50" charset="-128"/>
                          <a:cs typeface="Meiryo UI" panose="020B0604030504040204" pitchFamily="50" charset="-128"/>
                        </a:rPr>
                        <a:t>Word</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アプリ</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Word</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以降</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マイクロソフトのサポート対象バージョン</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3539147"/>
                  </a:ext>
                </a:extLst>
              </a:tr>
              <a:tr h="341730">
                <a:tc>
                  <a:txBody>
                    <a:bodyPr/>
                    <a:lstStyle/>
                    <a:p>
                      <a:pPr algn="ctr" defTabSz="914400"/>
                      <a:r>
                        <a:rPr kumimoji="1" lang="en-US" altLang="ja-JP" sz="1600" b="1" dirty="0">
                          <a:latin typeface="Meiryo UI" panose="020B0604030504040204" pitchFamily="50" charset="-128"/>
                          <a:ea typeface="Meiryo UI" panose="020B0604030504040204" pitchFamily="50" charset="-128"/>
                          <a:cs typeface="Meiryo UI" panose="020B0604030504040204" pitchFamily="50" charset="-128"/>
                        </a:rPr>
                        <a:t>Excel</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アプリ</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Excel 2016</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以降</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マイクロソフトのサポート対象バージョン</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340423"/>
                  </a:ext>
                </a:extLst>
              </a:tr>
            </a:tbl>
          </a:graphicData>
        </a:graphic>
      </p:graphicFrame>
      <p:sp>
        <p:nvSpPr>
          <p:cNvPr id="20" name="テキスト ボックス 19">
            <a:extLst>
              <a:ext uri="{FF2B5EF4-FFF2-40B4-BE49-F238E27FC236}">
                <a16:creationId xmlns:a16="http://schemas.microsoft.com/office/drawing/2014/main" id="{D2F54288-B4B3-4B6E-87CD-07C410D75E5F}"/>
              </a:ext>
            </a:extLst>
          </p:cNvPr>
          <p:cNvSpPr txBox="1"/>
          <p:nvPr/>
        </p:nvSpPr>
        <p:spPr>
          <a:xfrm>
            <a:off x="97490" y="6035831"/>
            <a:ext cx="5805947" cy="646331"/>
          </a:xfrm>
          <a:prstGeom prst="rect">
            <a:avLst/>
          </a:prstGeom>
          <a:noFill/>
        </p:spPr>
        <p:txBody>
          <a:bodyPr wrap="square" rtlCol="0">
            <a:spAutoFit/>
          </a:bodyPr>
          <a:lstStyle/>
          <a:p>
            <a:pPr defTabSz="914400"/>
            <a:r>
              <a:rPr kumimoji="1"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0" i="0" dirty="0">
                <a:solidFill>
                  <a:srgbClr val="FF0000"/>
                </a:solidFill>
                <a:effectLst/>
                <a:latin typeface="Meiryo UI" panose="020B0604030504040204" pitchFamily="50" charset="-128"/>
                <a:ea typeface="Meiryo UI" panose="020B0604030504040204" pitchFamily="50" charset="-128"/>
              </a:rPr>
              <a:t> </a:t>
            </a:r>
            <a:r>
              <a:rPr lang="zh-TW" altLang="en-US" b="0" i="0" dirty="0">
                <a:solidFill>
                  <a:srgbClr val="FF0000"/>
                </a:solidFill>
                <a:effectLst/>
                <a:latin typeface="Meiryo UI" panose="020B0604030504040204" pitchFamily="50" charset="-128"/>
                <a:ea typeface="Meiryo UI" panose="020B0604030504040204" pitchFamily="50" charset="-128"/>
              </a:rPr>
              <a:t>事業報告書等提出</a:t>
            </a:r>
            <a:r>
              <a:rPr lang="ja-JP" altLang="en-US" b="0" i="0" dirty="0">
                <a:solidFill>
                  <a:srgbClr val="FF0000"/>
                </a:solidFill>
                <a:effectLst/>
                <a:latin typeface="Meiryo UI" panose="020B0604030504040204" pitchFamily="50" charset="-128"/>
                <a:ea typeface="Meiryo UI" panose="020B0604030504040204" pitchFamily="50" charset="-128"/>
              </a:rPr>
              <a:t>画面はスマートフォンに対応しておりません。パソコンからの操作をお願いいたします。</a:t>
            </a:r>
            <a:endParaRPr kumimoji="1" lang="ja-JP" altLang="en-US"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511633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9B370FA-5C61-4123-AABE-E97407F86661}"/>
              </a:ext>
            </a:extLst>
          </p:cNvPr>
          <p:cNvGrpSpPr/>
          <p:nvPr/>
        </p:nvGrpSpPr>
        <p:grpSpPr>
          <a:xfrm>
            <a:off x="271145" y="3506401"/>
            <a:ext cx="5427200" cy="3052800"/>
            <a:chOff x="271145" y="3506401"/>
            <a:chExt cx="5427200" cy="3052800"/>
          </a:xfrm>
        </p:grpSpPr>
        <p:pic>
          <p:nvPicPr>
            <p:cNvPr id="7" name="図 6">
              <a:extLst>
                <a:ext uri="{FF2B5EF4-FFF2-40B4-BE49-F238E27FC236}">
                  <a16:creationId xmlns:a16="http://schemas.microsoft.com/office/drawing/2014/main" id="{4CF8EE9B-68B5-4F25-A2A9-010F59F36DB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1145" y="3506401"/>
              <a:ext cx="5427200" cy="3052800"/>
            </a:xfrm>
            <a:prstGeom prst="rect">
              <a:avLst/>
            </a:prstGeom>
            <a:ln>
              <a:solidFill>
                <a:schemeClr val="tx1"/>
              </a:solidFill>
            </a:ln>
          </p:spPr>
        </p:pic>
        <p:pic>
          <p:nvPicPr>
            <p:cNvPr id="4" name="図 3">
              <a:extLst>
                <a:ext uri="{FF2B5EF4-FFF2-40B4-BE49-F238E27FC236}">
                  <a16:creationId xmlns:a16="http://schemas.microsoft.com/office/drawing/2014/main" id="{2229DC08-0511-4577-8517-E29D3DF376A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67260" y="4653281"/>
              <a:ext cx="1730446" cy="1126049"/>
            </a:xfrm>
            <a:prstGeom prst="rect">
              <a:avLst/>
            </a:prstGeom>
          </p:spPr>
        </p:pic>
      </p:grpSp>
      <p:sp>
        <p:nvSpPr>
          <p:cNvPr id="2" name="タイトル 1">
            <a:extLst>
              <a:ext uri="{FF2B5EF4-FFF2-40B4-BE49-F238E27FC236}">
                <a16:creationId xmlns:a16="http://schemas.microsoft.com/office/drawing/2014/main" id="{A92D191C-A3C0-424F-8651-1F444D8C6E6A}"/>
              </a:ext>
            </a:extLst>
          </p:cNvPr>
          <p:cNvSpPr>
            <a:spLocks noGrp="1"/>
          </p:cNvSpPr>
          <p:nvPr>
            <p:ph type="title"/>
          </p:nvPr>
        </p:nvSpPr>
        <p:spPr/>
        <p:txBody>
          <a:bodyPr/>
          <a:lstStyle/>
          <a:p>
            <a:r>
              <a:rPr kumimoji="1" lang="en-US" altLang="ja-JP" sz="2400" b="1" dirty="0">
                <a:latin typeface="Meiryo UI" pitchFamily="50" charset="-128"/>
                <a:ea typeface="Meiryo UI" pitchFamily="50" charset="-128"/>
                <a:cs typeface="Meiryo UI" pitchFamily="50" charset="-128"/>
              </a:rPr>
              <a:t>1</a:t>
            </a:r>
            <a:r>
              <a:rPr kumimoji="1" lang="ja-JP" altLang="en-US" sz="2400" b="1" dirty="0">
                <a:latin typeface="Meiryo UI" pitchFamily="50" charset="-128"/>
                <a:ea typeface="Meiryo UI" pitchFamily="50" charset="-128"/>
                <a:cs typeface="Meiryo UI" pitchFamily="50" charset="-128"/>
              </a:rPr>
              <a:t>．システムログイン</a:t>
            </a:r>
            <a:endParaRPr kumimoji="1" lang="ja-JP" altLang="en-US" sz="2400" b="1" dirty="0"/>
          </a:p>
        </p:txBody>
      </p:sp>
      <p:pic>
        <p:nvPicPr>
          <p:cNvPr id="6" name="図 5">
            <a:extLst>
              <a:ext uri="{FF2B5EF4-FFF2-40B4-BE49-F238E27FC236}">
                <a16:creationId xmlns:a16="http://schemas.microsoft.com/office/drawing/2014/main" id="{3066E953-12C9-402F-82C3-AE0F77ACB9FC}"/>
              </a:ext>
            </a:extLst>
          </p:cNvPr>
          <p:cNvPicPr>
            <a:picLocks noChangeAspect="1"/>
          </p:cNvPicPr>
          <p:nvPr/>
        </p:nvPicPr>
        <p:blipFill>
          <a:blip r:embed="rId4"/>
          <a:stretch>
            <a:fillRect/>
          </a:stretch>
        </p:blipFill>
        <p:spPr>
          <a:xfrm>
            <a:off x="279589" y="1278858"/>
            <a:ext cx="3504395" cy="2104073"/>
          </a:xfrm>
          <a:prstGeom prst="rect">
            <a:avLst/>
          </a:prstGeom>
          <a:ln>
            <a:solidFill>
              <a:schemeClr val="tx1"/>
            </a:solidFill>
          </a:ln>
        </p:spPr>
      </p:pic>
      <p:cxnSp>
        <p:nvCxnSpPr>
          <p:cNvPr id="49" name="直線コネクタ 48">
            <a:extLst>
              <a:ext uri="{FF2B5EF4-FFF2-40B4-BE49-F238E27FC236}">
                <a16:creationId xmlns:a16="http://schemas.microsoft.com/office/drawing/2014/main" id="{25089B34-E0F3-43CE-8E3B-A1B6F2D7A01B}"/>
              </a:ext>
            </a:extLst>
          </p:cNvPr>
          <p:cNvCxnSpPr>
            <a:cxnSpLocks/>
          </p:cNvCxnSpPr>
          <p:nvPr/>
        </p:nvCxnSpPr>
        <p:spPr>
          <a:xfrm>
            <a:off x="6732248" y="1278858"/>
            <a:ext cx="0" cy="5293392"/>
          </a:xfrm>
          <a:prstGeom prst="line">
            <a:avLst/>
          </a:prstGeom>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04B8DDF7-484D-4ADC-84C8-F017C206C358}"/>
              </a:ext>
            </a:extLst>
          </p:cNvPr>
          <p:cNvSpPr/>
          <p:nvPr/>
        </p:nvSpPr>
        <p:spPr>
          <a:xfrm>
            <a:off x="761986" y="1835856"/>
            <a:ext cx="2495564" cy="291939"/>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ＭＳ Ｐゴシック" pitchFamily="50" charset="-128"/>
              <a:ea typeface="ＭＳ Ｐゴシック" pitchFamily="50" charset="-128"/>
              <a:cs typeface="+mn-cs"/>
              <a:sym typeface="Arial" charset="0"/>
            </a:endParaRPr>
          </a:p>
        </p:txBody>
      </p:sp>
      <p:sp>
        <p:nvSpPr>
          <p:cNvPr id="56" name="正方形/長方形 55">
            <a:extLst>
              <a:ext uri="{FF2B5EF4-FFF2-40B4-BE49-F238E27FC236}">
                <a16:creationId xmlns:a16="http://schemas.microsoft.com/office/drawing/2014/main" id="{9B39A893-B756-4E72-9346-49AF4F8F81F0}"/>
              </a:ext>
            </a:extLst>
          </p:cNvPr>
          <p:cNvSpPr/>
          <p:nvPr/>
        </p:nvSpPr>
        <p:spPr>
          <a:xfrm>
            <a:off x="757518" y="2362374"/>
            <a:ext cx="2495564" cy="291939"/>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ＭＳ Ｐゴシック" pitchFamily="50" charset="-128"/>
              <a:ea typeface="ＭＳ Ｐゴシック" pitchFamily="50" charset="-128"/>
              <a:cs typeface="+mn-cs"/>
              <a:sym typeface="Arial" charset="0"/>
            </a:endParaRPr>
          </a:p>
        </p:txBody>
      </p:sp>
      <p:sp>
        <p:nvSpPr>
          <p:cNvPr id="57" name="正方形/長方形 56">
            <a:extLst>
              <a:ext uri="{FF2B5EF4-FFF2-40B4-BE49-F238E27FC236}">
                <a16:creationId xmlns:a16="http://schemas.microsoft.com/office/drawing/2014/main" id="{0D70AE2C-D3F0-48FC-9458-C785D79E5D83}"/>
              </a:ext>
            </a:extLst>
          </p:cNvPr>
          <p:cNvSpPr/>
          <p:nvPr/>
        </p:nvSpPr>
        <p:spPr>
          <a:xfrm>
            <a:off x="704436" y="2847049"/>
            <a:ext cx="2655984" cy="291939"/>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ＭＳ Ｐゴシック" pitchFamily="50" charset="-128"/>
              <a:ea typeface="ＭＳ Ｐゴシック" pitchFamily="50" charset="-128"/>
              <a:cs typeface="+mn-cs"/>
              <a:sym typeface="Arial" charset="0"/>
            </a:endParaRPr>
          </a:p>
        </p:txBody>
      </p:sp>
      <p:sp>
        <p:nvSpPr>
          <p:cNvPr id="59" name="テキスト ボックス 58">
            <a:extLst>
              <a:ext uri="{FF2B5EF4-FFF2-40B4-BE49-F238E27FC236}">
                <a16:creationId xmlns:a16="http://schemas.microsoft.com/office/drawing/2014/main" id="{32E82EC7-C107-4133-9EB3-5481C9141CAB}"/>
              </a:ext>
            </a:extLst>
          </p:cNvPr>
          <p:cNvSpPr txBox="1"/>
          <p:nvPr/>
        </p:nvSpPr>
        <p:spPr>
          <a:xfrm>
            <a:off x="299088" y="1789241"/>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rPr>
              <a:t>①</a:t>
            </a:r>
          </a:p>
        </p:txBody>
      </p:sp>
      <p:sp>
        <p:nvSpPr>
          <p:cNvPr id="60" name="テキスト ボックス 59">
            <a:extLst>
              <a:ext uri="{FF2B5EF4-FFF2-40B4-BE49-F238E27FC236}">
                <a16:creationId xmlns:a16="http://schemas.microsoft.com/office/drawing/2014/main" id="{92E85860-24A8-4E82-B852-46D6A6941610}"/>
              </a:ext>
            </a:extLst>
          </p:cNvPr>
          <p:cNvSpPr txBox="1"/>
          <p:nvPr/>
        </p:nvSpPr>
        <p:spPr>
          <a:xfrm>
            <a:off x="299088" y="2330894"/>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rPr>
              <a:t>②</a:t>
            </a:r>
          </a:p>
        </p:txBody>
      </p:sp>
      <p:sp>
        <p:nvSpPr>
          <p:cNvPr id="61" name="テキスト ボックス 60">
            <a:extLst>
              <a:ext uri="{FF2B5EF4-FFF2-40B4-BE49-F238E27FC236}">
                <a16:creationId xmlns:a16="http://schemas.microsoft.com/office/drawing/2014/main" id="{CEA86AC6-4EDC-4C80-A735-C31D655CF123}"/>
              </a:ext>
            </a:extLst>
          </p:cNvPr>
          <p:cNvSpPr txBox="1"/>
          <p:nvPr/>
        </p:nvSpPr>
        <p:spPr>
          <a:xfrm>
            <a:off x="289339" y="2816053"/>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rPr>
              <a:t>③</a:t>
            </a:r>
          </a:p>
        </p:txBody>
      </p:sp>
      <p:sp>
        <p:nvSpPr>
          <p:cNvPr id="20" name="テキスト ボックス 19">
            <a:extLst>
              <a:ext uri="{FF2B5EF4-FFF2-40B4-BE49-F238E27FC236}">
                <a16:creationId xmlns:a16="http://schemas.microsoft.com/office/drawing/2014/main" id="{64A4EF31-2C06-40E1-8296-DB23718AD5F5}"/>
              </a:ext>
            </a:extLst>
          </p:cNvPr>
          <p:cNvSpPr txBox="1"/>
          <p:nvPr/>
        </p:nvSpPr>
        <p:spPr>
          <a:xfrm>
            <a:off x="279590" y="785553"/>
            <a:ext cx="1585690"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1-1</a:t>
            </a:r>
            <a:r>
              <a:rPr lang="ja-JP" altLang="en-US" b="1" dirty="0">
                <a:latin typeface="Meiryo UI" panose="020B0604030504040204" pitchFamily="50" charset="-128"/>
                <a:ea typeface="Meiryo UI" panose="020B0604030504040204" pitchFamily="50" charset="-128"/>
              </a:rPr>
              <a:t>．ログイン</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3A4614C3-818A-4EEF-83B7-22781A59BFBC}"/>
              </a:ext>
            </a:extLst>
          </p:cNvPr>
          <p:cNvSpPr txBox="1"/>
          <p:nvPr/>
        </p:nvSpPr>
        <p:spPr>
          <a:xfrm>
            <a:off x="6961515" y="1252803"/>
            <a:ext cx="5072242" cy="3046988"/>
          </a:xfrm>
          <a:prstGeom prst="rect">
            <a:avLst/>
          </a:prstGeom>
          <a:noFill/>
        </p:spPr>
        <p:txBody>
          <a:bodyPr wrap="square" rtlCol="0">
            <a:spAutoFit/>
          </a:bodyPr>
          <a:lstStyle/>
          <a:p>
            <a:pPr defTabSz="914400"/>
            <a:r>
              <a:rPr lang="ja-JP" altLang="en-US" sz="1600" dirty="0">
                <a:latin typeface="Meiryo UI" panose="020B0604030504040204" pitchFamily="50" charset="-128"/>
                <a:ea typeface="Meiryo UI" panose="020B0604030504040204" pitchFamily="50" charset="-128"/>
              </a:rPr>
              <a:t>下記</a:t>
            </a:r>
            <a:r>
              <a:rPr lang="en-US" altLang="ja-JP" sz="1600" dirty="0">
                <a:latin typeface="Meiryo UI" panose="020B0604030504040204" pitchFamily="50" charset="-128"/>
                <a:ea typeface="Meiryo UI" panose="020B0604030504040204" pitchFamily="50" charset="-128"/>
              </a:rPr>
              <a:t>URL</a:t>
            </a:r>
            <a:r>
              <a:rPr lang="ja-JP" altLang="en-US" sz="1600" dirty="0">
                <a:latin typeface="Meiryo UI" panose="020B0604030504040204" pitchFamily="50" charset="-128"/>
                <a:ea typeface="Meiryo UI" panose="020B0604030504040204" pitchFamily="50" charset="-128"/>
              </a:rPr>
              <a:t>にアクセスします。</a:t>
            </a:r>
            <a:endParaRPr lang="en-US" altLang="ja-JP" sz="1600" dirty="0">
              <a:latin typeface="Meiryo UI" panose="020B0604030504040204" pitchFamily="50" charset="-128"/>
              <a:ea typeface="Meiryo UI" panose="020B0604030504040204" pitchFamily="50" charset="-128"/>
            </a:endParaRPr>
          </a:p>
          <a:p>
            <a:pPr defTabSz="914400"/>
            <a:r>
              <a:rPr lang="en-US" altLang="ja-JP" sz="1600" dirty="0">
                <a:latin typeface="Meiryo UI" panose="020B0604030504040204" pitchFamily="50" charset="-128"/>
                <a:ea typeface="Meiryo UI" panose="020B0604030504040204" pitchFamily="50" charset="-128"/>
                <a:hlinkClick r:id="" action="ppaction://noaction"/>
              </a:rPr>
              <a:t>https://www.med-login.mhlw.go.jp/</a:t>
            </a:r>
            <a:endParaRPr lang="en-US" altLang="ja-JP" sz="1600" dirty="0">
              <a:latin typeface="Meiryo UI" panose="020B0604030504040204" pitchFamily="50" charset="-128"/>
              <a:ea typeface="Meiryo UI" panose="020B0604030504040204" pitchFamily="50" charset="-128"/>
            </a:endParaRPr>
          </a:p>
          <a:p>
            <a:pPr defTabSz="914400"/>
            <a:endParaRPr lang="en-US" altLang="ja-JP" sz="1600" dirty="0">
              <a:latin typeface="Meiryo UI" panose="020B0604030504040204" pitchFamily="50" charset="-128"/>
              <a:ea typeface="Meiryo UI" panose="020B0604030504040204" pitchFamily="50" charset="-128"/>
            </a:endParaRPr>
          </a:p>
          <a:p>
            <a:pPr marL="342900" indent="-342900" defTabSz="914400">
              <a:buFont typeface="+mj-ea"/>
              <a:buAutoNum type="circleNumDbPlain"/>
            </a:pPr>
            <a:r>
              <a:rPr lang="ja-JP" altLang="en-US" sz="1600" dirty="0">
                <a:latin typeface="Meiryo UI" panose="020B0604030504040204" pitchFamily="50" charset="-128"/>
                <a:ea typeface="Meiryo UI" panose="020B0604030504040204" pitchFamily="50" charset="-128"/>
              </a:rPr>
              <a:t>ユーザ名を入力します。</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342900" indent="-342900" defTabSz="914400">
              <a:buFont typeface="+mj-ea"/>
              <a:buAutoNum type="circleNumDbPlain"/>
            </a:pPr>
            <a:endParaRPr lang="en-US" altLang="ja-JP" sz="1600" dirty="0">
              <a:latin typeface="Meiryo UI" panose="020B0604030504040204" pitchFamily="50" charset="-128"/>
              <a:ea typeface="Meiryo UI" panose="020B0604030504040204" pitchFamily="50" charset="-128"/>
            </a:endParaRPr>
          </a:p>
          <a:p>
            <a:pPr marL="342900" indent="-342900" defTabSz="914400">
              <a:buFont typeface="+mj-ea"/>
              <a:buAutoNum type="circleNumDbPlain"/>
            </a:pPr>
            <a:r>
              <a:rPr lang="ja-JP" altLang="en-US" sz="1600" dirty="0">
                <a:latin typeface="Meiryo UI" panose="020B0604030504040204" pitchFamily="50" charset="-128"/>
                <a:ea typeface="Meiryo UI" panose="020B0604030504040204" pitchFamily="50" charset="-128"/>
              </a:rPr>
              <a:t>パスワードを入力します。</a:t>
            </a:r>
            <a:endParaRPr lang="en-US" altLang="ja-JP" sz="1600" dirty="0">
              <a:latin typeface="Meiryo UI" panose="020B0604030504040204" pitchFamily="50" charset="-128"/>
              <a:ea typeface="Meiryo UI" panose="020B0604030504040204" pitchFamily="50" charset="-128"/>
            </a:endParaRPr>
          </a:p>
          <a:p>
            <a:pPr marL="342900" indent="-342900" defTabSz="914400">
              <a:buFont typeface="+mj-ea"/>
              <a:buAutoNum type="circleNumDbPlain"/>
            </a:pPr>
            <a:endParaRPr lang="en-US" altLang="ja-JP" sz="1600" dirty="0">
              <a:latin typeface="Meiryo UI" panose="020B0604030504040204" pitchFamily="50" charset="-128"/>
              <a:ea typeface="Meiryo UI" panose="020B0604030504040204" pitchFamily="50" charset="-128"/>
            </a:endParaRPr>
          </a:p>
          <a:p>
            <a:pPr marL="342900" indent="-342900" defTabSz="914400">
              <a:buFont typeface="+mj-ea"/>
              <a:buAutoNum type="circleNumDbPlain"/>
            </a:pPr>
            <a:endParaRPr lang="en-US" altLang="ja-JP" sz="1600" dirty="0">
              <a:latin typeface="Meiryo UI" panose="020B0604030504040204" pitchFamily="50" charset="-128"/>
              <a:ea typeface="Meiryo UI" panose="020B0604030504040204" pitchFamily="50" charset="-128"/>
            </a:endParaRPr>
          </a:p>
          <a:p>
            <a:pPr marL="342900" indent="-342900" defTabSz="914400">
              <a:buFont typeface="+mj-ea"/>
              <a:buAutoNum type="circleNumDbPlain"/>
            </a:pPr>
            <a:r>
              <a:rPr lang="ja-JP" altLang="en-US" sz="1600" dirty="0">
                <a:latin typeface="Meiryo UI" panose="020B0604030504040204" pitchFamily="50" charset="-128"/>
                <a:ea typeface="Meiryo UI" panose="020B0604030504040204" pitchFamily="50" charset="-128"/>
              </a:rPr>
              <a:t>「ログイン」ボタンをクリックすると左記画面が表示されます。次に「</a:t>
            </a:r>
            <a:r>
              <a:rPr lang="en-US" altLang="ja-JP" sz="1600" dirty="0">
                <a:latin typeface="Meiryo UI" panose="020B0604030504040204" pitchFamily="50" charset="-128"/>
                <a:ea typeface="Meiryo UI" panose="020B0604030504040204" pitchFamily="50" charset="-128"/>
              </a:rPr>
              <a:t>G-MIS</a:t>
            </a:r>
            <a:r>
              <a:rPr lang="ja-JP" altLang="en-US" sz="1600" dirty="0">
                <a:latin typeface="Meiryo UI" panose="020B0604030504040204" pitchFamily="50" charset="-128"/>
                <a:ea typeface="Meiryo UI" panose="020B0604030504040204" pitchFamily="50" charset="-128"/>
              </a:rPr>
              <a:t>」ボタンとクリックすることで、ホーム画面が表示され</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ます。</a:t>
            </a:r>
          </a:p>
        </p:txBody>
      </p:sp>
      <p:sp>
        <p:nvSpPr>
          <p:cNvPr id="27" name="テキスト ボックス 26">
            <a:extLst>
              <a:ext uri="{FF2B5EF4-FFF2-40B4-BE49-F238E27FC236}">
                <a16:creationId xmlns:a16="http://schemas.microsoft.com/office/drawing/2014/main" id="{DBAC0BE0-3098-4D89-90BC-31A980410743}"/>
              </a:ext>
            </a:extLst>
          </p:cNvPr>
          <p:cNvSpPr txBox="1"/>
          <p:nvPr/>
        </p:nvSpPr>
        <p:spPr>
          <a:xfrm>
            <a:off x="7033071" y="4532444"/>
            <a:ext cx="5000686" cy="615553"/>
          </a:xfrm>
          <a:prstGeom prst="rect">
            <a:avLst/>
          </a:prstGeom>
          <a:solidFill>
            <a:srgbClr val="FFFFE5"/>
          </a:solidFill>
        </p:spPr>
        <p:txBody>
          <a:bodyPr wrap="square" rtlCol="0">
            <a:spAutoFit/>
          </a:bodyPr>
          <a:lstStyle/>
          <a:p>
            <a:r>
              <a:rPr lang="ja-JP" altLang="en-US" sz="1600" dirty="0">
                <a:solidFill>
                  <a:srgbClr val="FF0000"/>
                </a:solidFill>
                <a:latin typeface="Meiryo UI" panose="020B0604030504040204" pitchFamily="50" charset="-128"/>
                <a:ea typeface="Meiryo UI" panose="020B0604030504040204" pitchFamily="50" charset="-128"/>
              </a:rPr>
              <a:t>設定したパスワードを忘れた場合や、パスワードを変更したい場合は、</a:t>
            </a:r>
            <a:r>
              <a:rPr lang="en-US" altLang="ja-JP" sz="1600" dirty="0">
                <a:solidFill>
                  <a:srgbClr val="FF0000"/>
                </a:solidFill>
                <a:latin typeface="Meiryo UI" panose="020B0604030504040204" pitchFamily="50" charset="-128"/>
                <a:ea typeface="Meiryo UI" panose="020B0604030504040204" pitchFamily="50" charset="-128"/>
              </a:rPr>
              <a:t>1-2.</a:t>
            </a:r>
            <a:r>
              <a:rPr lang="ja-JP" altLang="en-US" sz="1600" dirty="0">
                <a:solidFill>
                  <a:srgbClr val="FF0000"/>
                </a:solidFill>
                <a:latin typeface="Meiryo UI" panose="020B0604030504040204" pitchFamily="50" charset="-128"/>
                <a:ea typeface="Meiryo UI" panose="020B0604030504040204" pitchFamily="50" charset="-128"/>
              </a:rPr>
              <a:t>パスワード再発行申請を参照してください</a:t>
            </a:r>
            <a:r>
              <a:rPr lang="ja-JP" altLang="en-US" dirty="0">
                <a:solidFill>
                  <a:srgbClr val="FF0000"/>
                </a:solidFill>
                <a:latin typeface="Meiryo UI" panose="020B0604030504040204" pitchFamily="50" charset="-128"/>
                <a:ea typeface="Meiryo UI" panose="020B0604030504040204" pitchFamily="50" charset="-128"/>
              </a:rPr>
              <a:t>。</a:t>
            </a:r>
          </a:p>
        </p:txBody>
      </p:sp>
      <p:grpSp>
        <p:nvGrpSpPr>
          <p:cNvPr id="9" name="グループ化 8">
            <a:extLst>
              <a:ext uri="{FF2B5EF4-FFF2-40B4-BE49-F238E27FC236}">
                <a16:creationId xmlns:a16="http://schemas.microsoft.com/office/drawing/2014/main" id="{13582380-DE5C-46E6-B409-6A4297C12AE1}"/>
              </a:ext>
            </a:extLst>
          </p:cNvPr>
          <p:cNvGrpSpPr/>
          <p:nvPr/>
        </p:nvGrpSpPr>
        <p:grpSpPr>
          <a:xfrm>
            <a:off x="1725085" y="5102008"/>
            <a:ext cx="956306" cy="721396"/>
            <a:chOff x="1725085" y="5102008"/>
            <a:chExt cx="956306" cy="721396"/>
          </a:xfrm>
        </p:grpSpPr>
        <p:pic>
          <p:nvPicPr>
            <p:cNvPr id="23" name="図 22">
              <a:extLst>
                <a:ext uri="{FF2B5EF4-FFF2-40B4-BE49-F238E27FC236}">
                  <a16:creationId xmlns:a16="http://schemas.microsoft.com/office/drawing/2014/main" id="{865E9A6E-6567-4758-9B7D-C7D0AAE98312}"/>
                </a:ext>
              </a:extLst>
            </p:cNvPr>
            <p:cNvPicPr>
              <a:picLocks noChangeAspect="1"/>
            </p:cNvPicPr>
            <p:nvPr/>
          </p:nvPicPr>
          <p:blipFill>
            <a:blip r:embed="rId5"/>
            <a:stretch>
              <a:fillRect/>
            </a:stretch>
          </p:blipFill>
          <p:spPr>
            <a:xfrm>
              <a:off x="1725085" y="5102008"/>
              <a:ext cx="956306" cy="721396"/>
            </a:xfrm>
            <a:prstGeom prst="rect">
              <a:avLst/>
            </a:prstGeom>
          </p:spPr>
        </p:pic>
        <p:pic>
          <p:nvPicPr>
            <p:cNvPr id="22" name="図 21">
              <a:extLst>
                <a:ext uri="{FF2B5EF4-FFF2-40B4-BE49-F238E27FC236}">
                  <a16:creationId xmlns:a16="http://schemas.microsoft.com/office/drawing/2014/main" id="{C7855653-20C0-488E-BFFA-B2BEC045C5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18556" y="5141679"/>
              <a:ext cx="827854" cy="629418"/>
            </a:xfrm>
            <a:prstGeom prst="rect">
              <a:avLst/>
            </a:prstGeom>
          </p:spPr>
        </p:pic>
      </p:grpSp>
      <p:pic>
        <p:nvPicPr>
          <p:cNvPr id="12" name="図 11">
            <a:extLst>
              <a:ext uri="{FF2B5EF4-FFF2-40B4-BE49-F238E27FC236}">
                <a16:creationId xmlns:a16="http://schemas.microsoft.com/office/drawing/2014/main" id="{3AAF137C-4E0C-4908-962F-55BA850F771F}"/>
              </a:ext>
            </a:extLst>
          </p:cNvPr>
          <p:cNvPicPr>
            <a:picLocks noChangeAspect="1"/>
          </p:cNvPicPr>
          <p:nvPr/>
        </p:nvPicPr>
        <p:blipFill>
          <a:blip r:embed="rId7"/>
          <a:stretch>
            <a:fillRect/>
          </a:stretch>
        </p:blipFill>
        <p:spPr>
          <a:xfrm>
            <a:off x="3524025" y="2722299"/>
            <a:ext cx="2796988" cy="2286000"/>
          </a:xfrm>
          <a:prstGeom prst="rect">
            <a:avLst/>
          </a:prstGeom>
          <a:ln>
            <a:solidFill>
              <a:srgbClr val="000000"/>
            </a:solidFill>
          </a:ln>
        </p:spPr>
      </p:pic>
      <p:sp>
        <p:nvSpPr>
          <p:cNvPr id="66" name="正方形/長方形 65">
            <a:extLst>
              <a:ext uri="{FF2B5EF4-FFF2-40B4-BE49-F238E27FC236}">
                <a16:creationId xmlns:a16="http://schemas.microsoft.com/office/drawing/2014/main" id="{2F2D0845-2899-4A9C-8277-81E87EF21B2D}"/>
              </a:ext>
            </a:extLst>
          </p:cNvPr>
          <p:cNvSpPr/>
          <p:nvPr/>
        </p:nvSpPr>
        <p:spPr>
          <a:xfrm>
            <a:off x="3586080" y="3632651"/>
            <a:ext cx="2341532" cy="626071"/>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ＭＳ Ｐゴシック" pitchFamily="50" charset="-128"/>
              <a:ea typeface="ＭＳ Ｐゴシック" pitchFamily="50" charset="-128"/>
              <a:cs typeface="+mn-cs"/>
              <a:sym typeface="Arial" charset="0"/>
            </a:endParaRPr>
          </a:p>
        </p:txBody>
      </p:sp>
      <p:cxnSp>
        <p:nvCxnSpPr>
          <p:cNvPr id="19" name="直線矢印コネクタ 18">
            <a:extLst>
              <a:ext uri="{FF2B5EF4-FFF2-40B4-BE49-F238E27FC236}">
                <a16:creationId xmlns:a16="http://schemas.microsoft.com/office/drawing/2014/main" id="{5203CDCE-1F20-459E-ADDC-D9440DF405F8}"/>
              </a:ext>
            </a:extLst>
          </p:cNvPr>
          <p:cNvCxnSpPr>
            <a:cxnSpLocks/>
            <a:endCxn id="66" idx="0"/>
          </p:cNvCxnSpPr>
          <p:nvPr/>
        </p:nvCxnSpPr>
        <p:spPr>
          <a:xfrm>
            <a:off x="3140835" y="3138988"/>
            <a:ext cx="1616011" cy="4936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AF5DD3A0-277A-4214-871F-DF5E419EE726}"/>
              </a:ext>
            </a:extLst>
          </p:cNvPr>
          <p:cNvCxnSpPr>
            <a:cxnSpLocks/>
            <a:stCxn id="66" idx="2"/>
          </p:cNvCxnSpPr>
          <p:nvPr/>
        </p:nvCxnSpPr>
        <p:spPr>
          <a:xfrm flipH="1">
            <a:off x="2873376" y="4258722"/>
            <a:ext cx="1883470" cy="3945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80F8803E-573E-4E73-B3A0-9D260587A04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1"/>
          <a:stretch/>
        </p:blipFill>
        <p:spPr>
          <a:xfrm>
            <a:off x="1185298" y="3554010"/>
            <a:ext cx="2329426" cy="102643"/>
          </a:xfrm>
          <a:prstGeom prst="rect">
            <a:avLst/>
          </a:prstGeom>
        </p:spPr>
      </p:pic>
    </p:spTree>
    <p:extLst>
      <p:ext uri="{BB962C8B-B14F-4D97-AF65-F5344CB8AC3E}">
        <p14:creationId xmlns:p14="http://schemas.microsoft.com/office/powerpoint/2010/main" val="2357658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5F342E4-6EB4-418B-9B7B-B969EACC8047}"/>
              </a:ext>
            </a:extLst>
          </p:cNvPr>
          <p:cNvPicPr>
            <a:picLocks noChangeAspect="1"/>
          </p:cNvPicPr>
          <p:nvPr/>
        </p:nvPicPr>
        <p:blipFill>
          <a:blip r:embed="rId2"/>
          <a:stretch>
            <a:fillRect/>
          </a:stretch>
        </p:blipFill>
        <p:spPr>
          <a:xfrm>
            <a:off x="225545" y="3553651"/>
            <a:ext cx="6017968" cy="2546063"/>
          </a:xfrm>
          <a:prstGeom prst="rect">
            <a:avLst/>
          </a:prstGeom>
          <a:ln>
            <a:solidFill>
              <a:schemeClr val="tx1"/>
            </a:solidFill>
          </a:ln>
        </p:spPr>
      </p:pic>
      <p:pic>
        <p:nvPicPr>
          <p:cNvPr id="21" name="図 20">
            <a:extLst>
              <a:ext uri="{FF2B5EF4-FFF2-40B4-BE49-F238E27FC236}">
                <a16:creationId xmlns:a16="http://schemas.microsoft.com/office/drawing/2014/main" id="{E3B453AD-6757-46B6-B9FA-E92A4DA9704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5545" y="1163794"/>
            <a:ext cx="4423738" cy="2023408"/>
          </a:xfrm>
          <a:prstGeom prst="rect">
            <a:avLst/>
          </a:prstGeom>
          <a:ln>
            <a:solidFill>
              <a:schemeClr val="tx1"/>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lang="ja-JP" altLang="en-US" sz="2400" b="1" dirty="0"/>
              <a:t>１</a:t>
            </a:r>
            <a:r>
              <a:rPr kumimoji="1" lang="ja-JP" altLang="en-US" sz="2400" b="1" dirty="0">
                <a:latin typeface="Meiryo UI" pitchFamily="50" charset="-128"/>
                <a:ea typeface="Meiryo UI" pitchFamily="50" charset="-128"/>
                <a:cs typeface="Meiryo UI" pitchFamily="50" charset="-128"/>
              </a:rPr>
              <a:t>．システムログイン</a:t>
            </a: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4709944"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1-1</a:t>
            </a:r>
            <a:r>
              <a:rPr lang="ja-JP" altLang="en-US" b="1" dirty="0">
                <a:latin typeface="Meiryo UI" panose="020B0604030504040204" pitchFamily="50" charset="-128"/>
                <a:ea typeface="Meiryo UI" panose="020B0604030504040204" pitchFamily="50" charset="-128"/>
              </a:rPr>
              <a:t>．ログイン（補足：ユーザ基礎情報更新）</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5077027" cy="5016758"/>
          </a:xfrm>
          <a:prstGeom prst="rect">
            <a:avLst/>
          </a:prstGeom>
          <a:noFill/>
        </p:spPr>
        <p:txBody>
          <a:bodyPr wrap="square" rtlCol="0">
            <a:spAutoFit/>
          </a:bodyPr>
          <a:lstStyle/>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（補足：ユーザ基礎情報更新）</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ホーム画面の「ユーザ基礎情報登録」ボタンをクリックします。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914400">
              <a:buFont typeface="+mj-ea"/>
              <a:buAutoNum type="circleNumDbPlain" startAt="2"/>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「編集」をクリックし、入力項目「メール」にご自身のメールアドレスを登録してください。</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「メール」を変更すると入力したメールアドレスに変更確認</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メールが配信されます。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メール本文にあるメール確認</a:t>
            </a:r>
            <a:r>
              <a:rPr lang="en-US" altLang="ja-JP" sz="1600" dirty="0">
                <a:latin typeface="Meiryo UI" panose="020B0604030504040204" pitchFamily="50" charset="-128"/>
                <a:ea typeface="Meiryo UI" panose="020B0604030504040204" pitchFamily="50" charset="-128"/>
              </a:rPr>
              <a:t>URL</a:t>
            </a:r>
            <a:r>
              <a:rPr lang="ja-JP" altLang="en-US" sz="1600" dirty="0">
                <a:latin typeface="Meiryo UI" panose="020B0604030504040204" pitchFamily="50" charset="-128"/>
                <a:ea typeface="Meiryo UI" panose="020B0604030504040204" pitchFamily="50" charset="-128"/>
              </a:rPr>
              <a:t>へアクセスしてください。</a:t>
            </a:r>
            <a:endParaRPr lang="en-US" altLang="ja-JP" sz="1600" dirty="0">
              <a:latin typeface="Meiryo UI" panose="020B0604030504040204" pitchFamily="50" charset="-128"/>
              <a:ea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アクセスするとメール変更が完了します。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今後、</a:t>
            </a:r>
            <a:r>
              <a:rPr kumimoji="1" lang="en-US" altLang="ja-JP" sz="1600" dirty="0">
                <a:latin typeface="Meiryo UI" pitchFamily="50" charset="-128"/>
                <a:ea typeface="Meiryo UI" pitchFamily="50" charset="-128"/>
                <a:cs typeface="Meiryo UI" pitchFamily="50" charset="-128"/>
              </a:rPr>
              <a:t>G-MIS</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事務局よりお知らせの際は、登録した</a:t>
            </a:r>
            <a:endParaRPr kumimoji="1" lang="en-US" altLang="ja-JP" sz="1600" dirty="0">
              <a:latin typeface="Meiryo UI" pitchFamily="50" charset="-128"/>
              <a:ea typeface="Meiryo UI" pitchFamily="50" charset="-128"/>
              <a:cs typeface="Meiryo UI" pitchFamily="50" charset="-128"/>
            </a:endParaRPr>
          </a:p>
          <a:p>
            <a:pPr defTabSz="914400"/>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メールアドレスにメールを配信します。</a:t>
            </a:r>
            <a:endParaRPr kumimoji="1" lang="en-US" altLang="ja-JP" sz="1600" dirty="0">
              <a:latin typeface="Meiryo UI" pitchFamily="50" charset="-128"/>
              <a:ea typeface="Meiryo UI" pitchFamily="50" charset="-128"/>
              <a:cs typeface="Meiryo UI"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16E3CF01-3FB2-4869-A0AE-567332EE8BC1}"/>
              </a:ext>
            </a:extLst>
          </p:cNvPr>
          <p:cNvSpPr txBox="1"/>
          <p:nvPr/>
        </p:nvSpPr>
        <p:spPr>
          <a:xfrm>
            <a:off x="1232826" y="2645252"/>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①</a:t>
            </a:r>
          </a:p>
        </p:txBody>
      </p:sp>
      <p:sp>
        <p:nvSpPr>
          <p:cNvPr id="19" name="テキスト ボックス 18">
            <a:extLst>
              <a:ext uri="{FF2B5EF4-FFF2-40B4-BE49-F238E27FC236}">
                <a16:creationId xmlns:a16="http://schemas.microsoft.com/office/drawing/2014/main" id="{07685FFC-4E66-4688-9F80-1B50FD2524E1}"/>
              </a:ext>
            </a:extLst>
          </p:cNvPr>
          <p:cNvSpPr txBox="1"/>
          <p:nvPr/>
        </p:nvSpPr>
        <p:spPr>
          <a:xfrm>
            <a:off x="5413639" y="5270331"/>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②</a:t>
            </a:r>
          </a:p>
        </p:txBody>
      </p:sp>
      <p:sp>
        <p:nvSpPr>
          <p:cNvPr id="30" name="正方形/長方形 29">
            <a:extLst>
              <a:ext uri="{FF2B5EF4-FFF2-40B4-BE49-F238E27FC236}">
                <a16:creationId xmlns:a16="http://schemas.microsoft.com/office/drawing/2014/main" id="{923A46FD-799C-450F-9521-A26E1A074846}"/>
              </a:ext>
            </a:extLst>
          </p:cNvPr>
          <p:cNvSpPr/>
          <p:nvPr/>
        </p:nvSpPr>
        <p:spPr>
          <a:xfrm>
            <a:off x="5547250" y="5614416"/>
            <a:ext cx="530462" cy="366591"/>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cxnSp>
        <p:nvCxnSpPr>
          <p:cNvPr id="28" name="直線矢印コネクタ 27">
            <a:extLst>
              <a:ext uri="{FF2B5EF4-FFF2-40B4-BE49-F238E27FC236}">
                <a16:creationId xmlns:a16="http://schemas.microsoft.com/office/drawing/2014/main" id="{F0D29EFA-881B-46B6-9633-A043A70F4B40}"/>
              </a:ext>
            </a:extLst>
          </p:cNvPr>
          <p:cNvCxnSpPr>
            <a:cxnSpLocks/>
            <a:endCxn id="32" idx="3"/>
          </p:cNvCxnSpPr>
          <p:nvPr/>
        </p:nvCxnSpPr>
        <p:spPr>
          <a:xfrm flipH="1" flipV="1">
            <a:off x="1911096" y="4624542"/>
            <a:ext cx="3636156" cy="12093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D2C8C6A8-EF3B-4520-9A4D-FCF3344BCCA4}"/>
              </a:ext>
            </a:extLst>
          </p:cNvPr>
          <p:cNvSpPr/>
          <p:nvPr/>
        </p:nvSpPr>
        <p:spPr>
          <a:xfrm>
            <a:off x="335587" y="4440417"/>
            <a:ext cx="1575509" cy="36825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20" name="テキスト ボックス 19">
            <a:extLst>
              <a:ext uri="{FF2B5EF4-FFF2-40B4-BE49-F238E27FC236}">
                <a16:creationId xmlns:a16="http://schemas.microsoft.com/office/drawing/2014/main" id="{2113A5E5-8BFB-472B-9C8A-9F4396A11736}"/>
              </a:ext>
            </a:extLst>
          </p:cNvPr>
          <p:cNvSpPr txBox="1"/>
          <p:nvPr/>
        </p:nvSpPr>
        <p:spPr>
          <a:xfrm>
            <a:off x="7322213" y="4808667"/>
            <a:ext cx="4710125" cy="584775"/>
          </a:xfrm>
          <a:prstGeom prst="rect">
            <a:avLst/>
          </a:prstGeom>
          <a:solidFill>
            <a:srgbClr val="FFFFE5"/>
          </a:solidFill>
        </p:spPr>
        <p:txBody>
          <a:bodyPr wrap="square" rtlCol="0">
            <a:spAutoFit/>
          </a:bodyPr>
          <a:lstStyle/>
          <a:p>
            <a:pPr defTabSz="914400"/>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メール確認</a:t>
            </a:r>
            <a:r>
              <a:rPr lang="en-US" altLang="ja-JP" sz="1600" dirty="0">
                <a:solidFill>
                  <a:srgbClr val="FF0000"/>
                </a:solidFill>
                <a:latin typeface="Meiryo UI" panose="020B0604030504040204" pitchFamily="50" charset="-128"/>
                <a:ea typeface="Meiryo UI" panose="020B0604030504040204" pitchFamily="50" charset="-128"/>
              </a:rPr>
              <a:t>URL</a:t>
            </a:r>
            <a:r>
              <a:rPr lang="ja-JP" altLang="en-US" sz="1600" dirty="0">
                <a:solidFill>
                  <a:srgbClr val="FF0000"/>
                </a:solidFill>
                <a:latin typeface="Meiryo UI" panose="020B0604030504040204" pitchFamily="50" charset="-128"/>
                <a:ea typeface="Meiryo UI" panose="020B0604030504040204" pitchFamily="50" charset="-128"/>
              </a:rPr>
              <a:t>にアクセスするまで変更が反映されま　</a:t>
            </a:r>
            <a:endParaRPr lang="en-US" altLang="ja-JP" sz="1600" dirty="0">
              <a:solidFill>
                <a:srgbClr val="FF0000"/>
              </a:solidFill>
              <a:latin typeface="Meiryo UI" panose="020B0604030504040204" pitchFamily="50" charset="-128"/>
              <a:ea typeface="Meiryo UI" panose="020B0604030504040204" pitchFamily="50" charset="-128"/>
            </a:endParaRPr>
          </a:p>
          <a:p>
            <a:pPr defTabSz="914400"/>
            <a:r>
              <a:rPr lang="ja-JP" altLang="en-US" sz="1600" dirty="0">
                <a:solidFill>
                  <a:srgbClr val="FF0000"/>
                </a:solidFill>
                <a:latin typeface="Meiryo UI" panose="020B0604030504040204" pitchFamily="50" charset="-128"/>
                <a:ea typeface="Meiryo UI" panose="020B0604030504040204" pitchFamily="50" charset="-128"/>
              </a:rPr>
              <a:t>　 せんのでご注意ください。</a:t>
            </a:r>
          </a:p>
        </p:txBody>
      </p:sp>
      <p:pic>
        <p:nvPicPr>
          <p:cNvPr id="3" name="図 2">
            <a:extLst>
              <a:ext uri="{FF2B5EF4-FFF2-40B4-BE49-F238E27FC236}">
                <a16:creationId xmlns:a16="http://schemas.microsoft.com/office/drawing/2014/main" id="{34770DC0-8CF3-4B14-ADF9-127C32984783}"/>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6"/>
                    </a14:imgEffect>
                  </a14:imgLayer>
                </a14:imgProps>
              </a:ext>
            </a:extLst>
          </a:blip>
          <a:stretch>
            <a:fillRect/>
          </a:stretch>
        </p:blipFill>
        <p:spPr>
          <a:xfrm>
            <a:off x="388362" y="4159904"/>
            <a:ext cx="781159" cy="142895"/>
          </a:xfrm>
          <a:prstGeom prst="rect">
            <a:avLst/>
          </a:prstGeom>
        </p:spPr>
      </p:pic>
      <p:pic>
        <p:nvPicPr>
          <p:cNvPr id="7" name="図 6">
            <a:extLst>
              <a:ext uri="{FF2B5EF4-FFF2-40B4-BE49-F238E27FC236}">
                <a16:creationId xmlns:a16="http://schemas.microsoft.com/office/drawing/2014/main" id="{A44D9FF8-DD94-4EFF-90C9-468562665805}"/>
              </a:ext>
            </a:extLst>
          </p:cNvPr>
          <p:cNvPicPr>
            <a:picLocks noChangeAspect="1"/>
          </p:cNvPicPr>
          <p:nvPr/>
        </p:nvPicPr>
        <p:blipFill>
          <a:blip r:embed="rId6">
            <a:extLst>
              <a:ext uri="{BEBA8EAE-BF5A-486C-A8C5-ECC9F3942E4B}">
                <a14:imgProps xmlns:a14="http://schemas.microsoft.com/office/drawing/2010/main">
                  <a14:imgLayer r:embed="rId7">
                    <a14:imgEffect>
                      <a14:artisticBlur radius="4"/>
                    </a14:imgEffect>
                  </a14:imgLayer>
                </a14:imgProps>
              </a:ext>
            </a:extLst>
          </a:blip>
          <a:stretch>
            <a:fillRect/>
          </a:stretch>
        </p:blipFill>
        <p:spPr>
          <a:xfrm>
            <a:off x="377662" y="4606739"/>
            <a:ext cx="1381318" cy="123842"/>
          </a:xfrm>
          <a:prstGeom prst="rect">
            <a:avLst/>
          </a:prstGeom>
        </p:spPr>
      </p:pic>
      <p:pic>
        <p:nvPicPr>
          <p:cNvPr id="24" name="図 23">
            <a:extLst>
              <a:ext uri="{FF2B5EF4-FFF2-40B4-BE49-F238E27FC236}">
                <a16:creationId xmlns:a16="http://schemas.microsoft.com/office/drawing/2014/main" id="{F22036DE-0153-4B68-BEDD-4EC4B03283CD}"/>
              </a:ext>
            </a:extLst>
          </p:cNvPr>
          <p:cNvPicPr>
            <a:picLocks noChangeAspect="1"/>
          </p:cNvPicPr>
          <p:nvPr/>
        </p:nvPicPr>
        <p:blipFill>
          <a:blip r:embed="rId8">
            <a:extLst>
              <a:ext uri="{BEBA8EAE-BF5A-486C-A8C5-ECC9F3942E4B}">
                <a14:imgProps xmlns:a14="http://schemas.microsoft.com/office/drawing/2010/main">
                  <a14:imgLayer r:embed="rId9">
                    <a14:imgEffect>
                      <a14:artisticBlur radius="4"/>
                    </a14:imgEffect>
                  </a14:imgLayer>
                </a14:imgProps>
              </a:ext>
            </a:extLst>
          </a:blip>
          <a:stretch>
            <a:fillRect/>
          </a:stretch>
        </p:blipFill>
        <p:spPr>
          <a:xfrm>
            <a:off x="3328168" y="4587598"/>
            <a:ext cx="763152" cy="145896"/>
          </a:xfrm>
          <a:prstGeom prst="rect">
            <a:avLst/>
          </a:prstGeom>
        </p:spPr>
      </p:pic>
      <p:pic>
        <p:nvPicPr>
          <p:cNvPr id="6" name="図 5">
            <a:extLst>
              <a:ext uri="{FF2B5EF4-FFF2-40B4-BE49-F238E27FC236}">
                <a16:creationId xmlns:a16="http://schemas.microsoft.com/office/drawing/2014/main" id="{4CB20E0F-D44E-45D9-A0C1-1574DC78075A}"/>
              </a:ext>
            </a:extLst>
          </p:cNvPr>
          <p:cNvPicPr>
            <a:picLocks noChangeAspect="1"/>
          </p:cNvPicPr>
          <p:nvPr/>
        </p:nvPicPr>
        <p:blipFill>
          <a:blip r:embed="rId10"/>
          <a:stretch>
            <a:fillRect/>
          </a:stretch>
        </p:blipFill>
        <p:spPr>
          <a:xfrm>
            <a:off x="1558671" y="2618179"/>
            <a:ext cx="2300265" cy="526741"/>
          </a:xfrm>
          <a:prstGeom prst="rect">
            <a:avLst/>
          </a:prstGeom>
        </p:spPr>
      </p:pic>
      <p:sp>
        <p:nvSpPr>
          <p:cNvPr id="22" name="正方形/長方形 21">
            <a:extLst>
              <a:ext uri="{FF2B5EF4-FFF2-40B4-BE49-F238E27FC236}">
                <a16:creationId xmlns:a16="http://schemas.microsoft.com/office/drawing/2014/main" id="{3B5DA8A4-373E-4FF2-B1E0-4D4B50087C1A}"/>
              </a:ext>
            </a:extLst>
          </p:cNvPr>
          <p:cNvSpPr/>
          <p:nvPr/>
        </p:nvSpPr>
        <p:spPr>
          <a:xfrm>
            <a:off x="1584268" y="2630601"/>
            <a:ext cx="2266280" cy="497858"/>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cxnSp>
        <p:nvCxnSpPr>
          <p:cNvPr id="13" name="直線矢印コネクタ 12">
            <a:extLst>
              <a:ext uri="{FF2B5EF4-FFF2-40B4-BE49-F238E27FC236}">
                <a16:creationId xmlns:a16="http://schemas.microsoft.com/office/drawing/2014/main" id="{F3CE2290-7F59-4B35-ABF8-8D514C53F8D1}"/>
              </a:ext>
            </a:extLst>
          </p:cNvPr>
          <p:cNvCxnSpPr>
            <a:cxnSpLocks/>
            <a:stCxn id="22" idx="2"/>
          </p:cNvCxnSpPr>
          <p:nvPr/>
        </p:nvCxnSpPr>
        <p:spPr>
          <a:xfrm>
            <a:off x="2717408" y="3128459"/>
            <a:ext cx="0" cy="4978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78D2C866-FE3C-4C64-A721-349351F70B66}"/>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393449" y="1227276"/>
            <a:ext cx="3255833" cy="126929"/>
          </a:xfrm>
          <a:prstGeom prst="rect">
            <a:avLst/>
          </a:prstGeom>
        </p:spPr>
      </p:pic>
    </p:spTree>
    <p:extLst>
      <p:ext uri="{BB962C8B-B14F-4D97-AF65-F5344CB8AC3E}">
        <p14:creationId xmlns:p14="http://schemas.microsoft.com/office/powerpoint/2010/main" val="296746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6D15435A-C5DB-4B09-8889-730EC0FCC2A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253600" y="4004225"/>
            <a:ext cx="3722660" cy="2513826"/>
          </a:xfrm>
          <a:prstGeom prst="rect">
            <a:avLst/>
          </a:prstGeom>
          <a:ln>
            <a:solidFill>
              <a:sysClr val="windowText" lastClr="000000"/>
            </a:solidFill>
          </a:ln>
        </p:spPr>
      </p:pic>
      <p:pic>
        <p:nvPicPr>
          <p:cNvPr id="23" name="図 22">
            <a:extLst>
              <a:ext uri="{FF2B5EF4-FFF2-40B4-BE49-F238E27FC236}">
                <a16:creationId xmlns:a16="http://schemas.microsoft.com/office/drawing/2014/main" id="{2A0721A6-254A-40B3-BC3A-E4BFCF3F197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339131" y="1324927"/>
            <a:ext cx="3425374" cy="2109833"/>
          </a:xfrm>
          <a:prstGeom prst="rect">
            <a:avLst/>
          </a:prstGeom>
          <a:ln>
            <a:solidFill>
              <a:sysClr val="windowText" lastClr="000000"/>
            </a:solidFill>
          </a:ln>
        </p:spPr>
      </p:pic>
      <p:sp>
        <p:nvSpPr>
          <p:cNvPr id="8" name="タイトル 1">
            <a:extLst>
              <a:ext uri="{FF2B5EF4-FFF2-40B4-BE49-F238E27FC236}">
                <a16:creationId xmlns:a16="http://schemas.microsoft.com/office/drawing/2014/main" id="{72CE2313-1864-44E0-A55E-3917DCF20B4D}"/>
              </a:ext>
            </a:extLst>
          </p:cNvPr>
          <p:cNvSpPr>
            <a:spLocks noGrp="1"/>
          </p:cNvSpPr>
          <p:nvPr>
            <p:ph type="title"/>
          </p:nvPr>
        </p:nvSpPr>
        <p:spPr/>
        <p:txBody>
          <a:bodyPr/>
          <a:lstStyle/>
          <a:p>
            <a:r>
              <a:rPr lang="en-US" altLang="ja-JP" sz="2400" b="1" dirty="0"/>
              <a:t>1</a:t>
            </a:r>
            <a:r>
              <a:rPr kumimoji="1" lang="ja-JP" altLang="en-US" sz="2400" b="1" dirty="0">
                <a:latin typeface="Meiryo UI" pitchFamily="50" charset="-128"/>
                <a:ea typeface="Meiryo UI" pitchFamily="50" charset="-128"/>
                <a:cs typeface="Meiryo UI" pitchFamily="50" charset="-128"/>
              </a:rPr>
              <a:t>．システムログイン</a:t>
            </a:r>
            <a:endParaRPr kumimoji="1" lang="ja-JP" altLang="en-US" sz="2400" b="1" dirty="0"/>
          </a:p>
        </p:txBody>
      </p:sp>
      <p:sp>
        <p:nvSpPr>
          <p:cNvPr id="11" name="正方形/長方形 10">
            <a:extLst>
              <a:ext uri="{FF2B5EF4-FFF2-40B4-BE49-F238E27FC236}">
                <a16:creationId xmlns:a16="http://schemas.microsoft.com/office/drawing/2014/main" id="{9F1AB682-C1A6-45B7-9E6A-43B965C2FDBC}"/>
              </a:ext>
            </a:extLst>
          </p:cNvPr>
          <p:cNvSpPr/>
          <p:nvPr/>
        </p:nvSpPr>
        <p:spPr>
          <a:xfrm>
            <a:off x="1606460" y="3236095"/>
            <a:ext cx="1543138" cy="181055"/>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5" name="正方形/長方形 14">
            <a:extLst>
              <a:ext uri="{FF2B5EF4-FFF2-40B4-BE49-F238E27FC236}">
                <a16:creationId xmlns:a16="http://schemas.microsoft.com/office/drawing/2014/main" id="{2BAFC4C6-7D3E-497A-A1B4-CBBCA2A6C046}"/>
              </a:ext>
            </a:extLst>
          </p:cNvPr>
          <p:cNvSpPr/>
          <p:nvPr/>
        </p:nvSpPr>
        <p:spPr>
          <a:xfrm>
            <a:off x="1773080" y="4967812"/>
            <a:ext cx="2797557" cy="320094"/>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6" name="正方形/長方形 15">
            <a:extLst>
              <a:ext uri="{FF2B5EF4-FFF2-40B4-BE49-F238E27FC236}">
                <a16:creationId xmlns:a16="http://schemas.microsoft.com/office/drawing/2014/main" id="{77D335ED-E841-4C3E-A8AF-1E15CE9F060C}"/>
              </a:ext>
            </a:extLst>
          </p:cNvPr>
          <p:cNvSpPr/>
          <p:nvPr/>
        </p:nvSpPr>
        <p:spPr>
          <a:xfrm>
            <a:off x="1629968" y="5571107"/>
            <a:ext cx="3047909" cy="451971"/>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7" name="テキスト ボックス 16">
            <a:extLst>
              <a:ext uri="{FF2B5EF4-FFF2-40B4-BE49-F238E27FC236}">
                <a16:creationId xmlns:a16="http://schemas.microsoft.com/office/drawing/2014/main" id="{496319BD-2884-4C0C-9450-E7CCD53CA941}"/>
              </a:ext>
            </a:extLst>
          </p:cNvPr>
          <p:cNvSpPr txBox="1"/>
          <p:nvPr/>
        </p:nvSpPr>
        <p:spPr>
          <a:xfrm>
            <a:off x="1289181" y="3113925"/>
            <a:ext cx="389850" cy="338554"/>
          </a:xfrm>
          <a:prstGeom prst="rect">
            <a:avLst/>
          </a:prstGeom>
          <a:noFill/>
        </p:spPr>
        <p:txBody>
          <a:bodyPr wrap="none"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①</a:t>
            </a:r>
          </a:p>
        </p:txBody>
      </p:sp>
      <p:sp>
        <p:nvSpPr>
          <p:cNvPr id="18" name="テキスト ボックス 17">
            <a:extLst>
              <a:ext uri="{FF2B5EF4-FFF2-40B4-BE49-F238E27FC236}">
                <a16:creationId xmlns:a16="http://schemas.microsoft.com/office/drawing/2014/main" id="{37B75620-DB70-4495-A19C-877797ED678B}"/>
              </a:ext>
            </a:extLst>
          </p:cNvPr>
          <p:cNvSpPr txBox="1"/>
          <p:nvPr/>
        </p:nvSpPr>
        <p:spPr>
          <a:xfrm>
            <a:off x="1183115" y="4985993"/>
            <a:ext cx="389850" cy="338554"/>
          </a:xfrm>
          <a:prstGeom prst="rect">
            <a:avLst/>
          </a:prstGeom>
          <a:noFill/>
        </p:spPr>
        <p:txBody>
          <a:bodyPr wrap="none"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②</a:t>
            </a:r>
          </a:p>
        </p:txBody>
      </p:sp>
      <p:sp>
        <p:nvSpPr>
          <p:cNvPr id="19" name="テキスト ボックス 18">
            <a:extLst>
              <a:ext uri="{FF2B5EF4-FFF2-40B4-BE49-F238E27FC236}">
                <a16:creationId xmlns:a16="http://schemas.microsoft.com/office/drawing/2014/main" id="{D6E866CA-DD31-4AB7-8243-6FEEDF06C7AB}"/>
              </a:ext>
            </a:extLst>
          </p:cNvPr>
          <p:cNvSpPr txBox="1"/>
          <p:nvPr/>
        </p:nvSpPr>
        <p:spPr>
          <a:xfrm>
            <a:off x="1186382" y="5626774"/>
            <a:ext cx="389850" cy="338554"/>
          </a:xfrm>
          <a:prstGeom prst="rect">
            <a:avLst/>
          </a:prstGeom>
          <a:noFill/>
        </p:spPr>
        <p:txBody>
          <a:bodyPr wrap="none"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③</a:t>
            </a:r>
          </a:p>
        </p:txBody>
      </p:sp>
      <p:sp>
        <p:nvSpPr>
          <p:cNvPr id="24" name="テキスト ボックス 23">
            <a:extLst>
              <a:ext uri="{FF2B5EF4-FFF2-40B4-BE49-F238E27FC236}">
                <a16:creationId xmlns:a16="http://schemas.microsoft.com/office/drawing/2014/main" id="{D19FEECE-B500-46B2-A3E0-80F4F916F152}"/>
              </a:ext>
            </a:extLst>
          </p:cNvPr>
          <p:cNvSpPr txBox="1"/>
          <p:nvPr/>
        </p:nvSpPr>
        <p:spPr>
          <a:xfrm>
            <a:off x="279590" y="785553"/>
            <a:ext cx="2948243"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1-2</a:t>
            </a:r>
            <a:r>
              <a:rPr lang="ja-JP" altLang="en-US" b="1" dirty="0">
                <a:latin typeface="Meiryo UI" panose="020B0604030504040204" pitchFamily="50" charset="-128"/>
                <a:ea typeface="Meiryo UI" panose="020B0604030504040204" pitchFamily="50" charset="-128"/>
              </a:rPr>
              <a:t>．パスワード再発行申請</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矢印コネクタ 20">
            <a:extLst>
              <a:ext uri="{FF2B5EF4-FFF2-40B4-BE49-F238E27FC236}">
                <a16:creationId xmlns:a16="http://schemas.microsoft.com/office/drawing/2014/main" id="{1E2FD296-90E7-4F32-9309-0C2A72D7532B}"/>
              </a:ext>
            </a:extLst>
          </p:cNvPr>
          <p:cNvCxnSpPr>
            <a:cxnSpLocks/>
          </p:cNvCxnSpPr>
          <p:nvPr/>
        </p:nvCxnSpPr>
        <p:spPr>
          <a:xfrm flipH="1">
            <a:off x="2409026" y="3476740"/>
            <a:ext cx="1" cy="4587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12516B2A-9CDD-4F8B-9B70-AC9A5448EE26}"/>
              </a:ext>
            </a:extLst>
          </p:cNvPr>
          <p:cNvSpPr txBox="1"/>
          <p:nvPr/>
        </p:nvSpPr>
        <p:spPr>
          <a:xfrm>
            <a:off x="6960094" y="1211601"/>
            <a:ext cx="4932811" cy="2308324"/>
          </a:xfrm>
          <a:prstGeom prst="rect">
            <a:avLst/>
          </a:prstGeom>
          <a:noFill/>
        </p:spPr>
        <p:txBody>
          <a:bodyPr wrap="square" rtlCol="0">
            <a:spAutoFit/>
          </a:bodyPr>
          <a:lstStyle/>
          <a:p>
            <a:pPr marL="342900" indent="-342900" defTabSz="914400">
              <a:buFont typeface="+mj-ea"/>
              <a:buAutoNum type="circleNumDbPlain"/>
            </a:pPr>
            <a:r>
              <a:rPr lang="ja-JP" altLang="en-US" sz="1600" dirty="0">
                <a:latin typeface="Meiryo UI" panose="020B0604030504040204" pitchFamily="50" charset="-128"/>
                <a:ea typeface="Meiryo UI" panose="020B0604030504040204" pitchFamily="50" charset="-128"/>
              </a:rPr>
              <a:t>「</a:t>
            </a:r>
            <a:r>
              <a:rPr lang="ja-JP" altLang="en-US" sz="1600" dirty="0">
                <a:solidFill>
                  <a:srgbClr val="4E6AB0"/>
                </a:solidFill>
                <a:latin typeface="Meiryo UI" panose="020B0604030504040204" pitchFamily="50" charset="-128"/>
                <a:ea typeface="Meiryo UI" panose="020B0604030504040204" pitchFamily="50" charset="-128"/>
              </a:rPr>
              <a:t>パスワードをお忘れですか？</a:t>
            </a:r>
            <a:r>
              <a:rPr lang="ja-JP" altLang="en-US" sz="1600" dirty="0">
                <a:latin typeface="Meiryo UI" panose="020B0604030504040204" pitchFamily="50" charset="-128"/>
                <a:ea typeface="Meiryo UI" panose="020B0604030504040204" pitchFamily="50" charset="-128"/>
              </a:rPr>
              <a:t>」リンクをクリックします。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パスワードのリセット画面が表示されます。</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342900" indent="-342900" defTabSz="914400">
              <a:buFont typeface="+mj-ea"/>
              <a:buAutoNum type="circleNumDbPlain"/>
            </a:pPr>
            <a:r>
              <a:rPr lang="ja-JP" altLang="en-US" sz="1600" dirty="0">
                <a:latin typeface="Meiryo UI" panose="020B0604030504040204" pitchFamily="50" charset="-128"/>
                <a:ea typeface="Meiryo UI" panose="020B0604030504040204" pitchFamily="50" charset="-128"/>
              </a:rPr>
              <a:t>ユーザ名を入力します。</a:t>
            </a:r>
            <a:br>
              <a:rPr lang="en-US" altLang="ja-JP" sz="1600" dirty="0">
                <a:solidFill>
                  <a:srgbClr val="FF0000"/>
                </a:solidFill>
                <a:latin typeface="Meiryo UI" panose="020B0604030504040204" pitchFamily="50" charset="-128"/>
                <a:ea typeface="Meiryo UI" panose="020B0604030504040204" pitchFamily="50" charset="-128"/>
              </a:rPr>
            </a:br>
            <a:endParaRPr lang="en-US" altLang="ja-JP" sz="1600" dirty="0">
              <a:solidFill>
                <a:srgbClr val="FF0000"/>
              </a:solidFill>
              <a:latin typeface="Meiryo UI" panose="020B0604030504040204" pitchFamily="50" charset="-128"/>
              <a:ea typeface="Meiryo UI" panose="020B0604030504040204" pitchFamily="50" charset="-128"/>
            </a:endParaRPr>
          </a:p>
          <a:p>
            <a:pPr marL="342900" indent="-342900" defTabSz="914400">
              <a:buFont typeface="+mj-ea"/>
              <a:buAutoNum type="circleNumDbPlain" startAt="3"/>
            </a:pPr>
            <a:r>
              <a:rPr lang="ja-JP" altLang="en-US" sz="1600" dirty="0">
                <a:latin typeface="Meiryo UI" panose="020B0604030504040204" pitchFamily="50" charset="-128"/>
                <a:ea typeface="Meiryo UI" panose="020B0604030504040204" pitchFamily="50" charset="-128"/>
              </a:rPr>
              <a:t> 「パスワードリセット」ボタンをクリックするとパスワード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リセット案内メールが配信されます。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メール本文にあるパスワード設定</a:t>
            </a:r>
            <a:r>
              <a:rPr lang="en-US" altLang="ja-JP" sz="1600" dirty="0">
                <a:latin typeface="Meiryo UI" panose="020B0604030504040204" pitchFamily="50" charset="-128"/>
                <a:ea typeface="Meiryo UI" panose="020B0604030504040204" pitchFamily="50" charset="-128"/>
              </a:rPr>
              <a:t>URL</a:t>
            </a:r>
            <a:r>
              <a:rPr lang="ja-JP" altLang="en-US" sz="1600" dirty="0">
                <a:latin typeface="Meiryo UI" panose="020B0604030504040204" pitchFamily="50" charset="-128"/>
                <a:ea typeface="Meiryo UI" panose="020B0604030504040204" pitchFamily="50" charset="-128"/>
              </a:rPr>
              <a:t>へアクセスし、</a:t>
            </a:r>
            <a:endParaRPr lang="en-US" altLang="ja-JP" sz="1600" dirty="0">
              <a:latin typeface="Meiryo UI" panose="020B0604030504040204" pitchFamily="50" charset="-128"/>
              <a:ea typeface="Meiryo UI" panose="020B0604030504040204" pitchFamily="50" charset="-128"/>
            </a:endParaRPr>
          </a:p>
          <a:p>
            <a:pPr defTabSz="914400"/>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画面の指示に従い、新規パスワードを設定します。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74394D61-99A7-4084-8DDB-B86E17DED6B3}"/>
              </a:ext>
            </a:extLst>
          </p:cNvPr>
          <p:cNvSpPr txBox="1"/>
          <p:nvPr/>
        </p:nvSpPr>
        <p:spPr>
          <a:xfrm>
            <a:off x="6960094" y="5439217"/>
            <a:ext cx="5057734" cy="1077218"/>
          </a:xfrm>
          <a:prstGeom prst="rect">
            <a:avLst/>
          </a:prstGeom>
          <a:solidFill>
            <a:srgbClr val="FFFFE5"/>
          </a:solidFill>
        </p:spPr>
        <p:txBody>
          <a:bodyPr wrap="square" rtlCol="0">
            <a:spAutoFit/>
          </a:bodyPr>
          <a:lstStyle/>
          <a:p>
            <a:pPr defTabSz="914400"/>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注意事項</a:t>
            </a:r>
            <a:r>
              <a:rPr lang="en-US" altLang="ja-JP" sz="1600" dirty="0">
                <a:solidFill>
                  <a:srgbClr val="FF0000"/>
                </a:solidFill>
                <a:latin typeface="Meiryo UI" panose="020B0604030504040204" pitchFamily="50" charset="-128"/>
                <a:ea typeface="Meiryo UI" panose="020B0604030504040204" pitchFamily="50" charset="-128"/>
              </a:rPr>
              <a:t>】</a:t>
            </a:r>
          </a:p>
          <a:p>
            <a:pPr defTabSz="914400"/>
            <a:r>
              <a:rPr lang="ja-JP" altLang="en-US" sz="1600" dirty="0">
                <a:solidFill>
                  <a:srgbClr val="FF0000"/>
                </a:solidFill>
                <a:latin typeface="Meiryo UI" panose="020B0604030504040204" pitchFamily="50" charset="-128"/>
                <a:ea typeface="Meiryo UI" panose="020B0604030504040204" pitchFamily="50" charset="-128"/>
              </a:rPr>
              <a:t>・ パスワードは規定ルールを踏まえ設定が必要となります。</a:t>
            </a:r>
            <a:endParaRPr lang="en-US" altLang="ja-JP" sz="1600" dirty="0">
              <a:solidFill>
                <a:srgbClr val="FF0000"/>
              </a:solidFill>
              <a:latin typeface="Meiryo UI" panose="020B0604030504040204" pitchFamily="50" charset="-128"/>
              <a:ea typeface="Meiryo UI" panose="020B0604030504040204" pitchFamily="50" charset="-128"/>
            </a:endParaRPr>
          </a:p>
          <a:p>
            <a:pPr defTabSz="914400"/>
            <a:r>
              <a:rPr lang="ja-JP" altLang="en-US" sz="1600" dirty="0">
                <a:solidFill>
                  <a:srgbClr val="FF0000"/>
                </a:solidFill>
                <a:latin typeface="Meiryo UI" panose="020B0604030504040204" pitchFamily="50" charset="-128"/>
                <a:ea typeface="Meiryo UI" panose="020B0604030504040204" pitchFamily="50" charset="-128"/>
              </a:rPr>
              <a:t>規定ルール：半角英大文字と小文字、数字を必ず含めた</a:t>
            </a:r>
            <a:endParaRPr lang="en-US" altLang="ja-JP" sz="1600" dirty="0">
              <a:solidFill>
                <a:srgbClr val="FF0000"/>
              </a:solidFill>
              <a:latin typeface="Meiryo UI" panose="020B0604030504040204" pitchFamily="50" charset="-128"/>
              <a:ea typeface="Meiryo UI" panose="020B0604030504040204" pitchFamily="50" charset="-128"/>
            </a:endParaRPr>
          </a:p>
          <a:p>
            <a:pPr defTabSz="914400"/>
            <a:r>
              <a:rPr lang="ja-JP" altLang="en-US" sz="1600" dirty="0">
                <a:solidFill>
                  <a:srgbClr val="FF0000"/>
                </a:solidFill>
                <a:latin typeface="Meiryo UI" panose="020B0604030504040204" pitchFamily="50" charset="-128"/>
                <a:ea typeface="Meiryo UI" panose="020B0604030504040204" pitchFamily="50" charset="-128"/>
              </a:rPr>
              <a:t>                組み合わせで、</a:t>
            </a:r>
            <a:r>
              <a:rPr lang="en-US" altLang="ja-JP" sz="1600" dirty="0">
                <a:solidFill>
                  <a:srgbClr val="FF0000"/>
                </a:solidFill>
                <a:latin typeface="Meiryo UI" panose="020B0604030504040204" pitchFamily="50" charset="-128"/>
                <a:ea typeface="Meiryo UI" panose="020B0604030504040204" pitchFamily="50" charset="-128"/>
              </a:rPr>
              <a:t>8</a:t>
            </a:r>
            <a:r>
              <a:rPr lang="ja-JP" altLang="en-US" sz="1600" dirty="0">
                <a:solidFill>
                  <a:srgbClr val="FF0000"/>
                </a:solidFill>
                <a:latin typeface="Meiryo UI" panose="020B0604030504040204" pitchFamily="50" charset="-128"/>
                <a:ea typeface="Meiryo UI" panose="020B0604030504040204" pitchFamily="50" charset="-128"/>
              </a:rPr>
              <a:t>文字以上。</a:t>
            </a:r>
            <a:endPar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a:extLst>
              <a:ext uri="{FF2B5EF4-FFF2-40B4-BE49-F238E27FC236}">
                <a16:creationId xmlns:a16="http://schemas.microsoft.com/office/drawing/2014/main" id="{739A5B5C-0081-487F-A309-960DDC756D9C}"/>
              </a:ext>
            </a:extLst>
          </p:cNvPr>
          <p:cNvCxnSpPr>
            <a:cxnSpLocks/>
          </p:cNvCxnSpPr>
          <p:nvPr/>
        </p:nvCxnSpPr>
        <p:spPr>
          <a:xfrm>
            <a:off x="6732248" y="1278858"/>
            <a:ext cx="0" cy="52933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927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7433719-9EB7-49D1-AA91-2625E6533D1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25557" y="1515806"/>
            <a:ext cx="6372000" cy="4853145"/>
          </a:xfrm>
          <a:prstGeom prst="rect">
            <a:avLst/>
          </a:prstGeom>
          <a:ln>
            <a:solidFill>
              <a:schemeClr val="tx1"/>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2</a:t>
            </a:r>
            <a:r>
              <a:rPr kumimoji="1" lang="ja-JP" altLang="en-US" sz="2400" b="1" dirty="0">
                <a:latin typeface="Meiryo UI" pitchFamily="50" charset="-128"/>
                <a:ea typeface="Meiryo UI" pitchFamily="50" charset="-128"/>
                <a:cs typeface="Meiryo UI" pitchFamily="50" charset="-128"/>
              </a:rPr>
              <a:t>．</a:t>
            </a:r>
            <a:r>
              <a:rPr lang="ja-JP" altLang="en-US" sz="2400" b="1" dirty="0"/>
              <a:t>事業報告書等提出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914580"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2-1.</a:t>
            </a:r>
            <a:r>
              <a:rPr lang="ja-JP" altLang="en-US" b="1" dirty="0">
                <a:latin typeface="Meiryo UI" panose="020B0604030504040204" pitchFamily="50" charset="-128"/>
                <a:ea typeface="Meiryo UI" panose="020B0604030504040204" pitchFamily="50" charset="-128"/>
              </a:rPr>
              <a:t>　事業報告書等の提出</a:t>
            </a:r>
            <a:endParaRPr kumimoji="1" lang="ja-JP" altLang="en-US" b="1" dirty="0">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FD0598A0-F0E7-43A4-B455-9B329C3AB688}"/>
              </a:ext>
            </a:extLst>
          </p:cNvPr>
          <p:cNvSpPr txBox="1"/>
          <p:nvPr/>
        </p:nvSpPr>
        <p:spPr>
          <a:xfrm>
            <a:off x="279590" y="1090662"/>
            <a:ext cx="10791213" cy="369332"/>
          </a:xfrm>
          <a:prstGeom prst="rect">
            <a:avLst/>
          </a:prstGeom>
          <a:noFill/>
        </p:spPr>
        <p:txBody>
          <a:bodyPr wrap="square" rtlCol="0">
            <a:spAutoFit/>
          </a:bodyPr>
          <a:lstStyle/>
          <a:p>
            <a:pPr defTabSz="914400"/>
            <a:r>
              <a:rPr lang="ja-JP" altLang="en-US" dirty="0">
                <a:latin typeface="Meiryo UI" panose="020B0604030504040204" pitchFamily="50" charset="-128"/>
                <a:ea typeface="Meiryo UI" panose="020B0604030504040204" pitchFamily="50" charset="-128"/>
              </a:rPr>
              <a:t>データ一覧画面を表示するための操作手順は以下の通りとなります。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1323439"/>
          </a:xfrm>
          <a:prstGeom prst="rect">
            <a:avLst/>
          </a:prstGeom>
          <a:noFill/>
        </p:spPr>
        <p:txBody>
          <a:bodyPr wrap="square" rtlCol="0">
            <a:spAutoFit/>
          </a:bodyPr>
          <a:lstStyle/>
          <a:p>
            <a:pPr marL="342900" indent="-342900" defTabSz="914400">
              <a:buFont typeface="+mj-ea"/>
              <a:buAutoNum type="circleNumDbPlain"/>
            </a:pPr>
            <a:r>
              <a:rPr lang="ja-JP" altLang="en-US" sz="1600" dirty="0">
                <a:latin typeface="Meiryo UI" panose="020B0604030504040204" pitchFamily="50" charset="-128"/>
                <a:ea typeface="Meiryo UI" panose="020B0604030504040204" pitchFamily="50" charset="-128"/>
              </a:rPr>
              <a:t>ホーム画面の「医療法人事業報告書等経営情報等提出」ボタンをクリックすると、事業報告書等提出一覧画面が表示されます</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医療法人事業報告書等提出機能についてはパソコンでの操作をお願いします。</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A9F8C1A7-8A7B-4681-BFA2-E543160E8896}"/>
              </a:ext>
            </a:extLst>
          </p:cNvPr>
          <p:cNvPicPr>
            <a:picLocks noChangeAspect="1"/>
          </p:cNvPicPr>
          <p:nvPr/>
        </p:nvPicPr>
        <p:blipFill>
          <a:blip r:embed="rId3"/>
          <a:stretch>
            <a:fillRect/>
          </a:stretch>
        </p:blipFill>
        <p:spPr>
          <a:xfrm>
            <a:off x="2440628" y="3809322"/>
            <a:ext cx="3481999" cy="2265833"/>
          </a:xfrm>
          <a:prstGeom prst="rect">
            <a:avLst/>
          </a:prstGeom>
        </p:spPr>
      </p:pic>
      <p:pic>
        <p:nvPicPr>
          <p:cNvPr id="13" name="図 12">
            <a:extLst>
              <a:ext uri="{FF2B5EF4-FFF2-40B4-BE49-F238E27FC236}">
                <a16:creationId xmlns:a16="http://schemas.microsoft.com/office/drawing/2014/main" id="{FEB283F1-DAFD-47D6-AD30-1CCEC0E4D4D0}"/>
              </a:ext>
            </a:extLst>
          </p:cNvPr>
          <p:cNvPicPr>
            <a:picLocks noChangeAspect="1"/>
          </p:cNvPicPr>
          <p:nvPr/>
        </p:nvPicPr>
        <p:blipFill>
          <a:blip r:embed="rId4"/>
          <a:stretch>
            <a:fillRect/>
          </a:stretch>
        </p:blipFill>
        <p:spPr>
          <a:xfrm>
            <a:off x="3148343" y="4649239"/>
            <a:ext cx="2138836" cy="1648262"/>
          </a:xfrm>
          <a:prstGeom prst="rect">
            <a:avLst/>
          </a:prstGeom>
        </p:spPr>
      </p:pic>
      <p:pic>
        <p:nvPicPr>
          <p:cNvPr id="16" name="図 15">
            <a:extLst>
              <a:ext uri="{FF2B5EF4-FFF2-40B4-BE49-F238E27FC236}">
                <a16:creationId xmlns:a16="http://schemas.microsoft.com/office/drawing/2014/main" id="{FFD9224A-1551-4F88-B639-3F223C6248A8}"/>
              </a:ext>
            </a:extLst>
          </p:cNvPr>
          <p:cNvPicPr>
            <a:picLocks noChangeAspect="1"/>
          </p:cNvPicPr>
          <p:nvPr/>
        </p:nvPicPr>
        <p:blipFill>
          <a:blip r:embed="rId5"/>
          <a:stretch>
            <a:fillRect/>
          </a:stretch>
        </p:blipFill>
        <p:spPr>
          <a:xfrm>
            <a:off x="3392657" y="4788005"/>
            <a:ext cx="1556836" cy="1209206"/>
          </a:xfrm>
          <a:prstGeom prst="rect">
            <a:avLst/>
          </a:prstGeom>
        </p:spPr>
      </p:pic>
      <p:sp>
        <p:nvSpPr>
          <p:cNvPr id="14" name="正方形/長方形 13">
            <a:extLst>
              <a:ext uri="{FF2B5EF4-FFF2-40B4-BE49-F238E27FC236}">
                <a16:creationId xmlns:a16="http://schemas.microsoft.com/office/drawing/2014/main" id="{E28C0975-1FEF-48D9-9C33-BF4706483FFE}"/>
              </a:ext>
            </a:extLst>
          </p:cNvPr>
          <p:cNvSpPr/>
          <p:nvPr/>
        </p:nvSpPr>
        <p:spPr>
          <a:xfrm>
            <a:off x="3307080" y="4726839"/>
            <a:ext cx="1699260" cy="1331538"/>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5" name="テキスト ボックス 14">
            <a:extLst>
              <a:ext uri="{FF2B5EF4-FFF2-40B4-BE49-F238E27FC236}">
                <a16:creationId xmlns:a16="http://schemas.microsoft.com/office/drawing/2014/main" id="{F6E1D9FE-25B7-4ECF-9557-65F27098A331}"/>
              </a:ext>
            </a:extLst>
          </p:cNvPr>
          <p:cNvSpPr txBox="1"/>
          <p:nvPr/>
        </p:nvSpPr>
        <p:spPr>
          <a:xfrm>
            <a:off x="2964189" y="5082932"/>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①</a:t>
            </a:r>
          </a:p>
        </p:txBody>
      </p:sp>
      <p:pic>
        <p:nvPicPr>
          <p:cNvPr id="17" name="図 16">
            <a:extLst>
              <a:ext uri="{FF2B5EF4-FFF2-40B4-BE49-F238E27FC236}">
                <a16:creationId xmlns:a16="http://schemas.microsoft.com/office/drawing/2014/main" id="{7863DAC5-8E49-4D7A-8286-8CB9AF3591E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95882" y="1648503"/>
            <a:ext cx="4501674" cy="168894"/>
          </a:xfrm>
          <a:prstGeom prst="rect">
            <a:avLst/>
          </a:prstGeom>
        </p:spPr>
      </p:pic>
    </p:spTree>
    <p:extLst>
      <p:ext uri="{BB962C8B-B14F-4D97-AF65-F5344CB8AC3E}">
        <p14:creationId xmlns:p14="http://schemas.microsoft.com/office/powerpoint/2010/main" val="23791647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D28779A-77A3-4B30-AC03-26B6097ACA2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99046" y="1441596"/>
            <a:ext cx="6289200" cy="2421288"/>
          </a:xfrm>
          <a:prstGeom prst="rect">
            <a:avLst/>
          </a:prstGeom>
          <a:ln>
            <a:solidFill>
              <a:schemeClr val="tx1"/>
            </a:solidFill>
          </a:ln>
        </p:spPr>
      </p:pic>
      <p:sp>
        <p:nvSpPr>
          <p:cNvPr id="4" name="タイトル 1">
            <a:extLst>
              <a:ext uri="{FF2B5EF4-FFF2-40B4-BE49-F238E27FC236}">
                <a16:creationId xmlns:a16="http://schemas.microsoft.com/office/drawing/2014/main" id="{198D2E4A-BDBE-4864-8336-7EE11CD6256F}"/>
              </a:ext>
            </a:extLst>
          </p:cNvPr>
          <p:cNvSpPr>
            <a:spLocks noGrp="1"/>
          </p:cNvSpPr>
          <p:nvPr>
            <p:ph type="title"/>
          </p:nvPr>
        </p:nvSpPr>
        <p:spPr>
          <a:xfrm>
            <a:off x="225557" y="116632"/>
            <a:ext cx="7299955" cy="432000"/>
          </a:xfrm>
        </p:spPr>
        <p:txBody>
          <a:bodyPr/>
          <a:lstStyle/>
          <a:p>
            <a:r>
              <a:rPr kumimoji="1" lang="en-US" altLang="ja-JP" sz="2400" b="1" dirty="0">
                <a:latin typeface="Meiryo UI" pitchFamily="50" charset="-128"/>
                <a:ea typeface="Meiryo UI" pitchFamily="50" charset="-128"/>
                <a:cs typeface="Meiryo UI" pitchFamily="50" charset="-128"/>
              </a:rPr>
              <a:t>2</a:t>
            </a:r>
            <a:r>
              <a:rPr kumimoji="1" lang="ja-JP" altLang="en-US" sz="2400" b="1" dirty="0">
                <a:latin typeface="Meiryo UI" pitchFamily="50" charset="-128"/>
                <a:ea typeface="Meiryo UI" pitchFamily="50" charset="-128"/>
                <a:cs typeface="Meiryo UI" pitchFamily="50" charset="-128"/>
              </a:rPr>
              <a:t>．</a:t>
            </a:r>
            <a:r>
              <a:rPr lang="ja-JP" altLang="en-US" sz="2400" b="1" dirty="0"/>
              <a:t>事業報告書等提出</a:t>
            </a:r>
            <a:endParaRPr kumimoji="1" lang="ja-JP" altLang="en-US" sz="240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480422D-6FB9-432F-8D60-E6154D943CED}"/>
              </a:ext>
            </a:extLst>
          </p:cNvPr>
          <p:cNvSpPr txBox="1"/>
          <p:nvPr/>
        </p:nvSpPr>
        <p:spPr>
          <a:xfrm>
            <a:off x="279590" y="785553"/>
            <a:ext cx="2895344" cy="369332"/>
          </a:xfrm>
          <a:prstGeom prst="rect">
            <a:avLst/>
          </a:prstGeom>
          <a:noFill/>
        </p:spPr>
        <p:txBody>
          <a:bodyPr wrap="none" rtlCol="0">
            <a:spAutoFit/>
          </a:bodyPr>
          <a:lstStyle/>
          <a:p>
            <a:pPr defTabSz="914400"/>
            <a:r>
              <a:rPr lang="en-US" altLang="ja-JP" b="1" dirty="0">
                <a:latin typeface="Meiryo UI" panose="020B0604030504040204" pitchFamily="50" charset="-128"/>
                <a:ea typeface="Meiryo UI" panose="020B0604030504040204" pitchFamily="50" charset="-128"/>
              </a:rPr>
              <a:t>2-1.</a:t>
            </a:r>
            <a:r>
              <a:rPr lang="ja-JP" altLang="en-US" b="1" dirty="0">
                <a:latin typeface="Meiryo UI" panose="020B0604030504040204" pitchFamily="50" charset="-128"/>
                <a:ea typeface="Meiryo UI" panose="020B0604030504040204" pitchFamily="50" charset="-128"/>
              </a:rPr>
              <a:t>　事業報告書等の提出</a:t>
            </a:r>
            <a:endParaRPr kumimoji="1" lang="ja-JP" altLang="en-US" b="1" dirty="0">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FD0598A0-F0E7-43A4-B455-9B329C3AB688}"/>
              </a:ext>
            </a:extLst>
          </p:cNvPr>
          <p:cNvSpPr txBox="1"/>
          <p:nvPr/>
        </p:nvSpPr>
        <p:spPr>
          <a:xfrm>
            <a:off x="279590" y="1090662"/>
            <a:ext cx="10791213" cy="369332"/>
          </a:xfrm>
          <a:prstGeom prst="rect">
            <a:avLst/>
          </a:prstGeom>
          <a:noFill/>
        </p:spPr>
        <p:txBody>
          <a:bodyPr wrap="square" rtlCol="0">
            <a:spAutoFit/>
          </a:bodyPr>
          <a:lstStyle/>
          <a:p>
            <a:pPr defTabSz="914400"/>
            <a:r>
              <a:rPr lang="ja-JP" altLang="en-US" dirty="0">
                <a:latin typeface="Meiryo UI" panose="020B0604030504040204" pitchFamily="50" charset="-128"/>
                <a:ea typeface="Meiryo UI" panose="020B0604030504040204" pitchFamily="50" charset="-128"/>
              </a:rPr>
              <a:t>事業報告書等のひな形をダウンロードするための操作手順は以下の通りとなります。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9586A08-DA91-43F4-A202-C747A298E6CF}"/>
              </a:ext>
            </a:extLst>
          </p:cNvPr>
          <p:cNvSpPr txBox="1"/>
          <p:nvPr/>
        </p:nvSpPr>
        <p:spPr>
          <a:xfrm>
            <a:off x="6981622" y="1487298"/>
            <a:ext cx="4932811" cy="2062103"/>
          </a:xfrm>
          <a:prstGeom prst="rect">
            <a:avLst/>
          </a:prstGeom>
          <a:noFill/>
        </p:spPr>
        <p:txBody>
          <a:bodyPr wrap="square" rtlCol="0">
            <a:spAutoFit/>
          </a:bodyPr>
          <a:lstStyle/>
          <a:p>
            <a:pPr marL="342900" indent="-342900" defTabSz="914400">
              <a:buFont typeface="+mj-ea"/>
              <a:buAutoNum type="circleNumDbPlain" startAt="2"/>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各「事業報告書等（ひな形）」のリンクをクリックすることで、事業報告書等のひな形をダウンロードすることが可能です。</a:t>
            </a:r>
            <a:b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ダウンロード後、ひな形ファイルに報告内容を記載します。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55600" defTabSz="914400"/>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自医療法人の事業報告書等のひな形の種別が</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55600" defTabSz="914400"/>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不明な場合、「ダウンロード様式選択フローチャート</a:t>
            </a:r>
            <a:r>
              <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kumimoji="1"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」の種別の判定に沿ってひな形をダウンロードしてください。</a:t>
            </a:r>
            <a:endParaRPr kumimoji="1"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a16="http://schemas.microsoft.com/office/drawing/2014/main" id="{C7EE7842-8F47-40BB-84C9-DBE9CEE4B7A4}"/>
              </a:ext>
            </a:extLst>
          </p:cNvPr>
          <p:cNvCxnSpPr>
            <a:cxnSpLocks/>
          </p:cNvCxnSpPr>
          <p:nvPr/>
        </p:nvCxnSpPr>
        <p:spPr>
          <a:xfrm>
            <a:off x="6732248" y="1532918"/>
            <a:ext cx="0" cy="5039332"/>
          </a:xfrm>
          <a:prstGeom prst="line">
            <a:avLst/>
          </a:prstGeom>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9749F12F-33AB-405E-872D-088606D841F7}"/>
              </a:ext>
            </a:extLst>
          </p:cNvPr>
          <p:cNvPicPr>
            <a:picLocks noChangeAspect="1"/>
          </p:cNvPicPr>
          <p:nvPr/>
        </p:nvPicPr>
        <p:blipFill>
          <a:blip r:embed="rId3"/>
          <a:stretch>
            <a:fillRect/>
          </a:stretch>
        </p:blipFill>
        <p:spPr>
          <a:xfrm>
            <a:off x="340989" y="1993770"/>
            <a:ext cx="5976000" cy="696544"/>
          </a:xfrm>
          <a:prstGeom prst="rect">
            <a:avLst/>
          </a:prstGeom>
        </p:spPr>
      </p:pic>
      <p:sp>
        <p:nvSpPr>
          <p:cNvPr id="11" name="テキスト ボックス 10">
            <a:extLst>
              <a:ext uri="{FF2B5EF4-FFF2-40B4-BE49-F238E27FC236}">
                <a16:creationId xmlns:a16="http://schemas.microsoft.com/office/drawing/2014/main" id="{95AC9182-A378-48ED-A114-1A99FBAF22E6}"/>
              </a:ext>
            </a:extLst>
          </p:cNvPr>
          <p:cNvSpPr txBox="1"/>
          <p:nvPr/>
        </p:nvSpPr>
        <p:spPr>
          <a:xfrm>
            <a:off x="4876493" y="2517943"/>
            <a:ext cx="214599" cy="246221"/>
          </a:xfrm>
          <a:prstGeom prst="rect">
            <a:avLst/>
          </a:prstGeom>
          <a:noFill/>
        </p:spPr>
        <p:txBody>
          <a:bodyPr wrap="square" lIns="0" tIns="0" rIns="0" bIns="0" rtlCol="0">
            <a:spAutoFit/>
          </a:bodyPr>
          <a:lstStyle/>
          <a:p>
            <a:pPr defTabSz="914400"/>
            <a:r>
              <a:rPr kumimoji="1" lang="ja-JP" altLang="en-US" sz="1600" b="1" dirty="0">
                <a:solidFill>
                  <a:srgbClr val="FF0000"/>
                </a:solidFill>
                <a:latin typeface="Meiryo UI" pitchFamily="50" charset="-128"/>
                <a:ea typeface="Meiryo UI" pitchFamily="50" charset="-128"/>
                <a:cs typeface="Meiryo UI" pitchFamily="50" charset="-128"/>
              </a:rPr>
              <a:t>②</a:t>
            </a:r>
          </a:p>
        </p:txBody>
      </p:sp>
      <p:sp>
        <p:nvSpPr>
          <p:cNvPr id="13" name="正方形/長方形 12">
            <a:extLst>
              <a:ext uri="{FF2B5EF4-FFF2-40B4-BE49-F238E27FC236}">
                <a16:creationId xmlns:a16="http://schemas.microsoft.com/office/drawing/2014/main" id="{03B60115-2A3F-4CED-BA57-EB900CE31710}"/>
              </a:ext>
            </a:extLst>
          </p:cNvPr>
          <p:cNvSpPr/>
          <p:nvPr/>
        </p:nvSpPr>
        <p:spPr>
          <a:xfrm>
            <a:off x="299045" y="2676291"/>
            <a:ext cx="2196000" cy="144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sp>
        <p:nvSpPr>
          <p:cNvPr id="14" name="テキスト ボックス 13">
            <a:extLst>
              <a:ext uri="{FF2B5EF4-FFF2-40B4-BE49-F238E27FC236}">
                <a16:creationId xmlns:a16="http://schemas.microsoft.com/office/drawing/2014/main" id="{4045262E-09FD-4E04-BF7F-984DEB973FDF}"/>
              </a:ext>
            </a:extLst>
          </p:cNvPr>
          <p:cNvSpPr txBox="1"/>
          <p:nvPr/>
        </p:nvSpPr>
        <p:spPr>
          <a:xfrm>
            <a:off x="2549310" y="2578538"/>
            <a:ext cx="214599" cy="246221"/>
          </a:xfrm>
          <a:prstGeom prst="rect">
            <a:avLst/>
          </a:prstGeom>
          <a:noFill/>
        </p:spPr>
        <p:txBody>
          <a:bodyPr wrap="square" lIns="0" tIns="0" rIns="0" bIns="0" rtlCol="0">
            <a:spAutoFit/>
          </a:bodyPr>
          <a:lstStyle/>
          <a:p>
            <a:pPr defTabSz="914400"/>
            <a:r>
              <a:rPr kumimoji="1" lang="en-US" altLang="ja-JP" sz="1600" b="1" dirty="0">
                <a:solidFill>
                  <a:srgbClr val="FF0000"/>
                </a:solidFill>
                <a:latin typeface="Meiryo UI" pitchFamily="50" charset="-128"/>
                <a:ea typeface="Meiryo UI" pitchFamily="50" charset="-128"/>
                <a:cs typeface="Meiryo UI" pitchFamily="50" charset="-128"/>
              </a:rPr>
              <a:t>※</a:t>
            </a:r>
            <a:endParaRPr kumimoji="1" lang="ja-JP" altLang="en-US" sz="1600" b="1" dirty="0">
              <a:solidFill>
                <a:srgbClr val="FF0000"/>
              </a:solidFill>
              <a:latin typeface="Meiryo UI" pitchFamily="50" charset="-128"/>
              <a:ea typeface="Meiryo UI" pitchFamily="50" charset="-128"/>
              <a:cs typeface="Meiryo UI" pitchFamily="50" charset="-128"/>
            </a:endParaRPr>
          </a:p>
        </p:txBody>
      </p:sp>
      <p:pic>
        <p:nvPicPr>
          <p:cNvPr id="15" name="図 14">
            <a:extLst>
              <a:ext uri="{FF2B5EF4-FFF2-40B4-BE49-F238E27FC236}">
                <a16:creationId xmlns:a16="http://schemas.microsoft.com/office/drawing/2014/main" id="{E484385C-B0BA-4F15-851E-D8C0AB65B91E}"/>
              </a:ext>
            </a:extLst>
          </p:cNvPr>
          <p:cNvPicPr>
            <a:picLocks noChangeAspect="1"/>
          </p:cNvPicPr>
          <p:nvPr/>
        </p:nvPicPr>
        <p:blipFill>
          <a:blip r:embed="rId4"/>
          <a:stretch>
            <a:fillRect/>
          </a:stretch>
        </p:blipFill>
        <p:spPr>
          <a:xfrm>
            <a:off x="440592" y="2859492"/>
            <a:ext cx="6042279" cy="899606"/>
          </a:xfrm>
          <a:prstGeom prst="rect">
            <a:avLst/>
          </a:prstGeom>
        </p:spPr>
      </p:pic>
      <p:pic>
        <p:nvPicPr>
          <p:cNvPr id="8" name="図 7">
            <a:extLst>
              <a:ext uri="{FF2B5EF4-FFF2-40B4-BE49-F238E27FC236}">
                <a16:creationId xmlns:a16="http://schemas.microsoft.com/office/drawing/2014/main" id="{66C9356B-C8C1-415C-9B0C-D1932EFA9BAE}"/>
              </a:ext>
            </a:extLst>
          </p:cNvPr>
          <p:cNvPicPr>
            <a:picLocks noChangeAspect="1"/>
          </p:cNvPicPr>
          <p:nvPr/>
        </p:nvPicPr>
        <p:blipFill>
          <a:blip r:embed="rId5"/>
          <a:stretch>
            <a:fillRect/>
          </a:stretch>
        </p:blipFill>
        <p:spPr>
          <a:xfrm>
            <a:off x="480354" y="2856780"/>
            <a:ext cx="6062052" cy="837560"/>
          </a:xfrm>
          <a:prstGeom prst="rect">
            <a:avLst/>
          </a:prstGeom>
        </p:spPr>
      </p:pic>
      <p:sp>
        <p:nvSpPr>
          <p:cNvPr id="16" name="正方形/長方形 15">
            <a:extLst>
              <a:ext uri="{FF2B5EF4-FFF2-40B4-BE49-F238E27FC236}">
                <a16:creationId xmlns:a16="http://schemas.microsoft.com/office/drawing/2014/main" id="{64720D26-8342-49A4-AB21-D8BDD88ED8D0}"/>
              </a:ext>
            </a:extLst>
          </p:cNvPr>
          <p:cNvSpPr/>
          <p:nvPr/>
        </p:nvSpPr>
        <p:spPr>
          <a:xfrm>
            <a:off x="299045" y="2817580"/>
            <a:ext cx="6228000" cy="1008000"/>
          </a:xfrm>
          <a:prstGeom prst="rect">
            <a:avLst/>
          </a:prstGeom>
          <a:noFill/>
          <a:ln w="38100">
            <a:solidFill>
              <a:srgbClr val="FF0000"/>
            </a:solidFill>
            <a:prstDash val="solid"/>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dirty="0">
              <a:latin typeface="ＭＳ Ｐゴシック" pitchFamily="50" charset="-128"/>
              <a:ea typeface="ＭＳ Ｐゴシック" pitchFamily="50" charset="-128"/>
              <a:sym typeface="Arial" charset="0"/>
            </a:endParaRPr>
          </a:p>
        </p:txBody>
      </p:sp>
      <p:pic>
        <p:nvPicPr>
          <p:cNvPr id="21" name="図 20">
            <a:extLst>
              <a:ext uri="{FF2B5EF4-FFF2-40B4-BE49-F238E27FC236}">
                <a16:creationId xmlns:a16="http://schemas.microsoft.com/office/drawing/2014/main" id="{7B86CA6E-8102-4E5D-BED1-A78F847EAB16}"/>
              </a:ext>
            </a:extLst>
          </p:cNvPr>
          <p:cNvPicPr>
            <a:picLocks noChangeAspect="1"/>
          </p:cNvPicPr>
          <p:nvPr/>
        </p:nvPicPr>
        <p:blipFill>
          <a:blip r:embed="rId4"/>
          <a:stretch>
            <a:fillRect/>
          </a:stretch>
        </p:blipFill>
        <p:spPr>
          <a:xfrm>
            <a:off x="2241550" y="1573249"/>
            <a:ext cx="1631950" cy="289281"/>
          </a:xfrm>
          <a:prstGeom prst="rect">
            <a:avLst/>
          </a:prstGeom>
        </p:spPr>
      </p:pic>
      <p:pic>
        <p:nvPicPr>
          <p:cNvPr id="20" name="図 19">
            <a:extLst>
              <a:ext uri="{FF2B5EF4-FFF2-40B4-BE49-F238E27FC236}">
                <a16:creationId xmlns:a16="http://schemas.microsoft.com/office/drawing/2014/main" id="{005003B8-209C-4E98-92C9-85827C41F4F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b="-16053"/>
          <a:stretch/>
        </p:blipFill>
        <p:spPr>
          <a:xfrm>
            <a:off x="764197" y="1585420"/>
            <a:ext cx="5824049" cy="246221"/>
          </a:xfrm>
          <a:prstGeom prst="rect">
            <a:avLst/>
          </a:prstGeom>
        </p:spPr>
      </p:pic>
    </p:spTree>
    <p:extLst>
      <p:ext uri="{BB962C8B-B14F-4D97-AF65-F5344CB8AC3E}">
        <p14:creationId xmlns:p14="http://schemas.microsoft.com/office/powerpoint/2010/main" val="3488093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effectLst/>
      </a:spPr>
      <a:bodyPr rtlCol="0" anchor="ctr"/>
      <a:lstStyle>
        <a:defPPr algn="l">
          <a:defRPr kumimoji="0" sz="1050" kern="0" dirty="0">
            <a:solidFill>
              <a:schemeClr val="tx1"/>
            </a:solidFill>
            <a:latin typeface="Meiryo UI" panose="020B0604030504040204" pitchFamily="50" charset="-128"/>
            <a:ea typeface="Meiryo UI" panose="020B0604030504040204" pitchFamily="50" charset="-128"/>
            <a:sym typeface="Arial" charset="0"/>
          </a:defRPr>
        </a:defPPr>
      </a:lstStyle>
      <a:style>
        <a:lnRef idx="1">
          <a:schemeClr val="accent4"/>
        </a:lnRef>
        <a:fillRef idx="3">
          <a:schemeClr val="accent4"/>
        </a:fillRef>
        <a:effectRef idx="2">
          <a:schemeClr val="accent4"/>
        </a:effectRef>
        <a:fontRef idx="minor">
          <a:schemeClr val="lt1"/>
        </a:fontRef>
      </a:style>
    </a:spDef>
    <a:txDef>
      <a:spPr>
        <a:noFill/>
      </a:spPr>
      <a:bodyPr wrap="square" rtlCol="0">
        <a:spAutoFit/>
      </a:bodyPr>
      <a:lstStyle>
        <a:defPPr defTabSz="914400">
          <a:defRPr dirty="0">
            <a:latin typeface="Meiryo UI" pitchFamily="50" charset="-128"/>
            <a:ea typeface="Meiryo UI" pitchFamily="50" charset="-128"/>
            <a:cs typeface="Meiryo UI" pitchFamily="50" charset="-128"/>
          </a:defRPr>
        </a:defPPr>
      </a:lstStyle>
    </a:txDef>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kumimoji="0" kern="0" dirty="0">
            <a:latin typeface="ＭＳ Ｐゴシック" pitchFamily="50" charset="-128"/>
            <a:ea typeface="ＭＳ Ｐゴシック" pitchFamily="50" charset="-128"/>
            <a:sym typeface="Arial" charset="0"/>
          </a:defRPr>
        </a:defPPr>
      </a:lstStyle>
      <a:style>
        <a:lnRef idx="1">
          <a:schemeClr val="accent4"/>
        </a:lnRef>
        <a:fillRef idx="3">
          <a:schemeClr val="accent4"/>
        </a:fillRef>
        <a:effectRef idx="2">
          <a:schemeClr val="accent4"/>
        </a:effectRef>
        <a:fontRef idx="minor">
          <a:schemeClr val="lt1"/>
        </a:fontRef>
      </a:style>
    </a:spDef>
    <a:txDef>
      <a:spPr>
        <a:noFill/>
      </a:spPr>
      <a:bodyPr wrap="square" rtlCol="0">
        <a:spAutoFit/>
      </a:bodyPr>
      <a:lstStyle>
        <a:defPPr defTabSz="914400">
          <a:defRPr dirty="0">
            <a:latin typeface="Meiryo UI" pitchFamily="50" charset="-128"/>
            <a:ea typeface="Meiryo UI" pitchFamily="50" charset="-128"/>
            <a:cs typeface="Meiryo UI" pitchFamily="50" charset="-128"/>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11648</TotalTime>
  <Words>4719</Words>
  <PresentationFormat>ワイド画面</PresentationFormat>
  <Paragraphs>599</Paragraphs>
  <Slides>42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42</vt:i4>
      </vt:variant>
    </vt:vector>
  </HeadingPairs>
  <TitlesOfParts>
    <vt:vector size="52" baseType="lpstr">
      <vt:lpstr>Meiryo Regular</vt:lpstr>
      <vt:lpstr>Meiryo UI</vt:lpstr>
      <vt:lpstr>ＭＳ Ｐゴシック</vt:lpstr>
      <vt:lpstr>メイリオ</vt:lpstr>
      <vt:lpstr>游ゴシック</vt:lpstr>
      <vt:lpstr>Arial</vt:lpstr>
      <vt:lpstr>Calibri</vt:lpstr>
      <vt:lpstr>Tahoma</vt:lpstr>
      <vt:lpstr>1_Office テーマ</vt:lpstr>
      <vt:lpstr>2_Office テーマ</vt:lpstr>
      <vt:lpstr>PowerPoint プレゼンテーション</vt:lpstr>
      <vt:lpstr>改訂履歴</vt:lpstr>
      <vt:lpstr>目次</vt:lpstr>
      <vt:lpstr>目次</vt:lpstr>
      <vt:lpstr>1．システムログイン</vt:lpstr>
      <vt:lpstr>１．システムログイン</vt:lpstr>
      <vt:lpstr>1．システムログイン</vt:lpstr>
      <vt:lpstr>2．事業報告書等提出</vt:lpstr>
      <vt:lpstr>2．事業報告書等提出</vt:lpstr>
      <vt:lpstr>2．事業報告書等提出</vt:lpstr>
      <vt:lpstr>2．事業報告書等提出</vt:lpstr>
      <vt:lpstr>2．事業報告書等提出</vt:lpstr>
      <vt:lpstr>2．事業報告書等提出</vt:lpstr>
      <vt:lpstr>2．事業報告書等提出</vt:lpstr>
      <vt:lpstr>2．事業報告書等提出</vt:lpstr>
      <vt:lpstr>2．事業報告書等提出</vt:lpstr>
      <vt:lpstr>2．事業報告書等提出</vt:lpstr>
      <vt:lpstr>2．事業報告書等提出</vt:lpstr>
      <vt:lpstr>3．経営情報等提出</vt:lpstr>
      <vt:lpstr>3．経営情報等提出</vt:lpstr>
      <vt:lpstr>3．経営情報等提出</vt:lpstr>
      <vt:lpstr>3．経営情報等提出</vt:lpstr>
      <vt:lpstr>3．経営情報等提出</vt:lpstr>
      <vt:lpstr>3．経営情報等提出</vt:lpstr>
      <vt:lpstr>3．経営情報等提出</vt:lpstr>
      <vt:lpstr>3．経営情報等提出</vt:lpstr>
      <vt:lpstr>4．ログインID統合</vt:lpstr>
      <vt:lpstr>4．ログインID統合</vt:lpstr>
      <vt:lpstr>4．ログインID統合</vt:lpstr>
      <vt:lpstr>4．ログインID統合</vt:lpstr>
      <vt:lpstr>4．ログインID統合</vt:lpstr>
      <vt:lpstr>4．ログインID統合</vt:lpstr>
      <vt:lpstr>4．ログインID統合</vt:lpstr>
      <vt:lpstr>5．その他情報の登録、参照</vt:lpstr>
      <vt:lpstr>5．その他情報の登録、参照</vt:lpstr>
      <vt:lpstr>5．その他情報の登録、参照</vt:lpstr>
      <vt:lpstr>5．その他情報の登録、参照</vt:lpstr>
      <vt:lpstr>5．その他情報の登録、参照</vt:lpstr>
      <vt:lpstr>5．その他情報の登録、参照</vt:lpstr>
      <vt:lpstr>5．その他情報の登録、参照</vt:lpstr>
      <vt:lpstr>5．その他情報の登録、参照</vt:lpstr>
      <vt:lpstr>6．動作環境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2023-07-27T01:00:23Z</cp:lastPrinted>
  <dcterms:created xsi:type="dcterms:W3CDTF">2017-11-14T01:55:08Z</dcterms:created>
  <dcterms:modified xsi:type="dcterms:W3CDTF">2024-03-21T08:53:20Z</dcterms:modified>
</cp:coreProperties>
</file>