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Lst>
  <p:sldSz cx="6858000" cy="9906000" type="A4"/>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3" d="100"/>
          <a:sy n="73" d="100"/>
        </p:scale>
        <p:origin x="1008" y="78"/>
      </p:cViewPr>
      <p:guideLst>
        <p:guide orient="horz" pos="3120"/>
        <p:guide pos="216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3077282"/>
            <a:ext cx="5829300" cy="2123369"/>
          </a:xfrm>
        </p:spPr>
        <p:txBody>
          <a:bodyPr/>
          <a:lstStyle/>
          <a:p>
            <a:r>
              <a:rPr kumimoji="1" lang="ja-JP" altLang="en-US" smtClean="0"/>
              <a:t>マスタ タイトルの書式設定</a:t>
            </a:r>
            <a:endParaRPr kumimoji="1" lang="ja-JP" altLang="en-US"/>
          </a:p>
        </p:txBody>
      </p:sp>
      <p:sp>
        <p:nvSpPr>
          <p:cNvPr id="3" name="サブタイトル 2"/>
          <p:cNvSpPr>
            <a:spLocks noGrp="1"/>
          </p:cNvSpPr>
          <p:nvPr>
            <p:ph type="subTitle" idx="1"/>
          </p:nvPr>
        </p:nvSpPr>
        <p:spPr>
          <a:xfrm>
            <a:off x="1028700" y="5613400"/>
            <a:ext cx="4800600" cy="2531533"/>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 サブタイトルの書式設定</a:t>
            </a:r>
            <a:endParaRPr kumimoji="1" lang="ja-JP" altLang="en-US"/>
          </a:p>
        </p:txBody>
      </p:sp>
      <p:sp>
        <p:nvSpPr>
          <p:cNvPr id="4" name="日付プレースホルダ 3"/>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3729037" y="573264"/>
            <a:ext cx="1157288" cy="12208228"/>
          </a:xfrm>
        </p:spPr>
        <p:txBody>
          <a:bodyPr vert="eaVert"/>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a:xfrm>
            <a:off x="257175" y="573264"/>
            <a:ext cx="3357563" cy="12208228"/>
          </a:xfrm>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p:txBody>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541735" y="6365523"/>
            <a:ext cx="5829300" cy="1967442"/>
          </a:xfrm>
        </p:spPr>
        <p:txBody>
          <a:bodyPr anchor="t"/>
          <a:lstStyle>
            <a:lvl1pPr algn="l">
              <a:defRPr sz="4000" b="1" cap="all"/>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541735" y="4198586"/>
            <a:ext cx="5829300" cy="216693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 テキストの書式設定</a:t>
            </a:r>
          </a:p>
        </p:txBody>
      </p:sp>
      <p:sp>
        <p:nvSpPr>
          <p:cNvPr id="4" name="日付プレースホルダ 3"/>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sz="half" idx="1"/>
          </p:nvPr>
        </p:nvSpPr>
        <p:spPr>
          <a:xfrm>
            <a:off x="257175" y="3338690"/>
            <a:ext cx="2257425" cy="944280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 3"/>
          <p:cNvSpPr>
            <a:spLocks noGrp="1"/>
          </p:cNvSpPr>
          <p:nvPr>
            <p:ph sz="half" idx="2"/>
          </p:nvPr>
        </p:nvSpPr>
        <p:spPr>
          <a:xfrm>
            <a:off x="2628900" y="3338690"/>
            <a:ext cx="2257425" cy="944280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 4"/>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6699"/>
            <a:ext cx="6172200" cy="1651000"/>
          </a:xfrm>
        </p:spPr>
        <p:txBody>
          <a:bodyPr/>
          <a:lstStyle>
            <a:lvl1pPr>
              <a:defRPr/>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342900" y="2217385"/>
            <a:ext cx="303014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4" name="コンテンツ プレースホルダ 3"/>
          <p:cNvSpPr>
            <a:spLocks noGrp="1"/>
          </p:cNvSpPr>
          <p:nvPr>
            <p:ph sz="half" idx="2"/>
          </p:nvPr>
        </p:nvSpPr>
        <p:spPr>
          <a:xfrm>
            <a:off x="342900" y="3141486"/>
            <a:ext cx="303014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 4"/>
          <p:cNvSpPr>
            <a:spLocks noGrp="1"/>
          </p:cNvSpPr>
          <p:nvPr>
            <p:ph type="body" sz="quarter" idx="3"/>
          </p:nvPr>
        </p:nvSpPr>
        <p:spPr>
          <a:xfrm>
            <a:off x="3483769" y="2217385"/>
            <a:ext cx="303133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6" name="コンテンツ プレースホルダ 5"/>
          <p:cNvSpPr>
            <a:spLocks noGrp="1"/>
          </p:cNvSpPr>
          <p:nvPr>
            <p:ph sz="quarter" idx="4"/>
          </p:nvPr>
        </p:nvSpPr>
        <p:spPr>
          <a:xfrm>
            <a:off x="3483769" y="3141486"/>
            <a:ext cx="303133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 6"/>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日付プレースホルダ 2"/>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4405"/>
            <a:ext cx="2256235" cy="1678517"/>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a:xfrm>
            <a:off x="2681287" y="394406"/>
            <a:ext cx="3833813"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 3"/>
          <p:cNvSpPr>
            <a:spLocks noGrp="1"/>
          </p:cNvSpPr>
          <p:nvPr>
            <p:ph type="body" sz="half" idx="2"/>
          </p:nvPr>
        </p:nvSpPr>
        <p:spPr>
          <a:xfrm>
            <a:off x="342900" y="2072923"/>
            <a:ext cx="2256235"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344216" y="6934200"/>
            <a:ext cx="4114800" cy="818622"/>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図プレースホルダ 2"/>
          <p:cNvSpPr>
            <a:spLocks noGrp="1"/>
          </p:cNvSpPr>
          <p:nvPr>
            <p:ph type="pic" idx="1"/>
          </p:nvPr>
        </p:nvSpPr>
        <p:spPr>
          <a:xfrm>
            <a:off x="1344216"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344216" y="7752822"/>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81BA5196-5EF2-4B99-B972-04E00B7D6E30}" type="datetimeFigureOut">
              <a:rPr kumimoji="1" lang="ja-JP" altLang="en-US" smtClean="0"/>
              <a:pPr/>
              <a:t>2020/10/26</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62BEA8E7-6CF9-43D2-A471-4F55DC8AC2F1}" type="slidenum">
              <a:rPr kumimoji="1" lang="ja-JP" altLang="en-US" smtClean="0"/>
              <a:pPr/>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342900" y="396699"/>
            <a:ext cx="6172200" cy="1651000"/>
          </a:xfrm>
          <a:prstGeom prst="rect">
            <a:avLst/>
          </a:prstGeom>
        </p:spPr>
        <p:txBody>
          <a:bodyPr vert="horz" lIns="91440" tIns="45720" rIns="91440" bIns="45720" rtlCol="0" anchor="ctr">
            <a:normAutofit/>
          </a:body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342900" y="2311401"/>
            <a:ext cx="6172200" cy="6537502"/>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2"/>
          </p:nvPr>
        </p:nvSpPr>
        <p:spPr>
          <a:xfrm>
            <a:off x="342900" y="9181395"/>
            <a:ext cx="1600200" cy="527403"/>
          </a:xfrm>
          <a:prstGeom prst="rect">
            <a:avLst/>
          </a:prstGeom>
        </p:spPr>
        <p:txBody>
          <a:bodyPr vert="horz" lIns="91440" tIns="45720" rIns="91440" bIns="45720" rtlCol="0" anchor="ctr"/>
          <a:lstStyle>
            <a:lvl1pPr algn="l">
              <a:defRPr sz="1200">
                <a:solidFill>
                  <a:schemeClr val="tx1">
                    <a:tint val="75000"/>
                  </a:schemeClr>
                </a:solidFill>
              </a:defRPr>
            </a:lvl1pPr>
          </a:lstStyle>
          <a:p>
            <a:fld id="{81BA5196-5EF2-4B99-B972-04E00B7D6E30}" type="datetimeFigureOut">
              <a:rPr kumimoji="1" lang="ja-JP" altLang="en-US" smtClean="0"/>
              <a:pPr/>
              <a:t>2020/10/26</a:t>
            </a:fld>
            <a:endParaRPr kumimoji="1" lang="ja-JP" altLang="en-US"/>
          </a:p>
        </p:txBody>
      </p:sp>
      <p:sp>
        <p:nvSpPr>
          <p:cNvPr id="5" name="フッター プレースホルダ 4"/>
          <p:cNvSpPr>
            <a:spLocks noGrp="1"/>
          </p:cNvSpPr>
          <p:nvPr>
            <p:ph type="ftr" sz="quarter" idx="3"/>
          </p:nvPr>
        </p:nvSpPr>
        <p:spPr>
          <a:xfrm>
            <a:off x="2343150" y="9181395"/>
            <a:ext cx="2171700" cy="52740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4914900" y="9181395"/>
            <a:ext cx="1600200" cy="527403"/>
          </a:xfrm>
          <a:prstGeom prst="rect">
            <a:avLst/>
          </a:prstGeom>
        </p:spPr>
        <p:txBody>
          <a:bodyPr vert="horz" lIns="91440" tIns="45720" rIns="91440" bIns="45720" rtlCol="0" anchor="ctr"/>
          <a:lstStyle>
            <a:lvl1pPr algn="r">
              <a:defRPr sz="1200">
                <a:solidFill>
                  <a:schemeClr val="tx1">
                    <a:tint val="75000"/>
                  </a:schemeClr>
                </a:solidFill>
              </a:defRPr>
            </a:lvl1pPr>
          </a:lstStyle>
          <a:p>
            <a:fld id="{62BEA8E7-6CF9-43D2-A471-4F55DC8AC2F1}" type="slidenum">
              <a:rPr kumimoji="1" lang="ja-JP" altLang="en-US" smtClean="0"/>
              <a:pPr/>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表 6"/>
          <p:cNvGraphicFramePr>
            <a:graphicFrameLocks noGrp="1"/>
          </p:cNvGraphicFramePr>
          <p:nvPr>
            <p:extLst>
              <p:ext uri="{D42A27DB-BD31-4B8C-83A1-F6EECF244321}">
                <p14:modId xmlns:p14="http://schemas.microsoft.com/office/powerpoint/2010/main" val="1536721705"/>
              </p:ext>
            </p:extLst>
          </p:nvPr>
        </p:nvGraphicFramePr>
        <p:xfrm>
          <a:off x="305272" y="2288704"/>
          <a:ext cx="6364088" cy="1513344"/>
        </p:xfrm>
        <a:graphic>
          <a:graphicData uri="http://schemas.openxmlformats.org/drawingml/2006/table">
            <a:tbl>
              <a:tblPr firstRow="1" bandRow="1">
                <a:tableStyleId>{2D5ABB26-0587-4C30-8999-92F81FD0307C}</a:tableStyleId>
              </a:tblPr>
              <a:tblGrid>
                <a:gridCol w="6364088">
                  <a:extLst>
                    <a:ext uri="{9D8B030D-6E8A-4147-A177-3AD203B41FA5}">
                      <a16:colId xmlns:a16="http://schemas.microsoft.com/office/drawing/2014/main" val="20000"/>
                    </a:ext>
                  </a:extLst>
                </a:gridCol>
              </a:tblGrid>
              <a:tr h="524389">
                <a:tc>
                  <a:txBody>
                    <a:bodyPr/>
                    <a:lstStyle/>
                    <a:p>
                      <a:pPr>
                        <a:lnSpc>
                          <a:spcPts val="1300"/>
                        </a:lnSpc>
                      </a:pPr>
                      <a:r>
                        <a:rPr kumimoji="1" lang="en-US" altLang="ja-JP" sz="1050" dirty="0" smtClean="0">
                          <a:latin typeface="ＭＳ 明朝" pitchFamily="17" charset="-128"/>
                          <a:ea typeface="ＭＳ 明朝" pitchFamily="17" charset="-128"/>
                        </a:rPr>
                        <a:t>1</a:t>
                      </a:r>
                      <a:r>
                        <a:rPr kumimoji="1" lang="en-US" altLang="ja-JP" sz="1050" baseline="0" dirty="0" smtClean="0">
                          <a:latin typeface="ＭＳ 明朝" pitchFamily="17" charset="-128"/>
                          <a:ea typeface="ＭＳ 明朝" pitchFamily="17" charset="-128"/>
                        </a:rPr>
                        <a:t> </a:t>
                      </a:r>
                      <a:r>
                        <a:rPr kumimoji="1" lang="ja-JP" altLang="en-US" sz="1050" dirty="0" smtClean="0">
                          <a:latin typeface="ＭＳ 明朝" pitchFamily="17" charset="-128"/>
                          <a:ea typeface="ＭＳ 明朝" pitchFamily="17" charset="-128"/>
                        </a:rPr>
                        <a:t>～ </a:t>
                      </a:r>
                      <a:r>
                        <a:rPr kumimoji="1" lang="en-US" altLang="ja-JP" sz="1050" dirty="0" smtClean="0">
                          <a:latin typeface="ＭＳ 明朝" pitchFamily="17" charset="-128"/>
                          <a:ea typeface="ＭＳ 明朝" pitchFamily="17" charset="-128"/>
                        </a:rPr>
                        <a:t>3 </a:t>
                      </a:r>
                      <a:r>
                        <a:rPr kumimoji="1" lang="ja-JP" altLang="en-US" sz="1050" dirty="0" smtClean="0">
                          <a:latin typeface="ＭＳ 明朝" pitchFamily="17" charset="-128"/>
                          <a:ea typeface="ＭＳ 明朝" pitchFamily="17" charset="-128"/>
                        </a:rPr>
                        <a:t>の有無について</a:t>
                      </a:r>
                      <a:r>
                        <a:rPr kumimoji="1" lang="ja-JP" altLang="en-US" sz="1050" b="1" u="wavyHeavy" baseline="0" dirty="0" smtClean="0">
                          <a:latin typeface="ＭＳ 明朝" pitchFamily="17" charset="-128"/>
                          <a:ea typeface="ＭＳ 明朝" pitchFamily="17" charset="-128"/>
                        </a:rPr>
                        <a:t>必ず</a:t>
                      </a:r>
                      <a:r>
                        <a:rPr kumimoji="1" lang="ja-JP" altLang="en-US" sz="1050" dirty="0" smtClean="0">
                          <a:latin typeface="ＭＳ 明朝" pitchFamily="17" charset="-128"/>
                          <a:ea typeface="ＭＳ 明朝" pitchFamily="17" charset="-128"/>
                        </a:rPr>
                        <a:t>該当するどちらかを○で囲むこと。</a:t>
                      </a:r>
                      <a:endParaRPr kumimoji="1" lang="en-US" altLang="ja-JP" sz="1050" dirty="0" smtClean="0">
                        <a:latin typeface="ＭＳ 明朝" pitchFamily="17" charset="-128"/>
                        <a:ea typeface="ＭＳ 明朝" pitchFamily="17" charset="-128"/>
                      </a:endParaRPr>
                    </a:p>
                    <a:p>
                      <a:pPr>
                        <a:lnSpc>
                          <a:spcPts val="500"/>
                        </a:lnSpc>
                      </a:pPr>
                      <a:endParaRPr kumimoji="1" lang="en-US" altLang="ja-JP" sz="1050" dirty="0" smtClean="0">
                        <a:latin typeface="ＭＳ 明朝" pitchFamily="17" charset="-128"/>
                        <a:ea typeface="ＭＳ 明朝" pitchFamily="17" charset="-128"/>
                      </a:endParaRPr>
                    </a:p>
                    <a:p>
                      <a:pPr marL="0" marR="0" indent="0" algn="l" defTabSz="914400" rtl="0" eaLnBrk="1" fontAlgn="auto" latinLnBrk="0" hangingPunct="1">
                        <a:lnSpc>
                          <a:spcPts val="1300"/>
                        </a:lnSpc>
                        <a:spcBef>
                          <a:spcPts val="0"/>
                        </a:spcBef>
                        <a:spcAft>
                          <a:spcPts val="0"/>
                        </a:spcAft>
                        <a:buClrTx/>
                        <a:buSzTx/>
                        <a:buFontTx/>
                        <a:buNone/>
                        <a:tabLst/>
                        <a:defRPr/>
                      </a:pPr>
                      <a:r>
                        <a:rPr kumimoji="1" lang="en-US" altLang="ja-JP" sz="950" dirty="0" smtClean="0">
                          <a:latin typeface="ＭＳ 明朝" pitchFamily="17" charset="-128"/>
                          <a:ea typeface="ＭＳ 明朝" pitchFamily="17" charset="-128"/>
                        </a:rPr>
                        <a:t>1</a:t>
                      </a:r>
                      <a:r>
                        <a:rPr kumimoji="1" lang="ja-JP" altLang="en-US" sz="950" dirty="0" err="1" smtClean="0">
                          <a:latin typeface="ＭＳ 明朝" pitchFamily="17" charset="-128"/>
                          <a:ea typeface="ＭＳ 明朝" pitchFamily="17" charset="-128"/>
                        </a:rPr>
                        <a:t>．</a:t>
                      </a:r>
                      <a:r>
                        <a:rPr kumimoji="1" lang="ja-JP" altLang="en-US" sz="950" dirty="0" smtClean="0">
                          <a:latin typeface="ＭＳ 明朝" pitchFamily="17" charset="-128"/>
                          <a:ea typeface="ＭＳ 明朝" pitchFamily="17" charset="-128"/>
                        </a:rPr>
                        <a:t>臨床検査技師の業務に関し犯罪又は不正の行為を行ったことの有無。（有の場合、違反の事実及び年月日）</a:t>
                      </a:r>
                      <a:endParaRPr kumimoji="1" lang="en-US" altLang="ja-JP" sz="950" dirty="0" smtClean="0">
                        <a:latin typeface="ＭＳ 明朝" pitchFamily="17" charset="-128"/>
                        <a:ea typeface="ＭＳ 明朝" pitchFamily="17" charset="-128"/>
                      </a:endParaRPr>
                    </a:p>
                    <a:p>
                      <a:pPr marL="0" marR="0" indent="0" algn="l" defTabSz="914400" rtl="0" eaLnBrk="1" fontAlgn="auto" latinLnBrk="0" hangingPunct="1">
                        <a:lnSpc>
                          <a:spcPts val="500"/>
                        </a:lnSpc>
                        <a:spcBef>
                          <a:spcPts val="0"/>
                        </a:spcBef>
                        <a:spcAft>
                          <a:spcPts val="0"/>
                        </a:spcAft>
                        <a:buClrTx/>
                        <a:buSzTx/>
                        <a:buFontTx/>
                        <a:buNone/>
                        <a:tabLst/>
                        <a:defRPr/>
                      </a:pPr>
                      <a:endParaRPr kumimoji="1" lang="en-US" altLang="ja-JP" sz="950" dirty="0" smtClean="0">
                        <a:latin typeface="ＭＳ 明朝" pitchFamily="17" charset="-128"/>
                        <a:ea typeface="ＭＳ 明朝" pitchFamily="17" charset="-128"/>
                      </a:endParaRPr>
                    </a:p>
                    <a:p>
                      <a:pPr>
                        <a:lnSpc>
                          <a:spcPts val="1300"/>
                        </a:lnSpc>
                      </a:pPr>
                      <a:r>
                        <a:rPr kumimoji="1" lang="ja-JP" altLang="en-US" sz="1000" dirty="0" smtClean="0">
                          <a:latin typeface="ＭＳ 明朝" pitchFamily="17" charset="-128"/>
                          <a:ea typeface="ＭＳ 明朝" pitchFamily="17" charset="-128"/>
                        </a:rPr>
                        <a:t>　　</a:t>
                      </a:r>
                      <a:r>
                        <a:rPr kumimoji="1" lang="ja-JP" altLang="en-US" sz="1000" b="0" kern="1200" dirty="0" smtClean="0">
                          <a:solidFill>
                            <a:schemeClr val="tx1"/>
                          </a:solidFill>
                          <a:latin typeface="+mj-ea"/>
                          <a:ea typeface="+mn-ea"/>
                          <a:cs typeface="+mn-cs"/>
                        </a:rPr>
                        <a:t>有 ・ 無</a:t>
                      </a:r>
                      <a:r>
                        <a:rPr kumimoji="1" lang="ja-JP" altLang="en-US" sz="1000" dirty="0" smtClean="0">
                          <a:latin typeface="ＭＳ 明朝" pitchFamily="17" charset="-128"/>
                          <a:ea typeface="ＭＳ 明朝" pitchFamily="17" charset="-128"/>
                        </a:rPr>
                        <a:t>　</a:t>
                      </a:r>
                      <a:r>
                        <a:rPr kumimoji="1" lang="ja-JP" altLang="en-US" sz="1050" u="sng" baseline="0" dirty="0" smtClean="0">
                          <a:solidFill>
                            <a:schemeClr val="bg1"/>
                          </a:solidFill>
                          <a:uFill>
                            <a:solidFill>
                              <a:schemeClr val="tx1"/>
                            </a:solidFill>
                          </a:uFill>
                          <a:latin typeface="ＭＳ 明朝" pitchFamily="17" charset="-128"/>
                          <a:ea typeface="ＭＳ 明朝" pitchFamily="17" charset="-128"/>
                        </a:rPr>
                        <a:t>・・・・・・・・・・・・・・・・・・・・・・・・・・・・・・・・・・・・・・・・</a:t>
                      </a:r>
                      <a:endParaRPr kumimoji="1" lang="en-US" altLang="ja-JP" sz="1050" u="sng" baseline="0" dirty="0" smtClean="0">
                        <a:solidFill>
                          <a:schemeClr val="bg1"/>
                        </a:solidFill>
                        <a:uFill>
                          <a:solidFill>
                            <a:schemeClr val="tx1"/>
                          </a:solidFill>
                        </a:uFill>
                        <a:latin typeface="ＭＳ 明朝" pitchFamily="17" charset="-128"/>
                        <a:ea typeface="ＭＳ 明朝" pitchFamily="17" charset="-128"/>
                      </a:endParaRPr>
                    </a:p>
                    <a:p>
                      <a:pPr>
                        <a:lnSpc>
                          <a:spcPts val="500"/>
                        </a:lnSpc>
                      </a:pPr>
                      <a:endParaRPr kumimoji="1" lang="ja-JP" altLang="en-US" sz="1050" b="0" dirty="0">
                        <a:latin typeface="+mj-ea"/>
                        <a:ea typeface="+mj-ea"/>
                      </a:endParaRPr>
                    </a:p>
                  </a:txBody>
                  <a:tcPr marT="0" marB="0"/>
                </a:tc>
                <a:extLst>
                  <a:ext uri="{0D108BD9-81ED-4DB2-BD59-A6C34878D82A}">
                    <a16:rowId xmlns:a16="http://schemas.microsoft.com/office/drawing/2014/main" val="10000"/>
                  </a:ext>
                </a:extLst>
              </a:tr>
              <a:tr h="377265">
                <a:tc>
                  <a:txBody>
                    <a:bodyPr/>
                    <a:lstStyle/>
                    <a:p>
                      <a:pPr>
                        <a:lnSpc>
                          <a:spcPts val="1300"/>
                        </a:lnSpc>
                      </a:pPr>
                      <a:r>
                        <a:rPr kumimoji="1" lang="en-US" altLang="ja-JP" sz="950" dirty="0" smtClean="0">
                          <a:latin typeface="ＭＳ 明朝" pitchFamily="17" charset="-128"/>
                          <a:ea typeface="ＭＳ 明朝" pitchFamily="17" charset="-128"/>
                        </a:rPr>
                        <a:t>2</a:t>
                      </a:r>
                      <a:r>
                        <a:rPr kumimoji="1" lang="ja-JP" altLang="en-US" sz="950" dirty="0" err="1" smtClean="0">
                          <a:latin typeface="ＭＳ 明朝" pitchFamily="17" charset="-128"/>
                          <a:ea typeface="ＭＳ 明朝" pitchFamily="17" charset="-128"/>
                        </a:rPr>
                        <a:t>．</a:t>
                      </a:r>
                      <a:r>
                        <a:rPr kumimoji="1" lang="ja-JP" altLang="en-US" sz="950" dirty="0" smtClean="0">
                          <a:latin typeface="ＭＳ 明朝" pitchFamily="17" charset="-128"/>
                          <a:ea typeface="ＭＳ 明朝" pitchFamily="17" charset="-128"/>
                        </a:rPr>
                        <a:t>出願後の本籍又は氏名の変更の有無。（有の場合、出願時の本籍又は氏名）</a:t>
                      </a:r>
                      <a:endParaRPr kumimoji="1" lang="en-US" altLang="ja-JP" sz="950" dirty="0" smtClean="0">
                        <a:latin typeface="ＭＳ 明朝" pitchFamily="17" charset="-128"/>
                        <a:ea typeface="ＭＳ 明朝" pitchFamily="17" charset="-128"/>
                      </a:endParaRPr>
                    </a:p>
                    <a:p>
                      <a:pPr>
                        <a:lnSpc>
                          <a:spcPts val="500"/>
                        </a:lnSpc>
                      </a:pPr>
                      <a:endParaRPr kumimoji="1" lang="en-US" altLang="ja-JP" sz="950" dirty="0" smtClean="0">
                        <a:latin typeface="ＭＳ 明朝" pitchFamily="17" charset="-128"/>
                        <a:ea typeface="ＭＳ 明朝" pitchFamily="17" charset="-128"/>
                      </a:endParaRPr>
                    </a:p>
                    <a:p>
                      <a:pPr>
                        <a:lnSpc>
                          <a:spcPts val="1300"/>
                        </a:lnSpc>
                      </a:pPr>
                      <a:r>
                        <a:rPr kumimoji="1" lang="ja-JP" altLang="en-US" sz="1000" dirty="0" smtClean="0">
                          <a:latin typeface="ＭＳ 明朝" pitchFamily="17" charset="-128"/>
                          <a:ea typeface="ＭＳ 明朝" pitchFamily="17" charset="-128"/>
                        </a:rPr>
                        <a:t>　　</a:t>
                      </a:r>
                      <a:r>
                        <a:rPr kumimoji="1" lang="ja-JP" altLang="en-US" sz="1000" b="0" kern="1200" dirty="0" smtClean="0">
                          <a:solidFill>
                            <a:schemeClr val="tx1"/>
                          </a:solidFill>
                          <a:latin typeface="+mj-ea"/>
                          <a:ea typeface="+mn-ea"/>
                          <a:cs typeface="+mn-cs"/>
                        </a:rPr>
                        <a:t>有 ・ 無</a:t>
                      </a:r>
                      <a:r>
                        <a:rPr kumimoji="1" lang="ja-JP" altLang="en-US" sz="1000" dirty="0" smtClean="0">
                          <a:latin typeface="ＭＳ 明朝" pitchFamily="17" charset="-128"/>
                          <a:ea typeface="ＭＳ 明朝" pitchFamily="17" charset="-128"/>
                        </a:rPr>
                        <a:t>　</a:t>
                      </a:r>
                      <a:r>
                        <a:rPr kumimoji="1" lang="ja-JP" altLang="en-US" sz="1050" u="sng" baseline="0" dirty="0" smtClean="0">
                          <a:solidFill>
                            <a:schemeClr val="bg1"/>
                          </a:solidFill>
                          <a:uFill>
                            <a:solidFill>
                              <a:schemeClr val="tx1"/>
                            </a:solidFill>
                          </a:uFill>
                          <a:latin typeface="ＭＳ 明朝" pitchFamily="17" charset="-128"/>
                          <a:ea typeface="ＭＳ 明朝" pitchFamily="17" charset="-128"/>
                        </a:rPr>
                        <a:t>・・・・・・・・・・・・・・・・・・・・・・・・・・・・・・・・・・・・・・・・</a:t>
                      </a:r>
                      <a:endParaRPr kumimoji="1" lang="en-US" altLang="ja-JP" sz="1050" u="sng" baseline="0" dirty="0" smtClean="0">
                        <a:solidFill>
                          <a:schemeClr val="bg1"/>
                        </a:solidFill>
                        <a:uFill>
                          <a:solidFill>
                            <a:schemeClr val="tx1"/>
                          </a:solidFill>
                        </a:uFill>
                        <a:latin typeface="ＭＳ 明朝" pitchFamily="17" charset="-128"/>
                        <a:ea typeface="ＭＳ 明朝" pitchFamily="17" charset="-128"/>
                      </a:endParaRPr>
                    </a:p>
                    <a:p>
                      <a:pPr>
                        <a:lnSpc>
                          <a:spcPts val="300"/>
                        </a:lnSpc>
                      </a:pPr>
                      <a:endParaRPr kumimoji="1" lang="ja-JP" altLang="en-US" sz="1000" u="sng" baseline="0" dirty="0">
                        <a:solidFill>
                          <a:schemeClr val="tx1"/>
                        </a:solidFill>
                        <a:uFill>
                          <a:solidFill>
                            <a:schemeClr val="tx1"/>
                          </a:solidFill>
                        </a:uFill>
                        <a:latin typeface="ＭＳ 明朝" pitchFamily="17" charset="-128"/>
                        <a:ea typeface="ＭＳ 明朝" pitchFamily="17" charset="-128"/>
                      </a:endParaRPr>
                    </a:p>
                  </a:txBody>
                  <a:tcPr marT="0" marB="0"/>
                </a:tc>
                <a:extLst>
                  <a:ext uri="{0D108BD9-81ED-4DB2-BD59-A6C34878D82A}">
                    <a16:rowId xmlns:a16="http://schemas.microsoft.com/office/drawing/2014/main" val="10001"/>
                  </a:ext>
                </a:extLst>
              </a:tr>
              <a:tr h="377265">
                <a:tc>
                  <a:txBody>
                    <a:bodyPr/>
                    <a:lstStyle/>
                    <a:p>
                      <a:pPr>
                        <a:lnSpc>
                          <a:spcPts val="1300"/>
                        </a:lnSpc>
                      </a:pPr>
                      <a:r>
                        <a:rPr kumimoji="1" lang="en-US" altLang="ja-JP" sz="1000" dirty="0" smtClean="0">
                          <a:latin typeface="ＭＳ 明朝" pitchFamily="17" charset="-128"/>
                          <a:ea typeface="ＭＳ 明朝" pitchFamily="17" charset="-128"/>
                        </a:rPr>
                        <a:t>3</a:t>
                      </a:r>
                      <a:r>
                        <a:rPr kumimoji="1" lang="ja-JP" altLang="en-US" sz="1000" dirty="0" err="1" smtClean="0">
                          <a:latin typeface="ＭＳ 明朝" pitchFamily="17" charset="-128"/>
                          <a:ea typeface="ＭＳ 明朝" pitchFamily="17" charset="-128"/>
                        </a:rPr>
                        <a:t>．</a:t>
                      </a:r>
                      <a:r>
                        <a:rPr kumimoji="1" lang="ja-JP" altLang="en-US" sz="1000" dirty="0" smtClean="0">
                          <a:latin typeface="ＭＳ 明朝" pitchFamily="17" charset="-128"/>
                          <a:ea typeface="ＭＳ 明朝" pitchFamily="17" charset="-128"/>
                        </a:rPr>
                        <a:t>旧姓併記の希望の有無。</a:t>
                      </a:r>
                      <a:endParaRPr kumimoji="1" lang="en-US" altLang="ja-JP" sz="1000" dirty="0" smtClean="0">
                        <a:latin typeface="ＭＳ 明朝" pitchFamily="17" charset="-128"/>
                        <a:ea typeface="ＭＳ 明朝" pitchFamily="17" charset="-128"/>
                      </a:endParaRPr>
                    </a:p>
                    <a:p>
                      <a:pPr>
                        <a:lnSpc>
                          <a:spcPts val="500"/>
                        </a:lnSpc>
                      </a:pPr>
                      <a:endParaRPr kumimoji="1" lang="en-US" altLang="ja-JP" sz="1000" dirty="0" smtClean="0">
                        <a:latin typeface="ＭＳ 明朝" pitchFamily="17" charset="-128"/>
                        <a:ea typeface="ＭＳ 明朝" pitchFamily="17" charset="-128"/>
                      </a:endParaRPr>
                    </a:p>
                    <a:p>
                      <a:pPr>
                        <a:lnSpc>
                          <a:spcPts val="1300"/>
                        </a:lnSpc>
                      </a:pPr>
                      <a:r>
                        <a:rPr kumimoji="1" lang="ja-JP" altLang="en-US" sz="1000" dirty="0" smtClean="0">
                          <a:latin typeface="ＭＳ 明朝" pitchFamily="17" charset="-128"/>
                          <a:ea typeface="ＭＳ 明朝" pitchFamily="17" charset="-128"/>
                        </a:rPr>
                        <a:t>　　</a:t>
                      </a:r>
                      <a:r>
                        <a:rPr kumimoji="1" lang="ja-JP" altLang="en-US" sz="1000" b="0" kern="1200" dirty="0" smtClean="0">
                          <a:solidFill>
                            <a:schemeClr val="tx1"/>
                          </a:solidFill>
                          <a:latin typeface="+mj-ea"/>
                          <a:ea typeface="+mn-ea"/>
                          <a:cs typeface="+mn-cs"/>
                        </a:rPr>
                        <a:t>有 ・ 無</a:t>
                      </a:r>
                      <a:endParaRPr kumimoji="1" lang="ja-JP" altLang="en-US" sz="900" u="sng" baseline="0" dirty="0">
                        <a:solidFill>
                          <a:schemeClr val="tx1"/>
                        </a:solidFill>
                        <a:uFill>
                          <a:solidFill>
                            <a:schemeClr val="tx1"/>
                          </a:solidFill>
                        </a:uFill>
                        <a:latin typeface="ＭＳ 明朝" pitchFamily="17" charset="-128"/>
                        <a:ea typeface="ＭＳ 明朝" pitchFamily="17" charset="-128"/>
                      </a:endParaRPr>
                    </a:p>
                  </a:txBody>
                  <a:tcPr marT="0" marB="0"/>
                </a:tc>
                <a:extLst>
                  <a:ext uri="{0D108BD9-81ED-4DB2-BD59-A6C34878D82A}">
                    <a16:rowId xmlns:a16="http://schemas.microsoft.com/office/drawing/2014/main" val="10002"/>
                  </a:ext>
                </a:extLst>
              </a:tr>
            </a:tbl>
          </a:graphicData>
        </a:graphic>
      </p:graphicFrame>
      <p:sp>
        <p:nvSpPr>
          <p:cNvPr id="8" name="正方形/長方形 7"/>
          <p:cNvSpPr/>
          <p:nvPr/>
        </p:nvSpPr>
        <p:spPr>
          <a:xfrm>
            <a:off x="260648" y="3872880"/>
            <a:ext cx="5328592" cy="504056"/>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ct val="150000"/>
              </a:lnSpc>
            </a:pPr>
            <a:r>
              <a:rPr kumimoji="1" lang="ja-JP" altLang="en-US" sz="1400" b="1" dirty="0" smtClean="0">
                <a:solidFill>
                  <a:schemeClr val="tx1"/>
                </a:solidFill>
                <a:latin typeface="ＭＳ 明朝" pitchFamily="17" charset="-128"/>
                <a:ea typeface="ＭＳ 明朝" pitchFamily="17" charset="-128"/>
              </a:rPr>
              <a:t>  上記により、</a:t>
            </a:r>
            <a:r>
              <a:rPr lang="ja-JP" altLang="en-US" sz="1400" b="1" dirty="0">
                <a:solidFill>
                  <a:schemeClr val="tx1"/>
                </a:solidFill>
                <a:latin typeface="ＭＳ 明朝" pitchFamily="17" charset="-128"/>
                <a:ea typeface="ＭＳ 明朝" pitchFamily="17" charset="-128"/>
              </a:rPr>
              <a:t>臨床検査</a:t>
            </a:r>
            <a:r>
              <a:rPr lang="ja-JP" altLang="en-US" sz="1400" b="1" dirty="0" smtClean="0">
                <a:solidFill>
                  <a:schemeClr val="tx1"/>
                </a:solidFill>
                <a:latin typeface="ＭＳ 明朝" pitchFamily="17" charset="-128"/>
                <a:ea typeface="ＭＳ 明朝" pitchFamily="17" charset="-128"/>
              </a:rPr>
              <a:t>技師</a:t>
            </a:r>
            <a:r>
              <a:rPr kumimoji="1" lang="ja-JP" altLang="en-US" sz="1400" b="1" dirty="0" smtClean="0">
                <a:solidFill>
                  <a:schemeClr val="tx1"/>
                </a:solidFill>
                <a:latin typeface="ＭＳ 明朝" pitchFamily="17" charset="-128"/>
                <a:ea typeface="ＭＳ 明朝" pitchFamily="17" charset="-128"/>
              </a:rPr>
              <a:t>免許を申請します。</a:t>
            </a:r>
            <a:endParaRPr kumimoji="1" lang="en-US" altLang="ja-JP" sz="1400" b="1" dirty="0" smtClean="0">
              <a:solidFill>
                <a:schemeClr val="tx1"/>
              </a:solidFill>
              <a:latin typeface="ＭＳ 明朝" pitchFamily="17" charset="-128"/>
              <a:ea typeface="ＭＳ 明朝" pitchFamily="17" charset="-128"/>
            </a:endParaRPr>
          </a:p>
          <a:p>
            <a:pPr>
              <a:lnSpc>
                <a:spcPct val="150000"/>
              </a:lnSpc>
            </a:pPr>
            <a:r>
              <a:rPr lang="ja-JP" altLang="en-US" sz="800" dirty="0" smtClean="0">
                <a:solidFill>
                  <a:schemeClr val="tx1"/>
                </a:solidFill>
                <a:latin typeface="ＭＳ 明朝" pitchFamily="17" charset="-128"/>
                <a:ea typeface="ＭＳ 明朝" pitchFamily="17" charset="-128"/>
              </a:rPr>
              <a:t>　　　　　</a:t>
            </a:r>
            <a:r>
              <a:rPr lang="ja-JP" altLang="en-US" sz="1000" dirty="0" smtClean="0">
                <a:solidFill>
                  <a:schemeClr val="tx1"/>
                </a:solidFill>
                <a:latin typeface="ＭＳ 明朝" pitchFamily="17" charset="-128"/>
                <a:ea typeface="ＭＳ 明朝" pitchFamily="17" charset="-128"/>
              </a:rPr>
              <a:t>　　</a:t>
            </a:r>
            <a:r>
              <a:rPr lang="ja-JP" altLang="en-US" sz="1000" u="sng" dirty="0" smtClean="0">
                <a:solidFill>
                  <a:schemeClr val="tx1"/>
                </a:solidFill>
                <a:latin typeface="ＭＳ 明朝" pitchFamily="17" charset="-128"/>
                <a:ea typeface="ＭＳ 明朝" pitchFamily="17" charset="-128"/>
              </a:rPr>
              <a:t>　　　</a:t>
            </a:r>
            <a:r>
              <a:rPr lang="ja-JP" altLang="en-US" sz="1000" dirty="0" smtClean="0">
                <a:solidFill>
                  <a:schemeClr val="tx1"/>
                </a:solidFill>
                <a:latin typeface="ＭＳ 明朝" pitchFamily="17" charset="-128"/>
                <a:ea typeface="ＭＳ 明朝" pitchFamily="17" charset="-128"/>
              </a:rPr>
              <a:t>年</a:t>
            </a:r>
            <a:r>
              <a:rPr lang="ja-JP" altLang="en-US" sz="1000" u="sng" dirty="0" smtClean="0">
                <a:solidFill>
                  <a:schemeClr val="tx1"/>
                </a:solidFill>
                <a:latin typeface="ＭＳ 明朝" pitchFamily="17" charset="-128"/>
                <a:ea typeface="ＭＳ 明朝" pitchFamily="17" charset="-128"/>
              </a:rPr>
              <a:t>　　　</a:t>
            </a:r>
            <a:r>
              <a:rPr lang="ja-JP" altLang="en-US" sz="1000" dirty="0" smtClean="0">
                <a:solidFill>
                  <a:schemeClr val="tx1"/>
                </a:solidFill>
                <a:latin typeface="ＭＳ 明朝" pitchFamily="17" charset="-128"/>
                <a:ea typeface="ＭＳ 明朝" pitchFamily="17" charset="-128"/>
              </a:rPr>
              <a:t>月</a:t>
            </a:r>
            <a:r>
              <a:rPr lang="ja-JP" altLang="en-US" sz="1000" u="sng" dirty="0" smtClean="0">
                <a:solidFill>
                  <a:schemeClr val="tx1"/>
                </a:solidFill>
                <a:latin typeface="ＭＳ 明朝" pitchFamily="17" charset="-128"/>
                <a:ea typeface="ＭＳ 明朝" pitchFamily="17" charset="-128"/>
              </a:rPr>
              <a:t>　　　</a:t>
            </a:r>
            <a:r>
              <a:rPr lang="ja-JP" altLang="en-US" sz="1000" dirty="0" smtClean="0">
                <a:solidFill>
                  <a:schemeClr val="tx1"/>
                </a:solidFill>
                <a:latin typeface="ＭＳ 明朝" pitchFamily="17" charset="-128"/>
                <a:ea typeface="ＭＳ 明朝" pitchFamily="17" charset="-128"/>
              </a:rPr>
              <a:t>日</a:t>
            </a:r>
            <a:endParaRPr kumimoji="1" lang="ja-JP" altLang="en-US" sz="1000" dirty="0">
              <a:solidFill>
                <a:schemeClr val="tx1"/>
              </a:solidFill>
              <a:latin typeface="ＭＳ 明朝" pitchFamily="17" charset="-128"/>
              <a:ea typeface="ＭＳ 明朝" pitchFamily="17" charset="-128"/>
            </a:endParaRPr>
          </a:p>
        </p:txBody>
      </p:sp>
      <p:graphicFrame>
        <p:nvGraphicFramePr>
          <p:cNvPr id="4" name="表 3"/>
          <p:cNvGraphicFramePr>
            <a:graphicFrameLocks noGrp="1"/>
          </p:cNvGraphicFramePr>
          <p:nvPr>
            <p:extLst>
              <p:ext uri="{D42A27DB-BD31-4B8C-83A1-F6EECF244321}">
                <p14:modId xmlns:p14="http://schemas.microsoft.com/office/powerpoint/2010/main" val="1622018916"/>
              </p:ext>
            </p:extLst>
          </p:nvPr>
        </p:nvGraphicFramePr>
        <p:xfrm>
          <a:off x="332656" y="344488"/>
          <a:ext cx="2304256" cy="1080120"/>
        </p:xfrm>
        <a:graphic>
          <a:graphicData uri="http://schemas.openxmlformats.org/drawingml/2006/table">
            <a:tbl>
              <a:tblPr firstRow="1" bandRow="1">
                <a:tableStyleId>{2D5ABB26-0587-4C30-8999-92F81FD0307C}</a:tableStyleId>
              </a:tblPr>
              <a:tblGrid>
                <a:gridCol w="288032">
                  <a:extLst>
                    <a:ext uri="{9D8B030D-6E8A-4147-A177-3AD203B41FA5}">
                      <a16:colId xmlns:a16="http://schemas.microsoft.com/office/drawing/2014/main" val="20000"/>
                    </a:ext>
                  </a:extLst>
                </a:gridCol>
                <a:gridCol w="864096">
                  <a:extLst>
                    <a:ext uri="{9D8B030D-6E8A-4147-A177-3AD203B41FA5}">
                      <a16:colId xmlns:a16="http://schemas.microsoft.com/office/drawing/2014/main" val="20001"/>
                    </a:ext>
                  </a:extLst>
                </a:gridCol>
                <a:gridCol w="1152128">
                  <a:extLst>
                    <a:ext uri="{9D8B030D-6E8A-4147-A177-3AD203B41FA5}">
                      <a16:colId xmlns:a16="http://schemas.microsoft.com/office/drawing/2014/main" val="20002"/>
                    </a:ext>
                  </a:extLst>
                </a:gridCol>
              </a:tblGrid>
              <a:tr h="540060">
                <a:tc rowSpan="2">
                  <a:txBody>
                    <a:bodyPr/>
                    <a:lstStyle/>
                    <a:p>
                      <a:pPr algn="dist">
                        <a:lnSpc>
                          <a:spcPct val="150000"/>
                        </a:lnSpc>
                      </a:pPr>
                      <a:r>
                        <a:rPr kumimoji="1" lang="ja-JP" altLang="en-US" sz="950" dirty="0" smtClean="0">
                          <a:latin typeface="ＭＳ 明朝" pitchFamily="17" charset="-128"/>
                          <a:ea typeface="ＭＳ 明朝" pitchFamily="17" charset="-128"/>
                        </a:rPr>
                        <a:t>厚生労働省記入欄</a:t>
                      </a:r>
                      <a:endParaRPr kumimoji="1" lang="ja-JP" altLang="en-US" sz="950" dirty="0">
                        <a:latin typeface="ＭＳ 明朝" pitchFamily="17" charset="-128"/>
                        <a:ea typeface="ＭＳ 明朝" pitchFamily="17" charset="-128"/>
                      </a:endParaRPr>
                    </a:p>
                  </a:txBody>
                  <a:tcPr marL="108000" marR="108000" marT="36000" marB="3600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lnSpc>
                          <a:spcPct val="150000"/>
                        </a:lnSpc>
                      </a:pPr>
                      <a:r>
                        <a:rPr kumimoji="1" lang="ja-JP" altLang="en-US" sz="1000" dirty="0" smtClean="0">
                          <a:latin typeface="ＭＳ 明朝" pitchFamily="17" charset="-128"/>
                          <a:ea typeface="ＭＳ 明朝" pitchFamily="17" charset="-128"/>
                        </a:rPr>
                        <a:t>登録番号</a:t>
                      </a: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lnSpc>
                          <a:spcPct val="150000"/>
                        </a:lnSpc>
                      </a:pP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540060">
                <a:tc vMerge="1">
                  <a:txBody>
                    <a:bodyPr/>
                    <a:lstStyle/>
                    <a:p>
                      <a:pPr algn="dist">
                        <a:lnSpc>
                          <a:spcPct val="150000"/>
                        </a:lnSpc>
                      </a:pP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ct val="150000"/>
                        </a:lnSpc>
                      </a:pPr>
                      <a:r>
                        <a:rPr kumimoji="1" lang="ja-JP" altLang="en-US" sz="1000" dirty="0" smtClean="0">
                          <a:latin typeface="ＭＳ 明朝" pitchFamily="17" charset="-128"/>
                          <a:ea typeface="ＭＳ 明朝" pitchFamily="17" charset="-128"/>
                        </a:rPr>
                        <a:t>登録年月日</a:t>
                      </a: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lnSpc>
                          <a:spcPct val="150000"/>
                        </a:lnSpc>
                      </a:pP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 name="表 4"/>
          <p:cNvGraphicFramePr>
            <a:graphicFrameLocks noGrp="1"/>
          </p:cNvGraphicFramePr>
          <p:nvPr>
            <p:extLst>
              <p:ext uri="{D42A27DB-BD31-4B8C-83A1-F6EECF244321}">
                <p14:modId xmlns:p14="http://schemas.microsoft.com/office/powerpoint/2010/main" val="413936346"/>
              </p:ext>
            </p:extLst>
          </p:nvPr>
        </p:nvGraphicFramePr>
        <p:xfrm>
          <a:off x="2780929" y="344488"/>
          <a:ext cx="3384375" cy="1080120"/>
        </p:xfrm>
        <a:graphic>
          <a:graphicData uri="http://schemas.openxmlformats.org/drawingml/2006/table">
            <a:tbl>
              <a:tblPr firstRow="1" bandRow="1">
                <a:tableStyleId>{2D5ABB26-0587-4C30-8999-92F81FD0307C}</a:tableStyleId>
              </a:tblPr>
              <a:tblGrid>
                <a:gridCol w="3384375">
                  <a:extLst>
                    <a:ext uri="{9D8B030D-6E8A-4147-A177-3AD203B41FA5}">
                      <a16:colId xmlns:a16="http://schemas.microsoft.com/office/drawing/2014/main" val="20000"/>
                    </a:ext>
                  </a:extLst>
                </a:gridCol>
              </a:tblGrid>
              <a:tr h="1080120">
                <a:tc>
                  <a:txBody>
                    <a:bodyPr/>
                    <a:lstStyle/>
                    <a:p>
                      <a:endParaRPr kumimoji="1" lang="ja-JP" altLang="en-US"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bl>
          </a:graphicData>
        </a:graphic>
      </p:graphicFrame>
      <p:graphicFrame>
        <p:nvGraphicFramePr>
          <p:cNvPr id="6" name="表 5"/>
          <p:cNvGraphicFramePr>
            <a:graphicFrameLocks noGrp="1"/>
          </p:cNvGraphicFramePr>
          <p:nvPr>
            <p:extLst>
              <p:ext uri="{D42A27DB-BD31-4B8C-83A1-F6EECF244321}">
                <p14:modId xmlns:p14="http://schemas.microsoft.com/office/powerpoint/2010/main" val="3695044627"/>
              </p:ext>
            </p:extLst>
          </p:nvPr>
        </p:nvGraphicFramePr>
        <p:xfrm>
          <a:off x="365951" y="1568624"/>
          <a:ext cx="6120072" cy="576000"/>
        </p:xfrm>
        <a:graphic>
          <a:graphicData uri="http://schemas.openxmlformats.org/drawingml/2006/table">
            <a:tbl>
              <a:tblPr firstRow="1" bandRow="1">
                <a:tableStyleId>{2D5ABB26-0587-4C30-8999-92F81FD0307C}</a:tableStyleId>
              </a:tblPr>
              <a:tblGrid>
                <a:gridCol w="288000">
                  <a:extLst>
                    <a:ext uri="{9D8B030D-6E8A-4147-A177-3AD203B41FA5}">
                      <a16:colId xmlns:a16="http://schemas.microsoft.com/office/drawing/2014/main" val="20000"/>
                    </a:ext>
                  </a:extLst>
                </a:gridCol>
                <a:gridCol w="144000">
                  <a:extLst>
                    <a:ext uri="{9D8B030D-6E8A-4147-A177-3AD203B41FA5}">
                      <a16:colId xmlns:a16="http://schemas.microsoft.com/office/drawing/2014/main" val="20001"/>
                    </a:ext>
                  </a:extLst>
                </a:gridCol>
                <a:gridCol w="144000">
                  <a:extLst>
                    <a:ext uri="{9D8B030D-6E8A-4147-A177-3AD203B41FA5}">
                      <a16:colId xmlns:a16="http://schemas.microsoft.com/office/drawing/2014/main" val="20002"/>
                    </a:ext>
                  </a:extLst>
                </a:gridCol>
                <a:gridCol w="144000">
                  <a:extLst>
                    <a:ext uri="{9D8B030D-6E8A-4147-A177-3AD203B41FA5}">
                      <a16:colId xmlns:a16="http://schemas.microsoft.com/office/drawing/2014/main" val="20003"/>
                    </a:ext>
                  </a:extLst>
                </a:gridCol>
                <a:gridCol w="144000">
                  <a:extLst>
                    <a:ext uri="{9D8B030D-6E8A-4147-A177-3AD203B41FA5}">
                      <a16:colId xmlns:a16="http://schemas.microsoft.com/office/drawing/2014/main" val="20004"/>
                    </a:ext>
                  </a:extLst>
                </a:gridCol>
                <a:gridCol w="144000">
                  <a:extLst>
                    <a:ext uri="{9D8B030D-6E8A-4147-A177-3AD203B41FA5}">
                      <a16:colId xmlns:a16="http://schemas.microsoft.com/office/drawing/2014/main" val="20005"/>
                    </a:ext>
                  </a:extLst>
                </a:gridCol>
                <a:gridCol w="432000">
                  <a:extLst>
                    <a:ext uri="{9D8B030D-6E8A-4147-A177-3AD203B41FA5}">
                      <a16:colId xmlns:a16="http://schemas.microsoft.com/office/drawing/2014/main" val="20006"/>
                    </a:ext>
                  </a:extLst>
                </a:gridCol>
                <a:gridCol w="180000">
                  <a:extLst>
                    <a:ext uri="{9D8B030D-6E8A-4147-A177-3AD203B41FA5}">
                      <a16:colId xmlns:a16="http://schemas.microsoft.com/office/drawing/2014/main" val="20007"/>
                    </a:ext>
                  </a:extLst>
                </a:gridCol>
                <a:gridCol w="180000">
                  <a:extLst>
                    <a:ext uri="{9D8B030D-6E8A-4147-A177-3AD203B41FA5}">
                      <a16:colId xmlns:a16="http://schemas.microsoft.com/office/drawing/2014/main" val="20008"/>
                    </a:ext>
                  </a:extLst>
                </a:gridCol>
                <a:gridCol w="180000">
                  <a:extLst>
                    <a:ext uri="{9D8B030D-6E8A-4147-A177-3AD203B41FA5}">
                      <a16:colId xmlns:a16="http://schemas.microsoft.com/office/drawing/2014/main" val="20009"/>
                    </a:ext>
                  </a:extLst>
                </a:gridCol>
                <a:gridCol w="1512000">
                  <a:extLst>
                    <a:ext uri="{9D8B030D-6E8A-4147-A177-3AD203B41FA5}">
                      <a16:colId xmlns:a16="http://schemas.microsoft.com/office/drawing/2014/main" val="20010"/>
                    </a:ext>
                  </a:extLst>
                </a:gridCol>
                <a:gridCol w="504000">
                  <a:extLst>
                    <a:ext uri="{9D8B030D-6E8A-4147-A177-3AD203B41FA5}">
                      <a16:colId xmlns:a16="http://schemas.microsoft.com/office/drawing/2014/main" val="20011"/>
                    </a:ext>
                  </a:extLst>
                </a:gridCol>
                <a:gridCol w="648072">
                  <a:extLst>
                    <a:ext uri="{9D8B030D-6E8A-4147-A177-3AD203B41FA5}">
                      <a16:colId xmlns:a16="http://schemas.microsoft.com/office/drawing/2014/main" val="20012"/>
                    </a:ext>
                  </a:extLst>
                </a:gridCol>
                <a:gridCol w="576000">
                  <a:extLst>
                    <a:ext uri="{9D8B030D-6E8A-4147-A177-3AD203B41FA5}">
                      <a16:colId xmlns:a16="http://schemas.microsoft.com/office/drawing/2014/main" val="20013"/>
                    </a:ext>
                  </a:extLst>
                </a:gridCol>
                <a:gridCol w="180000">
                  <a:extLst>
                    <a:ext uri="{9D8B030D-6E8A-4147-A177-3AD203B41FA5}">
                      <a16:colId xmlns:a16="http://schemas.microsoft.com/office/drawing/2014/main" val="20014"/>
                    </a:ext>
                  </a:extLst>
                </a:gridCol>
                <a:gridCol w="180000">
                  <a:extLst>
                    <a:ext uri="{9D8B030D-6E8A-4147-A177-3AD203B41FA5}">
                      <a16:colId xmlns:a16="http://schemas.microsoft.com/office/drawing/2014/main" val="20015"/>
                    </a:ext>
                  </a:extLst>
                </a:gridCol>
                <a:gridCol w="180000">
                  <a:extLst>
                    <a:ext uri="{9D8B030D-6E8A-4147-A177-3AD203B41FA5}">
                      <a16:colId xmlns:a16="http://schemas.microsoft.com/office/drawing/2014/main" val="20016"/>
                    </a:ext>
                  </a:extLst>
                </a:gridCol>
                <a:gridCol w="180000">
                  <a:extLst>
                    <a:ext uri="{9D8B030D-6E8A-4147-A177-3AD203B41FA5}">
                      <a16:colId xmlns:a16="http://schemas.microsoft.com/office/drawing/2014/main" val="20017"/>
                    </a:ext>
                  </a:extLst>
                </a:gridCol>
                <a:gridCol w="180000">
                  <a:extLst>
                    <a:ext uri="{9D8B030D-6E8A-4147-A177-3AD203B41FA5}">
                      <a16:colId xmlns:a16="http://schemas.microsoft.com/office/drawing/2014/main" val="20018"/>
                    </a:ext>
                  </a:extLst>
                </a:gridCol>
              </a:tblGrid>
              <a:tr h="288000">
                <a:tc gridSpan="13">
                  <a:txBody>
                    <a:bodyPr/>
                    <a:lstStyle/>
                    <a:p>
                      <a:pPr algn="ctr"/>
                      <a:r>
                        <a:rPr kumimoji="1" lang="ja-JP" altLang="en-US" sz="1400" dirty="0" smtClean="0">
                          <a:latin typeface="ＭＳ 明朝" pitchFamily="17" charset="-128"/>
                          <a:ea typeface="ＭＳ 明朝" pitchFamily="17" charset="-128"/>
                        </a:rPr>
                        <a:t>　　　　　　　　　　</a:t>
                      </a:r>
                      <a:endParaRPr kumimoji="1" lang="ja-JP" altLang="en-US" sz="1500" b="1" dirty="0">
                        <a:latin typeface="ＭＳ 明朝" pitchFamily="17" charset="-128"/>
                        <a:ea typeface="ＭＳ 明朝" pitchFamily="17" charset="-128"/>
                      </a:endParaRPr>
                    </a:p>
                  </a:txBody>
                  <a:tcPr marL="36000" marR="36000"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pPr algn="dist"/>
                      <a:r>
                        <a:rPr kumimoji="1" lang="ja-JP" altLang="en-US" sz="850" dirty="0" smtClean="0">
                          <a:latin typeface="ＭＳ 明朝" pitchFamily="17" charset="-128"/>
                          <a:ea typeface="ＭＳ 明朝" pitchFamily="17" charset="-128"/>
                        </a:rPr>
                        <a:t>受験地コード</a:t>
                      </a:r>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288000">
                <a:tc>
                  <a:txBody>
                    <a:bodyPr/>
                    <a:lstStyle/>
                    <a:p>
                      <a:pPr algn="l"/>
                      <a:r>
                        <a:rPr kumimoji="1" lang="ja-JP" altLang="en-US" sz="850" strike="noStrike" kern="0" spc="0" baseline="0" dirty="0" smtClean="0">
                          <a:solidFill>
                            <a:schemeClr val="tx1"/>
                          </a:solidFill>
                          <a:latin typeface="ＭＳ 明朝" pitchFamily="17" charset="-128"/>
                          <a:ea typeface="ＭＳ 明朝" pitchFamily="17" charset="-128"/>
                        </a:rPr>
                        <a:t>平成</a:t>
                      </a:r>
                      <a:endParaRPr kumimoji="1" lang="en-US" altLang="ja-JP" sz="850" strike="noStrike" kern="0" spc="0" baseline="0" dirty="0" smtClean="0">
                        <a:solidFill>
                          <a:schemeClr val="tx1"/>
                        </a:solidFill>
                        <a:latin typeface="ＭＳ 明朝" pitchFamily="17" charset="-128"/>
                        <a:ea typeface="ＭＳ 明朝" pitchFamily="17" charset="-128"/>
                      </a:endParaRPr>
                    </a:p>
                    <a:p>
                      <a:pPr algn="l"/>
                      <a:r>
                        <a:rPr kumimoji="1" lang="ja-JP" altLang="en-US" sz="850" kern="0" spc="0" baseline="0" dirty="0" smtClean="0">
                          <a:solidFill>
                            <a:schemeClr val="tx1"/>
                          </a:solidFill>
                          <a:latin typeface="ＭＳ 明朝" pitchFamily="17" charset="-128"/>
                          <a:ea typeface="ＭＳ 明朝" pitchFamily="17" charset="-128"/>
                        </a:rPr>
                        <a:t>令和</a:t>
                      </a:r>
                      <a:endParaRPr kumimoji="1" lang="ja-JP" altLang="en-US" sz="850" kern="0" spc="0" baseline="0" dirty="0">
                        <a:solidFill>
                          <a:schemeClr val="tx1"/>
                        </a:solidFill>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endParaRPr kumimoji="1" lang="ja-JP" altLang="en-US" sz="80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endParaRPr kumimoji="1" lang="ja-JP" altLang="en-US" sz="80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kumimoji="1" lang="ja-JP" altLang="en-US" sz="850" dirty="0" smtClean="0">
                          <a:latin typeface="ＭＳ 明朝" pitchFamily="17" charset="-128"/>
                          <a:ea typeface="ＭＳ 明朝" pitchFamily="17" charset="-128"/>
                        </a:rPr>
                        <a:t>年</a:t>
                      </a:r>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kumimoji="1" lang="ja-JP" altLang="en-US" sz="850" dirty="0" smtClean="0">
                          <a:latin typeface="ＭＳ 明朝" pitchFamily="17" charset="-128"/>
                          <a:ea typeface="ＭＳ 明朝" pitchFamily="17" charset="-128"/>
                        </a:rPr>
                        <a:t>月施行</a:t>
                      </a:r>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r>
                        <a:rPr kumimoji="1" lang="ja-JP" altLang="en-US" sz="850" dirty="0" smtClean="0">
                          <a:latin typeface="ＭＳ 明朝" pitchFamily="17" charset="-128"/>
                          <a:ea typeface="ＭＳ 明朝" pitchFamily="17" charset="-128"/>
                        </a:rPr>
                        <a:t>第</a:t>
                      </a:r>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r>
                        <a:rPr kumimoji="1" lang="ja-JP" altLang="en-US" sz="850" kern="0" spc="0" baseline="0" dirty="0" smtClean="0">
                          <a:latin typeface="ＭＳ 明朝" pitchFamily="17" charset="-128"/>
                          <a:ea typeface="ＭＳ 明朝" pitchFamily="17" charset="-128"/>
                        </a:rPr>
                        <a:t>回臨床検査技師国家試験合格</a:t>
                      </a:r>
                      <a:endParaRPr kumimoji="1" lang="ja-JP" altLang="en-US" sz="850" kern="0" spc="0" baseline="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850" dirty="0" smtClean="0">
                          <a:latin typeface="ＭＳ 明朝" pitchFamily="17" charset="-128"/>
                          <a:ea typeface="ＭＳ 明朝" pitchFamily="17" charset="-128"/>
                        </a:rPr>
                        <a:t>受験地</a:t>
                      </a:r>
                      <a:endParaRPr kumimoji="1" lang="ja-JP" altLang="en-US" sz="850" dirty="0">
                        <a:latin typeface="ＭＳ 明朝" pitchFamily="17" charset="-128"/>
                        <a:ea typeface="ＭＳ 明朝" pitchFamily="17"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r>
                        <a:rPr kumimoji="1" lang="ja-JP" altLang="en-US" sz="850" dirty="0" smtClean="0">
                          <a:latin typeface="ＭＳ 明朝" pitchFamily="17" charset="-128"/>
                          <a:ea typeface="ＭＳ 明朝" pitchFamily="17" charset="-128"/>
                        </a:rPr>
                        <a:t>受験番号</a:t>
                      </a:r>
                      <a:endParaRPr kumimoji="1" lang="ja-JP" altLang="en-US" sz="85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9" name="表 8"/>
          <p:cNvGraphicFramePr>
            <a:graphicFrameLocks noGrp="1"/>
          </p:cNvGraphicFramePr>
          <p:nvPr>
            <p:extLst>
              <p:ext uri="{D42A27DB-BD31-4B8C-83A1-F6EECF244321}">
                <p14:modId xmlns:p14="http://schemas.microsoft.com/office/powerpoint/2010/main" val="4122047490"/>
              </p:ext>
            </p:extLst>
          </p:nvPr>
        </p:nvGraphicFramePr>
        <p:xfrm>
          <a:off x="365951" y="4494725"/>
          <a:ext cx="2124248" cy="314259"/>
        </p:xfrm>
        <a:graphic>
          <a:graphicData uri="http://schemas.openxmlformats.org/drawingml/2006/table">
            <a:tbl>
              <a:tblPr firstRow="1" bandRow="1">
                <a:tableStyleId>{2D5ABB26-0587-4C30-8999-92F81FD0307C}</a:tableStyleId>
              </a:tblPr>
              <a:tblGrid>
                <a:gridCol w="1008000">
                  <a:extLst>
                    <a:ext uri="{9D8B030D-6E8A-4147-A177-3AD203B41FA5}">
                      <a16:colId xmlns:a16="http://schemas.microsoft.com/office/drawing/2014/main" val="20000"/>
                    </a:ext>
                  </a:extLst>
                </a:gridCol>
                <a:gridCol w="540000">
                  <a:extLst>
                    <a:ext uri="{9D8B030D-6E8A-4147-A177-3AD203B41FA5}">
                      <a16:colId xmlns:a16="http://schemas.microsoft.com/office/drawing/2014/main" val="20001"/>
                    </a:ext>
                  </a:extLst>
                </a:gridCol>
                <a:gridCol w="576248">
                  <a:extLst>
                    <a:ext uri="{9D8B030D-6E8A-4147-A177-3AD203B41FA5}">
                      <a16:colId xmlns:a16="http://schemas.microsoft.com/office/drawing/2014/main" val="20002"/>
                    </a:ext>
                  </a:extLst>
                </a:gridCol>
              </a:tblGrid>
              <a:tr h="314259">
                <a:tc>
                  <a:txBody>
                    <a:bodyPr/>
                    <a:lstStyle/>
                    <a:p>
                      <a:pPr algn="dist"/>
                      <a:r>
                        <a:rPr kumimoji="1" lang="ja-JP" altLang="en-US" sz="1000" dirty="0" smtClean="0">
                          <a:latin typeface="ＭＳ 明朝" pitchFamily="17" charset="-128"/>
                          <a:ea typeface="ＭＳ 明朝" pitchFamily="17" charset="-128"/>
                        </a:rPr>
                        <a:t>本  籍</a:t>
                      </a:r>
                      <a:endParaRPr kumimoji="1" lang="en-US" altLang="ja-JP" sz="1000" dirty="0" smtClean="0">
                        <a:latin typeface="ＭＳ 明朝" pitchFamily="17" charset="-128"/>
                        <a:ea typeface="ＭＳ 明朝" pitchFamily="17" charset="-128"/>
                      </a:endParaRPr>
                    </a:p>
                    <a:p>
                      <a:pPr algn="dist"/>
                      <a:r>
                        <a:rPr kumimoji="1" lang="ja-JP" altLang="en-US" sz="1000" dirty="0" smtClean="0">
                          <a:latin typeface="ＭＳ 明朝" pitchFamily="17" charset="-128"/>
                          <a:ea typeface="ＭＳ 明朝" pitchFamily="17" charset="-128"/>
                        </a:rPr>
                        <a:t>（国籍）</a:t>
                      </a:r>
                      <a:endParaRPr kumimoji="1" lang="ja-JP" altLang="en-US" sz="1000" dirty="0">
                        <a:latin typeface="ＭＳ 明朝" pitchFamily="17" charset="-128"/>
                        <a:ea typeface="ＭＳ 明朝" pitchFamily="17" charset="-128"/>
                      </a:endParaRPr>
                    </a:p>
                  </a:txBody>
                  <a:tcPr marL="108000" marR="108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no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kumimoji="1" lang="ja-JP" altLang="en-US" sz="1000" b="0" dirty="0" smtClean="0">
                          <a:latin typeface="+mn-ea"/>
                          <a:ea typeface="+mn-ea"/>
                        </a:rPr>
                        <a:t>都　道</a:t>
                      </a:r>
                      <a:endParaRPr kumimoji="1" lang="en-US" altLang="ja-JP" sz="1000" b="0" dirty="0" smtClean="0">
                        <a:latin typeface="+mn-ea"/>
                        <a:ea typeface="+mn-ea"/>
                      </a:endParaRPr>
                    </a:p>
                    <a:p>
                      <a:pPr algn="r"/>
                      <a:r>
                        <a:rPr kumimoji="1" lang="ja-JP" altLang="en-US" sz="1000" b="0" dirty="0" smtClean="0">
                          <a:latin typeface="+mn-ea"/>
                          <a:ea typeface="+mn-ea"/>
                        </a:rPr>
                        <a:t>府　県</a:t>
                      </a:r>
                      <a:endParaRPr kumimoji="1" lang="ja-JP" altLang="en-US" sz="1000" b="0" dirty="0">
                        <a:latin typeface="+mn-ea"/>
                        <a:ea typeface="+mn-ea"/>
                      </a:endParaRPr>
                    </a:p>
                  </a:txBody>
                  <a:tcPr marL="36000" marR="36000" marT="0" marB="0" anchor="ctr">
                    <a:lnL w="6350" cap="flat" cmpd="sng" algn="ctr">
                      <a:no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bl>
          </a:graphicData>
        </a:graphic>
      </p:graphicFrame>
      <p:graphicFrame>
        <p:nvGraphicFramePr>
          <p:cNvPr id="10" name="表 9"/>
          <p:cNvGraphicFramePr>
            <a:graphicFrameLocks noGrp="1"/>
          </p:cNvGraphicFramePr>
          <p:nvPr>
            <p:extLst>
              <p:ext uri="{D42A27DB-BD31-4B8C-83A1-F6EECF244321}">
                <p14:modId xmlns:p14="http://schemas.microsoft.com/office/powerpoint/2010/main" val="3926456838"/>
              </p:ext>
            </p:extLst>
          </p:nvPr>
        </p:nvGraphicFramePr>
        <p:xfrm>
          <a:off x="365951" y="4953000"/>
          <a:ext cx="6120680" cy="601200"/>
        </p:xfrm>
        <a:graphic>
          <a:graphicData uri="http://schemas.openxmlformats.org/drawingml/2006/table">
            <a:tbl>
              <a:tblPr firstRow="1" bandRow="1">
                <a:tableStyleId>{2D5ABB26-0587-4C30-8999-92F81FD0307C}</a:tableStyleId>
              </a:tblPr>
              <a:tblGrid>
                <a:gridCol w="1008000">
                  <a:extLst>
                    <a:ext uri="{9D8B030D-6E8A-4147-A177-3AD203B41FA5}">
                      <a16:colId xmlns:a16="http://schemas.microsoft.com/office/drawing/2014/main" val="20000"/>
                    </a:ext>
                  </a:extLst>
                </a:gridCol>
                <a:gridCol w="864000">
                  <a:extLst>
                    <a:ext uri="{9D8B030D-6E8A-4147-A177-3AD203B41FA5}">
                      <a16:colId xmlns:a16="http://schemas.microsoft.com/office/drawing/2014/main" val="20001"/>
                    </a:ext>
                  </a:extLst>
                </a:gridCol>
                <a:gridCol w="1335065">
                  <a:extLst>
                    <a:ext uri="{9D8B030D-6E8A-4147-A177-3AD203B41FA5}">
                      <a16:colId xmlns:a16="http://schemas.microsoft.com/office/drawing/2014/main" val="20002"/>
                    </a:ext>
                  </a:extLst>
                </a:gridCol>
                <a:gridCol w="2913615">
                  <a:extLst>
                    <a:ext uri="{9D8B030D-6E8A-4147-A177-3AD203B41FA5}">
                      <a16:colId xmlns:a16="http://schemas.microsoft.com/office/drawing/2014/main" val="20003"/>
                    </a:ext>
                  </a:extLst>
                </a:gridCol>
              </a:tblGrid>
              <a:tr h="361006">
                <a:tc>
                  <a:txBody>
                    <a:bodyPr/>
                    <a:lstStyle/>
                    <a:p>
                      <a:pPr algn="ctr"/>
                      <a:r>
                        <a:rPr kumimoji="1" lang="ja-JP" altLang="en-US" sz="1000" dirty="0" smtClean="0">
                          <a:latin typeface="ＭＳ 明朝" pitchFamily="17" charset="-128"/>
                          <a:ea typeface="ＭＳ 明朝" pitchFamily="17" charset="-128"/>
                        </a:rPr>
                        <a:t>住   　　　所</a:t>
                      </a:r>
                      <a:endParaRPr kumimoji="1" lang="ja-JP" altLang="en-US" sz="1000" dirty="0">
                        <a:latin typeface="ＭＳ 明朝" pitchFamily="17" charset="-128"/>
                        <a:ea typeface="ＭＳ 明朝" pitchFamily="17" charset="-128"/>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kumimoji="1" lang="ja-JP" altLang="en-US" sz="1000" dirty="0" smtClean="0">
                          <a:latin typeface="+mn-ea"/>
                          <a:ea typeface="+mn-ea"/>
                        </a:rPr>
                        <a:t> </a:t>
                      </a:r>
                      <a:endParaRPr kumimoji="1" lang="en-US" altLang="ja-JP" sz="1000" dirty="0" smtClean="0">
                        <a:latin typeface="+mn-ea"/>
                        <a:ea typeface="+mn-ea"/>
                      </a:endParaRPr>
                    </a:p>
                    <a:p>
                      <a:pPr algn="r"/>
                      <a:endParaRPr kumimoji="1" lang="ja-JP" altLang="en-US" sz="1000" dirty="0">
                        <a:latin typeface="+mn-ea"/>
                        <a:ea typeface="+mn-ea"/>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no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r>
                        <a:rPr kumimoji="1" lang="ja-JP" altLang="en-US" sz="1000" b="0" dirty="0" smtClean="0">
                          <a:latin typeface="+mn-ea"/>
                          <a:ea typeface="+mn-ea"/>
                        </a:rPr>
                        <a:t> 都　道</a:t>
                      </a:r>
                      <a:endParaRPr kumimoji="1" lang="en-US" altLang="ja-JP" sz="1000" b="0" dirty="0" smtClean="0">
                        <a:latin typeface="+mn-ea"/>
                        <a:ea typeface="+mn-ea"/>
                      </a:endParaRPr>
                    </a:p>
                    <a:p>
                      <a:r>
                        <a:rPr kumimoji="1" lang="ja-JP" altLang="en-US" sz="1000" b="0" dirty="0" smtClean="0">
                          <a:latin typeface="+mn-ea"/>
                          <a:ea typeface="+mn-ea"/>
                        </a:rPr>
                        <a:t> 府　県</a:t>
                      </a:r>
                      <a:endParaRPr kumimoji="1" lang="ja-JP" altLang="en-US" sz="1000" b="0" dirty="0">
                        <a:latin typeface="+mn-ea"/>
                        <a:ea typeface="+mn-ea"/>
                      </a:endParaRPr>
                    </a:p>
                  </a:txBody>
                  <a:tcPr marL="36000" marR="36000" marT="36000" marB="36000" anchor="ctr">
                    <a:lnL w="6350" cap="flat" cmpd="sng" algn="ctr">
                      <a:noFill/>
                      <a:prstDash val="sysDot"/>
                      <a:round/>
                      <a:headEnd type="none" w="med" len="med"/>
                      <a:tailEnd type="none" w="med" len="med"/>
                    </a:lnL>
                    <a:lnR w="6350" cap="flat" cmpd="sng" algn="ctr">
                      <a:no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36000" marB="36000" anchor="ctr">
                    <a:lnL w="6350" cap="flat" cmpd="sng" algn="ctr">
                      <a:noFill/>
                      <a:prstDash val="sysDot"/>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214994">
                <a:tc>
                  <a:txBody>
                    <a:bodyPr/>
                    <a:lstStyle/>
                    <a:p>
                      <a:pPr algn="ctr"/>
                      <a:r>
                        <a:rPr kumimoji="1" lang="ja-JP" altLang="en-US" sz="1000" dirty="0" smtClean="0">
                          <a:latin typeface="ＭＳ 明朝" pitchFamily="17" charset="-128"/>
                          <a:ea typeface="ＭＳ 明朝" pitchFamily="17" charset="-128"/>
                        </a:rPr>
                        <a:t>電   　　　話</a:t>
                      </a:r>
                      <a:endParaRPr kumimoji="1" lang="ja-JP" altLang="en-US" sz="1000" dirty="0">
                        <a:latin typeface="ＭＳ 明朝" pitchFamily="17" charset="-128"/>
                        <a:ea typeface="ＭＳ 明朝" pitchFamily="17" charset="-128"/>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r>
                        <a:rPr kumimoji="1" lang="ja-JP" altLang="en-US" sz="1000" dirty="0" smtClean="0">
                          <a:latin typeface="+mn-ea"/>
                          <a:ea typeface="+mn-ea"/>
                        </a:rPr>
                        <a:t>　　　　　　　　（　</a:t>
                      </a:r>
                      <a:endParaRPr kumimoji="1" lang="en-US" altLang="ja-JP" sz="1000" dirty="0" smtClean="0">
                        <a:latin typeface="+mn-ea"/>
                        <a:ea typeface="+mn-ea"/>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no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r>
                        <a:rPr kumimoji="1" lang="ja-JP" altLang="en-US" sz="1000" b="0" dirty="0" smtClean="0">
                          <a:latin typeface="+mn-ea"/>
                          <a:ea typeface="+mn-ea"/>
                        </a:rPr>
                        <a:t>　　　　　）</a:t>
                      </a:r>
                      <a:endParaRPr kumimoji="1" lang="ja-JP" altLang="en-US" sz="1000" b="0" dirty="0">
                        <a:latin typeface="+mn-ea"/>
                        <a:ea typeface="+mn-ea"/>
                      </a:endParaRPr>
                    </a:p>
                  </a:txBody>
                  <a:tcPr marL="36000" marR="36000" marT="36000" marB="36000" anchor="ctr">
                    <a:lnL w="6350" cap="flat" cmpd="sng" algn="ctr">
                      <a:noFill/>
                      <a:prstDash val="sysDot"/>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1" name="表 10"/>
          <p:cNvGraphicFramePr>
            <a:graphicFrameLocks noGrp="1"/>
          </p:cNvGraphicFramePr>
          <p:nvPr>
            <p:extLst>
              <p:ext uri="{D42A27DB-BD31-4B8C-83A1-F6EECF244321}">
                <p14:modId xmlns:p14="http://schemas.microsoft.com/office/powerpoint/2010/main" val="1905101721"/>
              </p:ext>
            </p:extLst>
          </p:nvPr>
        </p:nvGraphicFramePr>
        <p:xfrm>
          <a:off x="365951" y="5673080"/>
          <a:ext cx="4176063" cy="1297379"/>
        </p:xfrm>
        <a:graphic>
          <a:graphicData uri="http://schemas.openxmlformats.org/drawingml/2006/table">
            <a:tbl>
              <a:tblPr firstRow="1" bandRow="1">
                <a:tableStyleId>{2D5ABB26-0587-4C30-8999-92F81FD0307C}</a:tableStyleId>
              </a:tblPr>
              <a:tblGrid>
                <a:gridCol w="1008000">
                  <a:extLst>
                    <a:ext uri="{9D8B030D-6E8A-4147-A177-3AD203B41FA5}">
                      <a16:colId xmlns:a16="http://schemas.microsoft.com/office/drawing/2014/main" val="20000"/>
                    </a:ext>
                  </a:extLst>
                </a:gridCol>
                <a:gridCol w="1296000">
                  <a:extLst>
                    <a:ext uri="{9D8B030D-6E8A-4147-A177-3AD203B41FA5}">
                      <a16:colId xmlns:a16="http://schemas.microsoft.com/office/drawing/2014/main" val="20001"/>
                    </a:ext>
                  </a:extLst>
                </a:gridCol>
                <a:gridCol w="1296000">
                  <a:extLst>
                    <a:ext uri="{9D8B030D-6E8A-4147-A177-3AD203B41FA5}">
                      <a16:colId xmlns:a16="http://schemas.microsoft.com/office/drawing/2014/main" val="20002"/>
                    </a:ext>
                  </a:extLst>
                </a:gridCol>
                <a:gridCol w="576063">
                  <a:extLst>
                    <a:ext uri="{9D8B030D-6E8A-4147-A177-3AD203B41FA5}">
                      <a16:colId xmlns:a16="http://schemas.microsoft.com/office/drawing/2014/main" val="20003"/>
                    </a:ext>
                  </a:extLst>
                </a:gridCol>
              </a:tblGrid>
              <a:tr h="209157">
                <a:tc>
                  <a:txBody>
                    <a:bodyPr/>
                    <a:lstStyle/>
                    <a:p>
                      <a:pPr algn="dist"/>
                      <a:r>
                        <a:rPr kumimoji="1" lang="ja-JP" altLang="en-US" sz="1000" dirty="0" smtClean="0">
                          <a:latin typeface="ＭＳ 明朝" pitchFamily="17" charset="-128"/>
                          <a:ea typeface="ＭＳ 明朝" pitchFamily="17" charset="-128"/>
                        </a:rPr>
                        <a:t>ふりがな</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tcPr>
                </a:tc>
                <a:tc>
                  <a:txBody>
                    <a:bodyPr/>
                    <a:lstStyle/>
                    <a:p>
                      <a:r>
                        <a:rPr kumimoji="1" lang="ja-JP" altLang="en-US" sz="1000" dirty="0" smtClean="0">
                          <a:latin typeface="ＭＳ 明朝" pitchFamily="17" charset="-128"/>
                          <a:ea typeface="ＭＳ 明朝" pitchFamily="17" charset="-128"/>
                        </a:rPr>
                        <a:t>（氏）</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tcPr>
                </a:tc>
                <a:tc>
                  <a:txBody>
                    <a:bodyPr/>
                    <a:lstStyle/>
                    <a:p>
                      <a:r>
                        <a:rPr kumimoji="1" lang="ja-JP" altLang="en-US" sz="1000" dirty="0" smtClean="0">
                          <a:latin typeface="ＭＳ 明朝" pitchFamily="17" charset="-128"/>
                          <a:ea typeface="ＭＳ 明朝" pitchFamily="17" charset="-128"/>
                        </a:rPr>
                        <a:t>（名）</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ysDot"/>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T="0" marB="0" anchor="ctr">
                    <a:lnL w="1270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ysDash"/>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0"/>
                  </a:ext>
                </a:extLst>
              </a:tr>
              <a:tr h="478622">
                <a:tc rowSpan="2">
                  <a:txBody>
                    <a:bodyPr/>
                    <a:lstStyle/>
                    <a:p>
                      <a:pPr algn="dist"/>
                      <a:r>
                        <a:rPr kumimoji="1" lang="ja-JP" altLang="en-US" sz="1000" dirty="0" smtClean="0">
                          <a:latin typeface="ＭＳ 明朝" pitchFamily="17" charset="-128"/>
                          <a:ea typeface="ＭＳ 明朝" pitchFamily="17" charset="-128"/>
                        </a:rPr>
                        <a:t>氏名</a:t>
                      </a:r>
                      <a:endParaRPr kumimoji="1" lang="en-US" altLang="ja-JP" sz="1000" dirty="0" smtClean="0">
                        <a:latin typeface="ＭＳ 明朝" pitchFamily="17" charset="-128"/>
                        <a:ea typeface="ＭＳ 明朝" pitchFamily="17" charset="-128"/>
                      </a:endParaRPr>
                    </a:p>
                    <a:p>
                      <a:pPr algn="dist"/>
                      <a:endParaRPr kumimoji="1" lang="en-US" altLang="ja-JP" sz="1000" dirty="0" smtClean="0">
                        <a:latin typeface="ＭＳ 明朝" pitchFamily="17" charset="-128"/>
                        <a:ea typeface="ＭＳ 明朝" pitchFamily="17" charset="-128"/>
                      </a:endParaRPr>
                    </a:p>
                    <a:p>
                      <a:pPr marL="0" marR="0" indent="0" algn="dist" defTabSz="914400" rtl="0" eaLnBrk="1" fontAlgn="auto" latinLnBrk="0" hangingPunct="1">
                        <a:lnSpc>
                          <a:spcPct val="100000"/>
                        </a:lnSpc>
                        <a:spcBef>
                          <a:spcPts val="0"/>
                        </a:spcBef>
                        <a:spcAft>
                          <a:spcPts val="0"/>
                        </a:spcAft>
                        <a:buClrTx/>
                        <a:buSzTx/>
                        <a:buFontTx/>
                        <a:buNone/>
                        <a:tabLst/>
                        <a:defRPr/>
                      </a:pPr>
                      <a:endParaRPr kumimoji="1" lang="ja-JP" altLang="en-US" sz="1000" dirty="0" smtClean="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ysDash"/>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ysDot"/>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ysDash"/>
                      <a:round/>
                      <a:headEnd type="none" w="med" len="med"/>
                      <a:tailEnd type="none" w="med" len="med"/>
                    </a:lnB>
                  </a:tcPr>
                </a:tc>
                <a:tc rowSpan="2">
                  <a:txBody>
                    <a:bodyPr/>
                    <a:lstStyle/>
                    <a:p>
                      <a:endParaRPr kumimoji="1" lang="ja-JP" altLang="en-US" sz="1000" dirty="0">
                        <a:latin typeface="ＭＳ 明朝" pitchFamily="17" charset="-128"/>
                        <a:ea typeface="ＭＳ 明朝" pitchFamily="17" charset="-128"/>
                      </a:endParaRPr>
                    </a:p>
                  </a:txBody>
                  <a:tcPr anchor="ctr">
                    <a:lnL w="1270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ysDash"/>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1"/>
                  </a:ext>
                </a:extLst>
              </a:tr>
              <a:tr h="236088">
                <a:tc vMerge="1">
                  <a:txBody>
                    <a:bodyPr/>
                    <a:lstStyle/>
                    <a:p>
                      <a:endParaRPr kumimoji="1" lang="ja-JP" altLang="en-US"/>
                    </a:p>
                  </a:txBody>
                  <a:tcPr/>
                </a:tc>
                <a:tc>
                  <a:txBody>
                    <a:bodyPr/>
                    <a:lstStyle/>
                    <a:p>
                      <a:r>
                        <a:rPr kumimoji="1" lang="en-US" altLang="ja-JP" sz="800" dirty="0" smtClean="0">
                          <a:latin typeface="ＭＳ 明朝" pitchFamily="17" charset="-128"/>
                          <a:ea typeface="ＭＳ 明朝" pitchFamily="17" charset="-128"/>
                        </a:rPr>
                        <a:t>(</a:t>
                      </a:r>
                      <a:r>
                        <a:rPr kumimoji="1" lang="ja-JP" altLang="en-US" sz="800" dirty="0" smtClean="0">
                          <a:latin typeface="ＭＳ 明朝" pitchFamily="17" charset="-128"/>
                          <a:ea typeface="ＭＳ 明朝" pitchFamily="17" charset="-128"/>
                        </a:rPr>
                        <a:t>旧姓</a:t>
                      </a:r>
                      <a:r>
                        <a:rPr kumimoji="1" lang="en-US" altLang="ja-JP" sz="800" dirty="0" smtClean="0">
                          <a:latin typeface="ＭＳ 明朝" pitchFamily="17" charset="-128"/>
                          <a:ea typeface="ＭＳ 明朝" pitchFamily="17" charset="-128"/>
                        </a:rPr>
                        <a:t>)</a:t>
                      </a:r>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ysDot"/>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extLst>
                  <a:ext uri="{0D108BD9-81ED-4DB2-BD59-A6C34878D82A}">
                    <a16:rowId xmlns:a16="http://schemas.microsoft.com/office/drawing/2014/main" val="10002"/>
                  </a:ext>
                </a:extLst>
              </a:tr>
              <a:tr h="354133">
                <a:tc>
                  <a:txBody>
                    <a:bodyPr/>
                    <a:lstStyle/>
                    <a:p>
                      <a:pPr algn="dist"/>
                      <a:r>
                        <a:rPr kumimoji="1" lang="ja-JP" altLang="en-US" sz="1000" dirty="0" smtClean="0">
                          <a:latin typeface="ＭＳ 明朝" pitchFamily="17" charset="-128"/>
                          <a:ea typeface="ＭＳ 明朝" pitchFamily="17" charset="-128"/>
                        </a:rPr>
                        <a:t>通称名</a:t>
                      </a:r>
                      <a:endParaRPr kumimoji="1" lang="en-US" altLang="ja-JP" sz="1000" dirty="0" smtClean="0">
                        <a:latin typeface="ＭＳ 明朝" pitchFamily="17" charset="-128"/>
                        <a:ea typeface="ＭＳ 明朝" pitchFamily="17" charset="-128"/>
                      </a:endParaRPr>
                    </a:p>
                    <a:p>
                      <a:pPr algn="dist"/>
                      <a:endParaRPr kumimoji="1" lang="ja-JP" altLang="en-US" sz="8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ysDot"/>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lnL w="1270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3"/>
                  </a:ext>
                </a:extLst>
              </a:tr>
            </a:tbl>
          </a:graphicData>
        </a:graphic>
      </p:graphicFrame>
      <p:graphicFrame>
        <p:nvGraphicFramePr>
          <p:cNvPr id="12" name="表 11"/>
          <p:cNvGraphicFramePr>
            <a:graphicFrameLocks noGrp="1"/>
          </p:cNvGraphicFramePr>
          <p:nvPr>
            <p:extLst>
              <p:ext uri="{D42A27DB-BD31-4B8C-83A1-F6EECF244321}">
                <p14:modId xmlns:p14="http://schemas.microsoft.com/office/powerpoint/2010/main" val="2298879114"/>
              </p:ext>
            </p:extLst>
          </p:nvPr>
        </p:nvGraphicFramePr>
        <p:xfrm>
          <a:off x="5337276" y="5673080"/>
          <a:ext cx="1152064" cy="936000"/>
        </p:xfrm>
        <a:graphic>
          <a:graphicData uri="http://schemas.openxmlformats.org/drawingml/2006/table">
            <a:tbl>
              <a:tblPr firstRow="1" bandRow="1">
                <a:tableStyleId>{2D5ABB26-0587-4C30-8999-92F81FD0307C}</a:tableStyleId>
              </a:tblPr>
              <a:tblGrid>
                <a:gridCol w="576000">
                  <a:extLst>
                    <a:ext uri="{9D8B030D-6E8A-4147-A177-3AD203B41FA5}">
                      <a16:colId xmlns:a16="http://schemas.microsoft.com/office/drawing/2014/main" val="20000"/>
                    </a:ext>
                  </a:extLst>
                </a:gridCol>
                <a:gridCol w="576064">
                  <a:extLst>
                    <a:ext uri="{9D8B030D-6E8A-4147-A177-3AD203B41FA5}">
                      <a16:colId xmlns:a16="http://schemas.microsoft.com/office/drawing/2014/main" val="20001"/>
                    </a:ext>
                  </a:extLst>
                </a:gridCol>
              </a:tblGrid>
              <a:tr h="468000">
                <a:tc rowSpan="2">
                  <a:txBody>
                    <a:bodyPr/>
                    <a:lstStyle/>
                    <a:p>
                      <a:pPr algn="ctr"/>
                      <a:r>
                        <a:rPr kumimoji="1" lang="ja-JP" altLang="en-US" sz="1000" dirty="0" smtClean="0">
                          <a:latin typeface="ＭＳ 明朝" pitchFamily="17" charset="-128"/>
                          <a:ea typeface="ＭＳ 明朝" pitchFamily="17" charset="-128"/>
                        </a:rPr>
                        <a:t>性　別</a:t>
                      </a:r>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男</a:t>
                      </a:r>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468000">
                <a:tc v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女</a:t>
                      </a:r>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3" name="表 12"/>
          <p:cNvGraphicFramePr>
            <a:graphicFrameLocks noGrp="1"/>
          </p:cNvGraphicFramePr>
          <p:nvPr>
            <p:extLst>
              <p:ext uri="{D42A27DB-BD31-4B8C-83A1-F6EECF244321}">
                <p14:modId xmlns:p14="http://schemas.microsoft.com/office/powerpoint/2010/main" val="2374394918"/>
              </p:ext>
            </p:extLst>
          </p:nvPr>
        </p:nvGraphicFramePr>
        <p:xfrm>
          <a:off x="367056" y="7113240"/>
          <a:ext cx="3600000" cy="590804"/>
        </p:xfrm>
        <a:graphic>
          <a:graphicData uri="http://schemas.openxmlformats.org/drawingml/2006/table">
            <a:tbl>
              <a:tblPr firstRow="1" bandRow="1">
                <a:tableStyleId>{2D5ABB26-0587-4C30-8999-92F81FD0307C}</a:tableStyleId>
              </a:tblPr>
              <a:tblGrid>
                <a:gridCol w="1008000">
                  <a:extLst>
                    <a:ext uri="{9D8B030D-6E8A-4147-A177-3AD203B41FA5}">
                      <a16:colId xmlns:a16="http://schemas.microsoft.com/office/drawing/2014/main" val="20000"/>
                    </a:ext>
                  </a:extLst>
                </a:gridCol>
                <a:gridCol w="572400">
                  <a:extLst>
                    <a:ext uri="{9D8B030D-6E8A-4147-A177-3AD203B41FA5}">
                      <a16:colId xmlns:a16="http://schemas.microsoft.com/office/drawing/2014/main" val="20001"/>
                    </a:ext>
                  </a:extLst>
                </a:gridCol>
                <a:gridCol w="183600">
                  <a:extLst>
                    <a:ext uri="{9D8B030D-6E8A-4147-A177-3AD203B41FA5}">
                      <a16:colId xmlns:a16="http://schemas.microsoft.com/office/drawing/2014/main" val="20002"/>
                    </a:ext>
                  </a:extLst>
                </a:gridCol>
                <a:gridCol w="183600">
                  <a:extLst>
                    <a:ext uri="{9D8B030D-6E8A-4147-A177-3AD203B41FA5}">
                      <a16:colId xmlns:a16="http://schemas.microsoft.com/office/drawing/2014/main" val="20003"/>
                    </a:ext>
                  </a:extLst>
                </a:gridCol>
                <a:gridCol w="183600">
                  <a:extLst>
                    <a:ext uri="{9D8B030D-6E8A-4147-A177-3AD203B41FA5}">
                      <a16:colId xmlns:a16="http://schemas.microsoft.com/office/drawing/2014/main" val="20004"/>
                    </a:ext>
                  </a:extLst>
                </a:gridCol>
                <a:gridCol w="183600">
                  <a:extLst>
                    <a:ext uri="{9D8B030D-6E8A-4147-A177-3AD203B41FA5}">
                      <a16:colId xmlns:a16="http://schemas.microsoft.com/office/drawing/2014/main" val="20005"/>
                    </a:ext>
                  </a:extLst>
                </a:gridCol>
                <a:gridCol w="183600">
                  <a:extLst>
                    <a:ext uri="{9D8B030D-6E8A-4147-A177-3AD203B41FA5}">
                      <a16:colId xmlns:a16="http://schemas.microsoft.com/office/drawing/2014/main" val="20006"/>
                    </a:ext>
                  </a:extLst>
                </a:gridCol>
                <a:gridCol w="183600">
                  <a:extLst>
                    <a:ext uri="{9D8B030D-6E8A-4147-A177-3AD203B41FA5}">
                      <a16:colId xmlns:a16="http://schemas.microsoft.com/office/drawing/2014/main" val="20007"/>
                    </a:ext>
                  </a:extLst>
                </a:gridCol>
                <a:gridCol w="183600">
                  <a:extLst>
                    <a:ext uri="{9D8B030D-6E8A-4147-A177-3AD203B41FA5}">
                      <a16:colId xmlns:a16="http://schemas.microsoft.com/office/drawing/2014/main" val="20008"/>
                    </a:ext>
                  </a:extLst>
                </a:gridCol>
                <a:gridCol w="183600">
                  <a:extLst>
                    <a:ext uri="{9D8B030D-6E8A-4147-A177-3AD203B41FA5}">
                      <a16:colId xmlns:a16="http://schemas.microsoft.com/office/drawing/2014/main" val="20009"/>
                    </a:ext>
                  </a:extLst>
                </a:gridCol>
                <a:gridCol w="183600">
                  <a:extLst>
                    <a:ext uri="{9D8B030D-6E8A-4147-A177-3AD203B41FA5}">
                      <a16:colId xmlns:a16="http://schemas.microsoft.com/office/drawing/2014/main" val="20010"/>
                    </a:ext>
                  </a:extLst>
                </a:gridCol>
                <a:gridCol w="183600">
                  <a:extLst>
                    <a:ext uri="{9D8B030D-6E8A-4147-A177-3AD203B41FA5}">
                      <a16:colId xmlns:a16="http://schemas.microsoft.com/office/drawing/2014/main" val="20011"/>
                    </a:ext>
                  </a:extLst>
                </a:gridCol>
                <a:gridCol w="183600">
                  <a:extLst>
                    <a:ext uri="{9D8B030D-6E8A-4147-A177-3AD203B41FA5}">
                      <a16:colId xmlns:a16="http://schemas.microsoft.com/office/drawing/2014/main" val="20012"/>
                    </a:ext>
                  </a:extLst>
                </a:gridCol>
              </a:tblGrid>
              <a:tr h="468000">
                <a:tc>
                  <a:txBody>
                    <a:bodyPr/>
                    <a:lstStyle/>
                    <a:p>
                      <a:pPr algn="dist"/>
                      <a:r>
                        <a:rPr kumimoji="1" lang="ja-JP" altLang="en-US" sz="1000" dirty="0" smtClean="0">
                          <a:latin typeface="ＭＳ 明朝" pitchFamily="17" charset="-128"/>
                          <a:ea typeface="ＭＳ 明朝" pitchFamily="17" charset="-128"/>
                        </a:rPr>
                        <a:t>生 年 月 日</a:t>
                      </a: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lnSpc>
                          <a:spcPts val="1200"/>
                        </a:lnSpc>
                      </a:pPr>
                      <a:r>
                        <a:rPr kumimoji="1" lang="ja-JP" altLang="en-US" sz="900" dirty="0" smtClean="0">
                          <a:latin typeface="+mn-ea"/>
                          <a:ea typeface="+mn-ea"/>
                        </a:rPr>
                        <a:t>昭　和</a:t>
                      </a:r>
                      <a:endParaRPr kumimoji="1" lang="en-US" altLang="ja-JP" sz="300" dirty="0" smtClean="0">
                        <a:latin typeface="+mn-ea"/>
                        <a:ea typeface="+mn-ea"/>
                      </a:endParaRPr>
                    </a:p>
                    <a:p>
                      <a:pPr algn="dist">
                        <a:lnSpc>
                          <a:spcPts val="1200"/>
                        </a:lnSpc>
                      </a:pPr>
                      <a:r>
                        <a:rPr kumimoji="1" lang="ja-JP" altLang="en-US" sz="900" dirty="0" smtClean="0">
                          <a:latin typeface="+mn-ea"/>
                          <a:ea typeface="+mn-ea"/>
                        </a:rPr>
                        <a:t>平　成</a:t>
                      </a:r>
                      <a:endParaRPr kumimoji="1" lang="en-US" altLang="ja-JP" sz="900" dirty="0" smtClean="0">
                        <a:solidFill>
                          <a:srgbClr val="FF0000"/>
                        </a:solidFill>
                        <a:latin typeface="+mn-ea"/>
                        <a:ea typeface="+mn-ea"/>
                      </a:endParaRPr>
                    </a:p>
                    <a:p>
                      <a:pPr algn="dist">
                        <a:lnSpc>
                          <a:spcPts val="1200"/>
                        </a:lnSpc>
                      </a:pPr>
                      <a:r>
                        <a:rPr kumimoji="1" lang="ja-JP" altLang="en-US" sz="900" dirty="0" smtClean="0">
                          <a:solidFill>
                            <a:schemeClr val="tx1"/>
                          </a:solidFill>
                          <a:latin typeface="+mn-ea"/>
                          <a:ea typeface="+mn-ea"/>
                        </a:rPr>
                        <a:t>令和</a:t>
                      </a:r>
                      <a:endParaRPr kumimoji="1" lang="en-US" altLang="ja-JP" sz="900" dirty="0" smtClean="0">
                        <a:solidFill>
                          <a:schemeClr val="tx1"/>
                        </a:solidFill>
                        <a:latin typeface="+mn-ea"/>
                        <a:ea typeface="+mn-ea"/>
                      </a:endParaRPr>
                    </a:p>
                    <a:p>
                      <a:pPr algn="dist">
                        <a:lnSpc>
                          <a:spcPts val="1200"/>
                        </a:lnSpc>
                      </a:pPr>
                      <a:r>
                        <a:rPr kumimoji="1" lang="ja-JP" altLang="en-US" sz="900" dirty="0" smtClean="0">
                          <a:latin typeface="+mn-ea"/>
                          <a:ea typeface="+mn-ea"/>
                        </a:rPr>
                        <a:t>西　暦</a:t>
                      </a:r>
                      <a:endParaRPr kumimoji="1" lang="en-US" altLang="ja-JP" sz="900" dirty="0" smtClean="0">
                        <a:latin typeface="+mn-ea"/>
                        <a:ea typeface="+mn-ea"/>
                      </a:endParaRPr>
                    </a:p>
                  </a:txBody>
                  <a:tcPr marL="72000" marR="72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年</a:t>
                      </a: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月</a:t>
                      </a: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日</a:t>
                      </a: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bl>
          </a:graphicData>
        </a:graphic>
      </p:graphicFrame>
      <p:sp>
        <p:nvSpPr>
          <p:cNvPr id="14" name="正方形/長方形 13"/>
          <p:cNvSpPr/>
          <p:nvPr/>
        </p:nvSpPr>
        <p:spPr>
          <a:xfrm>
            <a:off x="360908" y="7689304"/>
            <a:ext cx="3096344"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ct val="150000"/>
              </a:lnSpc>
            </a:pPr>
            <a:r>
              <a:rPr kumimoji="1" lang="ja-JP" altLang="en-US" sz="1500" b="1" dirty="0" smtClean="0">
                <a:solidFill>
                  <a:schemeClr val="tx1"/>
                </a:solidFill>
                <a:latin typeface="ＭＳ 明朝" pitchFamily="17" charset="-128"/>
                <a:ea typeface="ＭＳ 明朝" pitchFamily="17" charset="-128"/>
              </a:rPr>
              <a:t>　厚生労働大臣　殿</a:t>
            </a:r>
            <a:endParaRPr kumimoji="1" lang="ja-JP" altLang="en-US" sz="1500" b="1" dirty="0">
              <a:solidFill>
                <a:schemeClr val="tx1"/>
              </a:solidFill>
              <a:latin typeface="ＭＳ 明朝" pitchFamily="17" charset="-128"/>
              <a:ea typeface="ＭＳ 明朝" pitchFamily="17"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3067612300"/>
              </p:ext>
            </p:extLst>
          </p:nvPr>
        </p:nvGraphicFramePr>
        <p:xfrm>
          <a:off x="365951" y="8049344"/>
          <a:ext cx="6087384" cy="1584176"/>
        </p:xfrm>
        <a:graphic>
          <a:graphicData uri="http://schemas.openxmlformats.org/drawingml/2006/table">
            <a:tbl>
              <a:tblPr firstRow="1" bandRow="1">
                <a:tableStyleId>{2D5ABB26-0587-4C30-8999-92F81FD0307C}</a:tableStyleId>
              </a:tblPr>
              <a:tblGrid>
                <a:gridCol w="2029128">
                  <a:extLst>
                    <a:ext uri="{9D8B030D-6E8A-4147-A177-3AD203B41FA5}">
                      <a16:colId xmlns:a16="http://schemas.microsoft.com/office/drawing/2014/main" val="20000"/>
                    </a:ext>
                  </a:extLst>
                </a:gridCol>
                <a:gridCol w="2029128">
                  <a:extLst>
                    <a:ext uri="{9D8B030D-6E8A-4147-A177-3AD203B41FA5}">
                      <a16:colId xmlns:a16="http://schemas.microsoft.com/office/drawing/2014/main" val="20001"/>
                    </a:ext>
                  </a:extLst>
                </a:gridCol>
                <a:gridCol w="2029128">
                  <a:extLst>
                    <a:ext uri="{9D8B030D-6E8A-4147-A177-3AD203B41FA5}">
                      <a16:colId xmlns:a16="http://schemas.microsoft.com/office/drawing/2014/main" val="20002"/>
                    </a:ext>
                  </a:extLst>
                </a:gridCol>
              </a:tblGrid>
              <a:tr h="208800">
                <a:tc>
                  <a:txBody>
                    <a:bodyPr/>
                    <a:lstStyle/>
                    <a:p>
                      <a:pPr algn="dist"/>
                      <a:r>
                        <a:rPr kumimoji="1" lang="ja-JP" altLang="en-US" sz="1000" dirty="0" smtClean="0">
                          <a:latin typeface="ＭＳ 明朝" pitchFamily="17" charset="-128"/>
                          <a:ea typeface="ＭＳ 明朝" pitchFamily="17" charset="-128"/>
                        </a:rPr>
                        <a:t>厚生労働省の受付印</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r>
                        <a:rPr kumimoji="1" lang="ja-JP" altLang="en-US" sz="1000" dirty="0" smtClean="0">
                          <a:latin typeface="ＭＳ 明朝" pitchFamily="17" charset="-128"/>
                          <a:ea typeface="ＭＳ 明朝" pitchFamily="17" charset="-128"/>
                        </a:rPr>
                        <a:t>都道府県の受付印</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r>
                        <a:rPr kumimoji="1" lang="ja-JP" altLang="en-US" sz="1000" dirty="0" smtClean="0">
                          <a:latin typeface="ＭＳ 明朝" pitchFamily="17" charset="-128"/>
                          <a:ea typeface="ＭＳ 明朝" pitchFamily="17" charset="-128"/>
                        </a:rPr>
                        <a:t>保健所の受付印</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1375376">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6" name="正方形/長方形 15"/>
          <p:cNvSpPr/>
          <p:nvPr/>
        </p:nvSpPr>
        <p:spPr>
          <a:xfrm>
            <a:off x="1934834" y="1496616"/>
            <a:ext cx="2988332" cy="288032"/>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dist">
              <a:lnSpc>
                <a:spcPct val="150000"/>
              </a:lnSpc>
            </a:pPr>
            <a:r>
              <a:rPr lang="ja-JP" altLang="en-US" sz="1500" b="1" dirty="0" smtClean="0">
                <a:solidFill>
                  <a:schemeClr val="tx1"/>
                </a:solidFill>
                <a:latin typeface="ＭＳ 明朝" pitchFamily="17" charset="-128"/>
                <a:ea typeface="ＭＳ 明朝" pitchFamily="17" charset="-128"/>
              </a:rPr>
              <a:t>臨床検査技師免許申請書</a:t>
            </a:r>
            <a:endParaRPr kumimoji="1" lang="ja-JP" altLang="en-US" sz="1500" dirty="0">
              <a:solidFill>
                <a:schemeClr val="tx1"/>
              </a:solidFill>
              <a:latin typeface="ＭＳ 明朝" pitchFamily="17" charset="-128"/>
              <a:ea typeface="ＭＳ 明朝" pitchFamily="17" charset="-128"/>
            </a:endParaRPr>
          </a:p>
        </p:txBody>
      </p:sp>
      <p:cxnSp>
        <p:nvCxnSpPr>
          <p:cNvPr id="18" name="直線コネクタ 17"/>
          <p:cNvCxnSpPr/>
          <p:nvPr/>
        </p:nvCxnSpPr>
        <p:spPr>
          <a:xfrm>
            <a:off x="6093296" y="128464"/>
            <a:ext cx="648072" cy="648072"/>
          </a:xfrm>
          <a:prstGeom prst="line">
            <a:avLst/>
          </a:prstGeom>
          <a:ln w="6350">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19" name="正方形/長方形 18"/>
          <p:cNvSpPr/>
          <p:nvPr/>
        </p:nvSpPr>
        <p:spPr>
          <a:xfrm rot="2602444">
            <a:off x="6424791" y="377492"/>
            <a:ext cx="324000" cy="45719"/>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 name="正方形/長方形 19"/>
          <p:cNvSpPr/>
          <p:nvPr/>
        </p:nvSpPr>
        <p:spPr>
          <a:xfrm>
            <a:off x="6165304" y="128464"/>
            <a:ext cx="648072" cy="144016"/>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600" dirty="0" smtClean="0">
                <a:solidFill>
                  <a:schemeClr val="tx1"/>
                </a:solidFill>
                <a:latin typeface="ＭＳ 明朝" pitchFamily="17" charset="-128"/>
                <a:ea typeface="ＭＳ 明朝" pitchFamily="17" charset="-128"/>
              </a:rPr>
              <a:t>ホチキス位置</a:t>
            </a:r>
            <a:endParaRPr kumimoji="1" lang="ja-JP" altLang="en-US" sz="600" dirty="0">
              <a:solidFill>
                <a:schemeClr val="tx1"/>
              </a:solidFill>
              <a:latin typeface="ＭＳ 明朝" pitchFamily="17" charset="-128"/>
              <a:ea typeface="ＭＳ 明朝" pitchFamily="17" charset="-128"/>
            </a:endParaRPr>
          </a:p>
        </p:txBody>
      </p:sp>
      <p:sp>
        <p:nvSpPr>
          <p:cNvPr id="21" name="正方形/長方形 20"/>
          <p:cNvSpPr/>
          <p:nvPr/>
        </p:nvSpPr>
        <p:spPr>
          <a:xfrm>
            <a:off x="3140968" y="704528"/>
            <a:ext cx="2664296" cy="43204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dist"/>
            <a:r>
              <a:rPr lang="ja-JP" altLang="en-US" sz="1000" dirty="0" smtClean="0">
                <a:solidFill>
                  <a:schemeClr val="tx1"/>
                </a:solidFill>
                <a:latin typeface="ＭＳ 明朝" pitchFamily="17" charset="-128"/>
                <a:ea typeface="ＭＳ 明朝" pitchFamily="17" charset="-128"/>
              </a:rPr>
              <a:t>収入印紙欄</a:t>
            </a:r>
            <a:endParaRPr lang="en-US" altLang="ja-JP" sz="1000" dirty="0" smtClean="0">
              <a:solidFill>
                <a:schemeClr val="tx1"/>
              </a:solidFill>
              <a:latin typeface="ＭＳ 明朝" pitchFamily="17" charset="-128"/>
              <a:ea typeface="ＭＳ 明朝" pitchFamily="17" charset="-128"/>
            </a:endParaRPr>
          </a:p>
          <a:p>
            <a:pPr algn="dist"/>
            <a:r>
              <a:rPr kumimoji="1" lang="ja-JP" altLang="en-US" sz="1000" dirty="0" smtClean="0">
                <a:solidFill>
                  <a:schemeClr val="tx1"/>
                </a:solidFill>
                <a:latin typeface="ＭＳ 明朝" pitchFamily="17" charset="-128"/>
                <a:ea typeface="ＭＳ 明朝" pitchFamily="17" charset="-128"/>
              </a:rPr>
              <a:t>（収入印紙は消印しないで下さい）</a:t>
            </a:r>
            <a:endParaRPr kumimoji="1" lang="ja-JP" altLang="en-US" sz="1000" dirty="0">
              <a:solidFill>
                <a:schemeClr val="tx1"/>
              </a:solidFill>
              <a:latin typeface="ＭＳ 明朝" pitchFamily="17" charset="-128"/>
              <a:ea typeface="ＭＳ 明朝" pitchFamily="17" charset="-128"/>
            </a:endParaRPr>
          </a:p>
        </p:txBody>
      </p:sp>
      <p:graphicFrame>
        <p:nvGraphicFramePr>
          <p:cNvPr id="22" name="表 21"/>
          <p:cNvGraphicFramePr>
            <a:graphicFrameLocks noGrp="1"/>
          </p:cNvGraphicFramePr>
          <p:nvPr>
            <p:extLst>
              <p:ext uri="{D42A27DB-BD31-4B8C-83A1-F6EECF244321}">
                <p14:modId xmlns:p14="http://schemas.microsoft.com/office/powerpoint/2010/main" val="2086134317"/>
              </p:ext>
            </p:extLst>
          </p:nvPr>
        </p:nvGraphicFramePr>
        <p:xfrm>
          <a:off x="3501049" y="8265368"/>
          <a:ext cx="936063" cy="360040"/>
        </p:xfrm>
        <a:graphic>
          <a:graphicData uri="http://schemas.openxmlformats.org/drawingml/2006/table">
            <a:tbl>
              <a:tblPr firstRow="1" bandRow="1">
                <a:tableStyleId>{2D5ABB26-0587-4C30-8999-92F81FD0307C}</a:tableStyleId>
              </a:tblPr>
              <a:tblGrid>
                <a:gridCol w="576063">
                  <a:extLst>
                    <a:ext uri="{9D8B030D-6E8A-4147-A177-3AD203B41FA5}">
                      <a16:colId xmlns:a16="http://schemas.microsoft.com/office/drawing/2014/main" val="20000"/>
                    </a:ext>
                  </a:extLst>
                </a:gridCol>
                <a:gridCol w="180000">
                  <a:extLst>
                    <a:ext uri="{9D8B030D-6E8A-4147-A177-3AD203B41FA5}">
                      <a16:colId xmlns:a16="http://schemas.microsoft.com/office/drawing/2014/main" val="20001"/>
                    </a:ext>
                  </a:extLst>
                </a:gridCol>
                <a:gridCol w="180000">
                  <a:extLst>
                    <a:ext uri="{9D8B030D-6E8A-4147-A177-3AD203B41FA5}">
                      <a16:colId xmlns:a16="http://schemas.microsoft.com/office/drawing/2014/main" val="20002"/>
                    </a:ext>
                  </a:extLst>
                </a:gridCol>
              </a:tblGrid>
              <a:tr h="360040">
                <a:tc>
                  <a:txBody>
                    <a:bodyPr/>
                    <a:lstStyle/>
                    <a:p>
                      <a:pPr algn="dist"/>
                      <a:r>
                        <a:rPr kumimoji="1" lang="ja-JP" altLang="en-US" sz="900" dirty="0" smtClean="0">
                          <a:latin typeface="ＭＳ 明朝" pitchFamily="17" charset="-128"/>
                          <a:ea typeface="ＭＳ 明朝" pitchFamily="17" charset="-128"/>
                        </a:rPr>
                        <a:t>都道府県</a:t>
                      </a:r>
                      <a:endParaRPr kumimoji="1" lang="en-US" altLang="ja-JP" sz="900" dirty="0" smtClean="0">
                        <a:latin typeface="ＭＳ 明朝" pitchFamily="17" charset="-128"/>
                        <a:ea typeface="ＭＳ 明朝" pitchFamily="17" charset="-128"/>
                      </a:endParaRPr>
                    </a:p>
                    <a:p>
                      <a:pPr algn="dist"/>
                      <a:r>
                        <a:rPr kumimoji="1" lang="ja-JP" altLang="en-US" sz="900" dirty="0" smtClean="0">
                          <a:latin typeface="ＭＳ 明朝" pitchFamily="17" charset="-128"/>
                          <a:ea typeface="ＭＳ 明朝" pitchFamily="17" charset="-128"/>
                        </a:rPr>
                        <a:t>コード</a:t>
                      </a:r>
                      <a:endParaRPr kumimoji="1" lang="ja-JP" altLang="en-US" sz="900" dirty="0">
                        <a:latin typeface="ＭＳ 明朝" pitchFamily="17" charset="-128"/>
                        <a:ea typeface="ＭＳ 明朝" pitchFamily="17" charset="-128"/>
                      </a:endParaRPr>
                    </a:p>
                  </a:txBody>
                  <a:tcPr marL="54000" marR="54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900" dirty="0">
                        <a:latin typeface="ＭＳ 明朝" pitchFamily="17" charset="-128"/>
                        <a:ea typeface="ＭＳ 明朝" pitchFamily="17" charset="-128"/>
                      </a:endParaRPr>
                    </a:p>
                  </a:txBody>
                  <a:tcPr marL="0" marR="0" marT="36000" marB="36000">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900" dirty="0">
                        <a:latin typeface="ＭＳ 明朝" pitchFamily="17" charset="-128"/>
                        <a:ea typeface="ＭＳ 明朝" pitchFamily="17" charset="-128"/>
                      </a:endParaRPr>
                    </a:p>
                  </a:txBody>
                  <a:tcPr marL="0" marR="0" marT="36000" marB="36000">
                    <a:lnL w="6350" cap="flat" cmpd="sng" algn="ctr">
                      <a:solidFill>
                        <a:schemeClr val="tx1"/>
                      </a:solidFill>
                      <a:prstDash val="sysDash"/>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bl>
          </a:graphicData>
        </a:graphic>
      </p:graphicFrame>
      <p:sp>
        <p:nvSpPr>
          <p:cNvPr id="2" name="テキスト ボックス 1"/>
          <p:cNvSpPr txBox="1"/>
          <p:nvPr/>
        </p:nvSpPr>
        <p:spPr>
          <a:xfrm>
            <a:off x="1340768" y="4953000"/>
            <a:ext cx="360040" cy="246221"/>
          </a:xfrm>
          <a:prstGeom prst="rect">
            <a:avLst/>
          </a:prstGeom>
          <a:noFill/>
        </p:spPr>
        <p:txBody>
          <a:bodyPr wrap="square" rtlCol="0">
            <a:spAutoFit/>
          </a:bodyPr>
          <a:lstStyle/>
          <a:p>
            <a:r>
              <a:rPr kumimoji="1" lang="ja-JP" altLang="en-US" sz="1000" b="1" dirty="0" smtClean="0"/>
              <a:t>〒</a:t>
            </a:r>
            <a:endParaRPr kumimoji="1" lang="ja-JP" altLang="en-US" b="1" dirty="0"/>
          </a:p>
        </p:txBody>
      </p:sp>
      <p:sp>
        <p:nvSpPr>
          <p:cNvPr id="23" name="テキスト ボックス 22"/>
          <p:cNvSpPr txBox="1"/>
          <p:nvPr/>
        </p:nvSpPr>
        <p:spPr>
          <a:xfrm>
            <a:off x="6531441" y="992560"/>
            <a:ext cx="353943" cy="3528392"/>
          </a:xfrm>
          <a:prstGeom prst="rect">
            <a:avLst/>
          </a:prstGeom>
          <a:noFill/>
        </p:spPr>
        <p:txBody>
          <a:bodyPr vert="eaVert" wrap="square" rtlCol="0">
            <a:spAutoFit/>
          </a:bodyPr>
          <a:lstStyle/>
          <a:p>
            <a:r>
              <a:rPr kumimoji="1" lang="ja-JP" altLang="en-US" sz="1100" b="1" dirty="0" smtClean="0">
                <a:latin typeface="ＭＳ ゴシック" panose="020B0609070205080204" pitchFamily="49" charset="-128"/>
                <a:ea typeface="ＭＳ ゴシック" panose="020B0609070205080204" pitchFamily="49" charset="-128"/>
              </a:rPr>
              <a:t>様式第一</a:t>
            </a:r>
            <a:r>
              <a:rPr kumimoji="1" lang="ja-JP" altLang="en-US" sz="1100" dirty="0" smtClean="0">
                <a:latin typeface="ＭＳ 明朝" panose="02020609040205080304" pitchFamily="17" charset="-128"/>
                <a:ea typeface="ＭＳ 明朝" panose="02020609040205080304" pitchFamily="17" charset="-128"/>
              </a:rPr>
              <a:t>（</a:t>
            </a:r>
            <a:r>
              <a:rPr kumimoji="1" lang="ja-JP" altLang="en-US" sz="1100" smtClean="0">
                <a:latin typeface="ＭＳ 明朝" panose="02020609040205080304" pitchFamily="17" charset="-128"/>
                <a:ea typeface="ＭＳ 明朝" panose="02020609040205080304" pitchFamily="17" charset="-128"/>
              </a:rPr>
              <a:t>第一条の五関係</a:t>
            </a:r>
            <a:r>
              <a:rPr kumimoji="1" lang="ja-JP" altLang="en-US" sz="1100" dirty="0" smtClean="0">
                <a:latin typeface="ＭＳ 明朝" panose="02020609040205080304" pitchFamily="17" charset="-128"/>
                <a:ea typeface="ＭＳ 明朝" panose="02020609040205080304" pitchFamily="17" charset="-128"/>
              </a:rPr>
              <a:t>）</a:t>
            </a:r>
            <a:endParaRPr kumimoji="1" lang="ja-JP" altLang="en-US" sz="1100" dirty="0">
              <a:latin typeface="ＭＳ 明朝" panose="02020609040205080304" pitchFamily="17" charset="-128"/>
              <a:ea typeface="ＭＳ 明朝" panose="02020609040205080304" pitchFamily="17" charset="-128"/>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正方形/長方形 7"/>
          <p:cNvSpPr/>
          <p:nvPr/>
        </p:nvSpPr>
        <p:spPr>
          <a:xfrm>
            <a:off x="296652" y="6011924"/>
            <a:ext cx="6264696" cy="648072"/>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500" b="1" dirty="0" smtClean="0">
                <a:solidFill>
                  <a:schemeClr val="tx1"/>
                </a:solidFill>
                <a:latin typeface="ＭＳ 明朝" pitchFamily="17" charset="-128"/>
                <a:ea typeface="ＭＳ 明朝" pitchFamily="17" charset="-128"/>
              </a:rPr>
              <a:t>上記の臨床検査技師免許証を（</a:t>
            </a:r>
            <a:r>
              <a:rPr kumimoji="1" lang="ja-JP" altLang="en-US" sz="1500" dirty="0" smtClean="0">
                <a:solidFill>
                  <a:schemeClr val="tx1"/>
                </a:solidFill>
                <a:latin typeface="ＭＳ ゴシック" pitchFamily="49" charset="-128"/>
                <a:ea typeface="ＭＳ ゴシック" pitchFamily="49" charset="-128"/>
              </a:rPr>
              <a:t>き損・亡失</a:t>
            </a:r>
            <a:r>
              <a:rPr kumimoji="1" lang="ja-JP" altLang="en-US" sz="1500" b="1" dirty="0" smtClean="0">
                <a:solidFill>
                  <a:schemeClr val="tx1"/>
                </a:solidFill>
                <a:latin typeface="ＭＳ 明朝" pitchFamily="17" charset="-128"/>
                <a:ea typeface="ＭＳ 明朝" pitchFamily="17" charset="-128"/>
              </a:rPr>
              <a:t>）したので、関係書</a:t>
            </a:r>
            <a:r>
              <a:rPr lang="ja-JP" altLang="en-US" sz="1500" b="1" dirty="0">
                <a:solidFill>
                  <a:schemeClr val="tx1"/>
                </a:solidFill>
                <a:latin typeface="ＭＳ 明朝" pitchFamily="17" charset="-128"/>
                <a:ea typeface="ＭＳ 明朝" pitchFamily="17" charset="-128"/>
              </a:rPr>
              <a:t>類を</a:t>
            </a:r>
            <a:endParaRPr kumimoji="1" lang="en-US" altLang="ja-JP" sz="1500" b="1" dirty="0" smtClean="0">
              <a:solidFill>
                <a:schemeClr val="tx1"/>
              </a:solidFill>
              <a:latin typeface="ＭＳ 明朝" pitchFamily="17" charset="-128"/>
              <a:ea typeface="ＭＳ 明朝" pitchFamily="17" charset="-128"/>
            </a:endParaRPr>
          </a:p>
          <a:p>
            <a:pPr>
              <a:lnSpc>
                <a:spcPts val="1000"/>
              </a:lnSpc>
            </a:pPr>
            <a:endParaRPr lang="en-US" altLang="ja-JP" sz="1500" b="1" dirty="0" smtClean="0">
              <a:solidFill>
                <a:schemeClr val="tx1"/>
              </a:solidFill>
              <a:latin typeface="ＭＳ 明朝" pitchFamily="17" charset="-128"/>
              <a:ea typeface="ＭＳ 明朝" pitchFamily="17" charset="-128"/>
            </a:endParaRPr>
          </a:p>
          <a:p>
            <a:r>
              <a:rPr lang="ja-JP" altLang="en-US" sz="1500" b="1" dirty="0" smtClean="0">
                <a:solidFill>
                  <a:schemeClr val="tx1"/>
                </a:solidFill>
                <a:latin typeface="ＭＳ 明朝" pitchFamily="17" charset="-128"/>
                <a:ea typeface="ＭＳ 明朝" pitchFamily="17" charset="-128"/>
              </a:rPr>
              <a:t>添えて</a:t>
            </a:r>
            <a:r>
              <a:rPr kumimoji="1" lang="ja-JP" altLang="en-US" sz="1500" b="1" dirty="0" smtClean="0">
                <a:solidFill>
                  <a:schemeClr val="tx1"/>
                </a:solidFill>
                <a:latin typeface="ＭＳ 明朝" pitchFamily="17" charset="-128"/>
                <a:ea typeface="ＭＳ 明朝" pitchFamily="17" charset="-128"/>
              </a:rPr>
              <a:t>免許証の再交付を申請します。</a:t>
            </a:r>
            <a:endParaRPr kumimoji="1" lang="en-US" altLang="ja-JP" sz="1500" b="1" dirty="0" smtClean="0">
              <a:solidFill>
                <a:schemeClr val="tx1"/>
              </a:solidFill>
              <a:latin typeface="ＭＳ 明朝" pitchFamily="17" charset="-128"/>
              <a:ea typeface="ＭＳ 明朝" pitchFamily="17" charset="-128"/>
            </a:endParaRPr>
          </a:p>
          <a:p>
            <a:pPr>
              <a:lnSpc>
                <a:spcPts val="400"/>
              </a:lnSpc>
            </a:pPr>
            <a:endParaRPr kumimoji="1" lang="en-US" altLang="ja-JP" sz="1500" b="1" dirty="0" smtClean="0">
              <a:solidFill>
                <a:schemeClr val="tx1"/>
              </a:solidFill>
              <a:latin typeface="ＭＳ 明朝" pitchFamily="17" charset="-128"/>
              <a:ea typeface="ＭＳ 明朝" pitchFamily="17" charset="-128"/>
            </a:endParaRPr>
          </a:p>
          <a:p>
            <a:pPr>
              <a:spcBef>
                <a:spcPts val="300"/>
              </a:spcBef>
            </a:pPr>
            <a:r>
              <a:rPr lang="ja-JP" altLang="en-US" sz="800" dirty="0" smtClean="0">
                <a:solidFill>
                  <a:schemeClr val="tx1"/>
                </a:solidFill>
                <a:latin typeface="ＭＳ 明朝" pitchFamily="17" charset="-128"/>
                <a:ea typeface="ＭＳ 明朝" pitchFamily="17" charset="-128"/>
              </a:rPr>
              <a:t>　　　　　　　　</a:t>
            </a:r>
            <a:r>
              <a:rPr lang="ja-JP" altLang="en-US" sz="1000" u="sng" dirty="0" smtClean="0">
                <a:solidFill>
                  <a:schemeClr val="tx1"/>
                </a:solidFill>
                <a:latin typeface="ＭＳ 明朝" pitchFamily="17" charset="-128"/>
                <a:ea typeface="ＭＳ 明朝" pitchFamily="17" charset="-128"/>
              </a:rPr>
              <a:t>　　　</a:t>
            </a:r>
            <a:r>
              <a:rPr lang="ja-JP" altLang="en-US" sz="1000" dirty="0" smtClean="0">
                <a:solidFill>
                  <a:schemeClr val="tx1"/>
                </a:solidFill>
                <a:latin typeface="ＭＳ 明朝" pitchFamily="17" charset="-128"/>
                <a:ea typeface="ＭＳ 明朝" pitchFamily="17" charset="-128"/>
              </a:rPr>
              <a:t>年</a:t>
            </a:r>
            <a:r>
              <a:rPr lang="ja-JP" altLang="en-US" sz="1000" u="sng" dirty="0" smtClean="0">
                <a:solidFill>
                  <a:schemeClr val="tx1"/>
                </a:solidFill>
                <a:latin typeface="ＭＳ 明朝" pitchFamily="17" charset="-128"/>
                <a:ea typeface="ＭＳ 明朝" pitchFamily="17" charset="-128"/>
              </a:rPr>
              <a:t>　　　</a:t>
            </a:r>
            <a:r>
              <a:rPr lang="ja-JP" altLang="en-US" sz="1000" dirty="0" smtClean="0">
                <a:solidFill>
                  <a:schemeClr val="tx1"/>
                </a:solidFill>
                <a:latin typeface="ＭＳ 明朝" pitchFamily="17" charset="-128"/>
                <a:ea typeface="ＭＳ 明朝" pitchFamily="17" charset="-128"/>
              </a:rPr>
              <a:t>月</a:t>
            </a:r>
            <a:r>
              <a:rPr lang="ja-JP" altLang="en-US" sz="1000" u="sng" dirty="0" smtClean="0">
                <a:solidFill>
                  <a:schemeClr val="tx1"/>
                </a:solidFill>
                <a:latin typeface="ＭＳ 明朝" pitchFamily="17" charset="-128"/>
                <a:ea typeface="ＭＳ 明朝" pitchFamily="17" charset="-128"/>
              </a:rPr>
              <a:t>　　　</a:t>
            </a:r>
            <a:r>
              <a:rPr lang="ja-JP" altLang="en-US" sz="1000" dirty="0" smtClean="0">
                <a:solidFill>
                  <a:schemeClr val="tx1"/>
                </a:solidFill>
                <a:latin typeface="ＭＳ 明朝" pitchFamily="17" charset="-128"/>
                <a:ea typeface="ＭＳ 明朝" pitchFamily="17" charset="-128"/>
              </a:rPr>
              <a:t>日</a:t>
            </a:r>
            <a:endParaRPr kumimoji="1" lang="ja-JP" altLang="en-US" sz="1000" dirty="0">
              <a:solidFill>
                <a:schemeClr val="tx1"/>
              </a:solidFill>
              <a:latin typeface="ＭＳ 明朝" pitchFamily="17" charset="-128"/>
              <a:ea typeface="ＭＳ 明朝" pitchFamily="17" charset="-128"/>
            </a:endParaRPr>
          </a:p>
        </p:txBody>
      </p:sp>
      <p:graphicFrame>
        <p:nvGraphicFramePr>
          <p:cNvPr id="13" name="表 12"/>
          <p:cNvGraphicFramePr>
            <a:graphicFrameLocks noGrp="1"/>
          </p:cNvGraphicFramePr>
          <p:nvPr>
            <p:extLst/>
          </p:nvPr>
        </p:nvGraphicFramePr>
        <p:xfrm>
          <a:off x="404664" y="4520952"/>
          <a:ext cx="3615214" cy="571500"/>
        </p:xfrm>
        <a:graphic>
          <a:graphicData uri="http://schemas.openxmlformats.org/drawingml/2006/table">
            <a:tbl>
              <a:tblPr firstRow="1" bandRow="1">
                <a:tableStyleId>{2D5ABB26-0587-4C30-8999-92F81FD0307C}</a:tableStyleId>
              </a:tblPr>
              <a:tblGrid>
                <a:gridCol w="1008112">
                  <a:extLst>
                    <a:ext uri="{9D8B030D-6E8A-4147-A177-3AD203B41FA5}">
                      <a16:colId xmlns:a16="http://schemas.microsoft.com/office/drawing/2014/main" val="20000"/>
                    </a:ext>
                  </a:extLst>
                </a:gridCol>
                <a:gridCol w="543326">
                  <a:extLst>
                    <a:ext uri="{9D8B030D-6E8A-4147-A177-3AD203B41FA5}">
                      <a16:colId xmlns:a16="http://schemas.microsoft.com/office/drawing/2014/main" val="20001"/>
                    </a:ext>
                  </a:extLst>
                </a:gridCol>
                <a:gridCol w="187616">
                  <a:extLst>
                    <a:ext uri="{9D8B030D-6E8A-4147-A177-3AD203B41FA5}">
                      <a16:colId xmlns:a16="http://schemas.microsoft.com/office/drawing/2014/main" val="20002"/>
                    </a:ext>
                  </a:extLst>
                </a:gridCol>
                <a:gridCol w="187616">
                  <a:extLst>
                    <a:ext uri="{9D8B030D-6E8A-4147-A177-3AD203B41FA5}">
                      <a16:colId xmlns:a16="http://schemas.microsoft.com/office/drawing/2014/main" val="20003"/>
                    </a:ext>
                  </a:extLst>
                </a:gridCol>
                <a:gridCol w="187616">
                  <a:extLst>
                    <a:ext uri="{9D8B030D-6E8A-4147-A177-3AD203B41FA5}">
                      <a16:colId xmlns:a16="http://schemas.microsoft.com/office/drawing/2014/main" val="20004"/>
                    </a:ext>
                  </a:extLst>
                </a:gridCol>
                <a:gridCol w="187616">
                  <a:extLst>
                    <a:ext uri="{9D8B030D-6E8A-4147-A177-3AD203B41FA5}">
                      <a16:colId xmlns:a16="http://schemas.microsoft.com/office/drawing/2014/main" val="20005"/>
                    </a:ext>
                  </a:extLst>
                </a:gridCol>
                <a:gridCol w="187616">
                  <a:extLst>
                    <a:ext uri="{9D8B030D-6E8A-4147-A177-3AD203B41FA5}">
                      <a16:colId xmlns:a16="http://schemas.microsoft.com/office/drawing/2014/main" val="20006"/>
                    </a:ext>
                  </a:extLst>
                </a:gridCol>
                <a:gridCol w="187616">
                  <a:extLst>
                    <a:ext uri="{9D8B030D-6E8A-4147-A177-3AD203B41FA5}">
                      <a16:colId xmlns:a16="http://schemas.microsoft.com/office/drawing/2014/main" val="20007"/>
                    </a:ext>
                  </a:extLst>
                </a:gridCol>
                <a:gridCol w="187616">
                  <a:extLst>
                    <a:ext uri="{9D8B030D-6E8A-4147-A177-3AD203B41FA5}">
                      <a16:colId xmlns:a16="http://schemas.microsoft.com/office/drawing/2014/main" val="20008"/>
                    </a:ext>
                  </a:extLst>
                </a:gridCol>
                <a:gridCol w="187616">
                  <a:extLst>
                    <a:ext uri="{9D8B030D-6E8A-4147-A177-3AD203B41FA5}">
                      <a16:colId xmlns:a16="http://schemas.microsoft.com/office/drawing/2014/main" val="20009"/>
                    </a:ext>
                  </a:extLst>
                </a:gridCol>
                <a:gridCol w="187616">
                  <a:extLst>
                    <a:ext uri="{9D8B030D-6E8A-4147-A177-3AD203B41FA5}">
                      <a16:colId xmlns:a16="http://schemas.microsoft.com/office/drawing/2014/main" val="20010"/>
                    </a:ext>
                  </a:extLst>
                </a:gridCol>
                <a:gridCol w="187616">
                  <a:extLst>
                    <a:ext uri="{9D8B030D-6E8A-4147-A177-3AD203B41FA5}">
                      <a16:colId xmlns:a16="http://schemas.microsoft.com/office/drawing/2014/main" val="20011"/>
                    </a:ext>
                  </a:extLst>
                </a:gridCol>
                <a:gridCol w="187616">
                  <a:extLst>
                    <a:ext uri="{9D8B030D-6E8A-4147-A177-3AD203B41FA5}">
                      <a16:colId xmlns:a16="http://schemas.microsoft.com/office/drawing/2014/main" val="20012"/>
                    </a:ext>
                  </a:extLst>
                </a:gridCol>
              </a:tblGrid>
              <a:tr h="504000">
                <a:tc>
                  <a:txBody>
                    <a:bodyPr/>
                    <a:lstStyle/>
                    <a:p>
                      <a:pPr algn="ctr"/>
                      <a:r>
                        <a:rPr kumimoji="1" lang="ja-JP" altLang="en-US" sz="1000" dirty="0" smtClean="0">
                          <a:latin typeface="ＭＳ 明朝" pitchFamily="17" charset="-128"/>
                          <a:ea typeface="ＭＳ 明朝" pitchFamily="17" charset="-128"/>
                        </a:rPr>
                        <a:t>生 年 月 日</a:t>
                      </a: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900"/>
                        </a:lnSpc>
                      </a:pPr>
                      <a:r>
                        <a:rPr kumimoji="1" lang="ja-JP" altLang="en-US" sz="800" dirty="0" smtClean="0">
                          <a:latin typeface="+mn-ea"/>
                          <a:ea typeface="+mn-ea"/>
                        </a:rPr>
                        <a:t>大　正</a:t>
                      </a:r>
                      <a:endParaRPr kumimoji="1" lang="en-US" altLang="ja-JP" sz="800" dirty="0" smtClean="0">
                        <a:latin typeface="+mn-ea"/>
                        <a:ea typeface="+mn-ea"/>
                      </a:endParaRPr>
                    </a:p>
                    <a:p>
                      <a:pPr algn="ctr">
                        <a:lnSpc>
                          <a:spcPts val="900"/>
                        </a:lnSpc>
                      </a:pPr>
                      <a:r>
                        <a:rPr kumimoji="1" lang="ja-JP" altLang="en-US" sz="800" dirty="0" smtClean="0">
                          <a:latin typeface="+mn-ea"/>
                          <a:ea typeface="+mn-ea"/>
                        </a:rPr>
                        <a:t>昭　和</a:t>
                      </a:r>
                      <a:endParaRPr kumimoji="1" lang="en-US" altLang="ja-JP" sz="800" dirty="0" smtClean="0">
                        <a:latin typeface="+mn-ea"/>
                        <a:ea typeface="+mn-ea"/>
                      </a:endParaRPr>
                    </a:p>
                    <a:p>
                      <a:pPr algn="ctr">
                        <a:lnSpc>
                          <a:spcPts val="900"/>
                        </a:lnSpc>
                      </a:pPr>
                      <a:r>
                        <a:rPr kumimoji="1" lang="ja-JP" altLang="en-US" sz="800" dirty="0" smtClean="0">
                          <a:latin typeface="+mn-ea"/>
                          <a:ea typeface="+mn-ea"/>
                        </a:rPr>
                        <a:t>平　成</a:t>
                      </a:r>
                      <a:endParaRPr kumimoji="1" lang="en-US" altLang="ja-JP" sz="800" dirty="0" smtClean="0">
                        <a:latin typeface="+mn-ea"/>
                        <a:ea typeface="+mn-ea"/>
                      </a:endParaRPr>
                    </a:p>
                    <a:p>
                      <a:pPr algn="ctr">
                        <a:lnSpc>
                          <a:spcPts val="900"/>
                        </a:lnSpc>
                      </a:pPr>
                      <a:r>
                        <a:rPr kumimoji="1" lang="ja-JP" altLang="en-US" sz="800" dirty="0" smtClean="0">
                          <a:solidFill>
                            <a:schemeClr val="tx1"/>
                          </a:solidFill>
                          <a:latin typeface="+mn-ea"/>
                          <a:ea typeface="+mn-ea"/>
                        </a:rPr>
                        <a:t>令　和</a:t>
                      </a:r>
                      <a:endParaRPr kumimoji="1" lang="en-US" altLang="ja-JP" sz="800" dirty="0" smtClean="0">
                        <a:solidFill>
                          <a:schemeClr val="tx1"/>
                        </a:solidFill>
                        <a:latin typeface="+mn-ea"/>
                        <a:ea typeface="+mn-ea"/>
                      </a:endParaRPr>
                    </a:p>
                    <a:p>
                      <a:pPr algn="ctr">
                        <a:lnSpc>
                          <a:spcPts val="900"/>
                        </a:lnSpc>
                      </a:pPr>
                      <a:r>
                        <a:rPr kumimoji="1" lang="ja-JP" altLang="en-US" sz="800" dirty="0" smtClean="0">
                          <a:latin typeface="+mn-ea"/>
                          <a:ea typeface="+mn-ea"/>
                        </a:rPr>
                        <a:t>西　暦</a:t>
                      </a:r>
                      <a:endParaRPr kumimoji="1" lang="en-US" altLang="ja-JP" sz="800" dirty="0" smtClean="0">
                        <a:latin typeface="+mn-ea"/>
                        <a:ea typeface="+mn-ea"/>
                      </a:endParaRPr>
                    </a:p>
                  </a:txBody>
                  <a:tcPr marL="72000" marR="72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年</a:t>
                      </a: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月</a:t>
                      </a: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日</a:t>
                      </a:r>
                      <a:endParaRPr kumimoji="1" lang="ja-JP" altLang="en-US" sz="1000" dirty="0">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bl>
          </a:graphicData>
        </a:graphic>
      </p:graphicFrame>
      <p:sp>
        <p:nvSpPr>
          <p:cNvPr id="14" name="正方形/長方形 13"/>
          <p:cNvSpPr/>
          <p:nvPr/>
        </p:nvSpPr>
        <p:spPr>
          <a:xfrm>
            <a:off x="443930" y="7545288"/>
            <a:ext cx="3096344"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nSpc>
                <a:spcPct val="150000"/>
              </a:lnSpc>
            </a:pPr>
            <a:r>
              <a:rPr kumimoji="1" lang="ja-JP" altLang="en-US" sz="1500" b="1" dirty="0" smtClean="0">
                <a:solidFill>
                  <a:schemeClr val="tx1"/>
                </a:solidFill>
                <a:latin typeface="ＭＳ 明朝" pitchFamily="17" charset="-128"/>
                <a:ea typeface="ＭＳ 明朝" pitchFamily="17" charset="-128"/>
              </a:rPr>
              <a:t>厚生労働大臣</a:t>
            </a:r>
            <a:r>
              <a:rPr lang="ja-JP" altLang="en-US" sz="1500" b="1" dirty="0">
                <a:solidFill>
                  <a:schemeClr val="tx1"/>
                </a:solidFill>
                <a:latin typeface="ＭＳ 明朝" pitchFamily="17" charset="-128"/>
                <a:ea typeface="ＭＳ 明朝" pitchFamily="17" charset="-128"/>
              </a:rPr>
              <a:t> </a:t>
            </a:r>
            <a:r>
              <a:rPr kumimoji="1" lang="ja-JP" altLang="en-US" sz="1500" b="1" dirty="0" smtClean="0">
                <a:solidFill>
                  <a:schemeClr val="tx1"/>
                </a:solidFill>
                <a:latin typeface="ＭＳ 明朝" pitchFamily="17" charset="-128"/>
                <a:ea typeface="ＭＳ 明朝" pitchFamily="17" charset="-128"/>
              </a:rPr>
              <a:t> 殿</a:t>
            </a:r>
            <a:endParaRPr kumimoji="1" lang="ja-JP" altLang="en-US" sz="1500" b="1" dirty="0">
              <a:solidFill>
                <a:schemeClr val="tx1"/>
              </a:solidFill>
              <a:latin typeface="ＭＳ 明朝" pitchFamily="17" charset="-128"/>
              <a:ea typeface="ＭＳ 明朝" pitchFamily="17"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3448009914"/>
              </p:ext>
            </p:extLst>
          </p:nvPr>
        </p:nvGraphicFramePr>
        <p:xfrm>
          <a:off x="365951" y="7977336"/>
          <a:ext cx="6087384" cy="1584176"/>
        </p:xfrm>
        <a:graphic>
          <a:graphicData uri="http://schemas.openxmlformats.org/drawingml/2006/table">
            <a:tbl>
              <a:tblPr firstRow="1" bandRow="1">
                <a:tableStyleId>{2D5ABB26-0587-4C30-8999-92F81FD0307C}</a:tableStyleId>
              </a:tblPr>
              <a:tblGrid>
                <a:gridCol w="2029128">
                  <a:extLst>
                    <a:ext uri="{9D8B030D-6E8A-4147-A177-3AD203B41FA5}">
                      <a16:colId xmlns:a16="http://schemas.microsoft.com/office/drawing/2014/main" val="20000"/>
                    </a:ext>
                  </a:extLst>
                </a:gridCol>
                <a:gridCol w="2029128">
                  <a:extLst>
                    <a:ext uri="{9D8B030D-6E8A-4147-A177-3AD203B41FA5}">
                      <a16:colId xmlns:a16="http://schemas.microsoft.com/office/drawing/2014/main" val="20001"/>
                    </a:ext>
                  </a:extLst>
                </a:gridCol>
                <a:gridCol w="2029128">
                  <a:extLst>
                    <a:ext uri="{9D8B030D-6E8A-4147-A177-3AD203B41FA5}">
                      <a16:colId xmlns:a16="http://schemas.microsoft.com/office/drawing/2014/main" val="20002"/>
                    </a:ext>
                  </a:extLst>
                </a:gridCol>
              </a:tblGrid>
              <a:tr h="208800">
                <a:tc>
                  <a:txBody>
                    <a:bodyPr/>
                    <a:lstStyle/>
                    <a:p>
                      <a:pPr algn="dist"/>
                      <a:r>
                        <a:rPr kumimoji="1" lang="ja-JP" altLang="en-US" sz="1000" dirty="0" smtClean="0">
                          <a:latin typeface="ＭＳ 明朝" pitchFamily="17" charset="-128"/>
                          <a:ea typeface="ＭＳ 明朝" pitchFamily="17" charset="-128"/>
                        </a:rPr>
                        <a:t>厚生労働省の受付印</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r>
                        <a:rPr kumimoji="1" lang="ja-JP" altLang="en-US" sz="1000" dirty="0" smtClean="0">
                          <a:latin typeface="ＭＳ 明朝" pitchFamily="17" charset="-128"/>
                          <a:ea typeface="ＭＳ 明朝" pitchFamily="17" charset="-128"/>
                        </a:rPr>
                        <a:t>都道府県の受付印</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r>
                        <a:rPr kumimoji="1" lang="ja-JP" altLang="en-US" sz="1000" dirty="0" smtClean="0">
                          <a:latin typeface="ＭＳ 明朝" pitchFamily="17" charset="-128"/>
                          <a:ea typeface="ＭＳ 明朝" pitchFamily="17" charset="-128"/>
                        </a:rPr>
                        <a:t>保健所</a:t>
                      </a:r>
                      <a:r>
                        <a:rPr kumimoji="1" lang="ja-JP" altLang="en-US" sz="1000" smtClean="0">
                          <a:latin typeface="ＭＳ 明朝" pitchFamily="17" charset="-128"/>
                          <a:ea typeface="ＭＳ 明朝" pitchFamily="17" charset="-128"/>
                        </a:rPr>
                        <a:t>の受付印</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1375376">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6" name="正方形/長方形 15"/>
          <p:cNvSpPr/>
          <p:nvPr/>
        </p:nvSpPr>
        <p:spPr>
          <a:xfrm>
            <a:off x="1641469" y="1511424"/>
            <a:ext cx="3575062" cy="288032"/>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lnSpc>
                <a:spcPct val="150000"/>
              </a:lnSpc>
            </a:pPr>
            <a:r>
              <a:rPr lang="ja-JP" altLang="en-US" sz="1500" b="1" dirty="0" smtClean="0">
                <a:solidFill>
                  <a:schemeClr val="tx1"/>
                </a:solidFill>
                <a:latin typeface="ＭＳ 明朝" pitchFamily="17" charset="-128"/>
                <a:ea typeface="ＭＳ 明朝" pitchFamily="17" charset="-128"/>
              </a:rPr>
              <a:t>臨床検査技師免許証再交付申請書</a:t>
            </a:r>
            <a:endParaRPr kumimoji="1" lang="ja-JP" altLang="en-US" sz="1500" dirty="0">
              <a:solidFill>
                <a:schemeClr val="tx1"/>
              </a:solidFill>
              <a:latin typeface="ＭＳ 明朝" pitchFamily="17" charset="-128"/>
              <a:ea typeface="ＭＳ 明朝" pitchFamily="17" charset="-128"/>
            </a:endParaRPr>
          </a:p>
        </p:txBody>
      </p:sp>
      <p:cxnSp>
        <p:nvCxnSpPr>
          <p:cNvPr id="18" name="直線コネクタ 17"/>
          <p:cNvCxnSpPr/>
          <p:nvPr/>
        </p:nvCxnSpPr>
        <p:spPr>
          <a:xfrm>
            <a:off x="6093296" y="128464"/>
            <a:ext cx="648072" cy="648072"/>
          </a:xfrm>
          <a:prstGeom prst="line">
            <a:avLst/>
          </a:prstGeom>
          <a:ln w="6350">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19" name="正方形/長方形 18"/>
          <p:cNvSpPr/>
          <p:nvPr/>
        </p:nvSpPr>
        <p:spPr>
          <a:xfrm rot="2602444">
            <a:off x="6424791" y="377492"/>
            <a:ext cx="324000" cy="45719"/>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 name="正方形/長方形 19"/>
          <p:cNvSpPr/>
          <p:nvPr/>
        </p:nvSpPr>
        <p:spPr>
          <a:xfrm>
            <a:off x="6165304" y="128464"/>
            <a:ext cx="648072" cy="144016"/>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600" dirty="0" smtClean="0">
                <a:solidFill>
                  <a:schemeClr val="tx1"/>
                </a:solidFill>
                <a:latin typeface="ＭＳ 明朝" pitchFamily="17" charset="-128"/>
                <a:ea typeface="ＭＳ 明朝" pitchFamily="17" charset="-128"/>
              </a:rPr>
              <a:t>ホチキス位置</a:t>
            </a:r>
            <a:endParaRPr kumimoji="1" lang="ja-JP" altLang="en-US" sz="600" dirty="0">
              <a:solidFill>
                <a:schemeClr val="tx1"/>
              </a:solidFill>
              <a:latin typeface="ＭＳ 明朝" pitchFamily="17" charset="-128"/>
              <a:ea typeface="ＭＳ 明朝" pitchFamily="17" charset="-128"/>
            </a:endParaRPr>
          </a:p>
        </p:txBody>
      </p:sp>
      <p:sp>
        <p:nvSpPr>
          <p:cNvPr id="21" name="正方形/長方形 20"/>
          <p:cNvSpPr/>
          <p:nvPr/>
        </p:nvSpPr>
        <p:spPr>
          <a:xfrm>
            <a:off x="3212976" y="560512"/>
            <a:ext cx="2664296" cy="432048"/>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dist"/>
            <a:r>
              <a:rPr lang="ja-JP" altLang="en-US" sz="1000" dirty="0" smtClean="0">
                <a:solidFill>
                  <a:schemeClr val="tx1"/>
                </a:solidFill>
                <a:latin typeface="ＭＳ 明朝" pitchFamily="17" charset="-128"/>
                <a:ea typeface="ＭＳ 明朝" pitchFamily="17" charset="-128"/>
              </a:rPr>
              <a:t>収入印紙欄</a:t>
            </a:r>
            <a:endParaRPr lang="en-US" altLang="ja-JP" sz="1000" dirty="0" smtClean="0">
              <a:solidFill>
                <a:schemeClr val="tx1"/>
              </a:solidFill>
              <a:latin typeface="ＭＳ 明朝" pitchFamily="17" charset="-128"/>
              <a:ea typeface="ＭＳ 明朝" pitchFamily="17" charset="-128"/>
            </a:endParaRPr>
          </a:p>
          <a:p>
            <a:pPr algn="dist"/>
            <a:r>
              <a:rPr kumimoji="1" lang="ja-JP" altLang="en-US" sz="1000" dirty="0" smtClean="0">
                <a:solidFill>
                  <a:schemeClr val="tx1"/>
                </a:solidFill>
                <a:latin typeface="ＭＳ 明朝" pitchFamily="17" charset="-128"/>
                <a:ea typeface="ＭＳ 明朝" pitchFamily="17" charset="-128"/>
              </a:rPr>
              <a:t>（収入印紙は消印しないで下さい）</a:t>
            </a:r>
            <a:endParaRPr kumimoji="1" lang="ja-JP" altLang="en-US" sz="1000" dirty="0">
              <a:solidFill>
                <a:schemeClr val="tx1"/>
              </a:solidFill>
              <a:latin typeface="ＭＳ 明朝" pitchFamily="17" charset="-128"/>
              <a:ea typeface="ＭＳ 明朝" pitchFamily="17" charset="-128"/>
            </a:endParaRPr>
          </a:p>
        </p:txBody>
      </p:sp>
      <p:graphicFrame>
        <p:nvGraphicFramePr>
          <p:cNvPr id="22" name="表 21"/>
          <p:cNvGraphicFramePr>
            <a:graphicFrameLocks noGrp="1"/>
          </p:cNvGraphicFramePr>
          <p:nvPr/>
        </p:nvGraphicFramePr>
        <p:xfrm>
          <a:off x="3501049" y="8193360"/>
          <a:ext cx="936063" cy="360040"/>
        </p:xfrm>
        <a:graphic>
          <a:graphicData uri="http://schemas.openxmlformats.org/drawingml/2006/table">
            <a:tbl>
              <a:tblPr firstRow="1" bandRow="1">
                <a:tableStyleId>{2D5ABB26-0587-4C30-8999-92F81FD0307C}</a:tableStyleId>
              </a:tblPr>
              <a:tblGrid>
                <a:gridCol w="576063">
                  <a:extLst>
                    <a:ext uri="{9D8B030D-6E8A-4147-A177-3AD203B41FA5}">
                      <a16:colId xmlns:a16="http://schemas.microsoft.com/office/drawing/2014/main" val="20000"/>
                    </a:ext>
                  </a:extLst>
                </a:gridCol>
                <a:gridCol w="180000">
                  <a:extLst>
                    <a:ext uri="{9D8B030D-6E8A-4147-A177-3AD203B41FA5}">
                      <a16:colId xmlns:a16="http://schemas.microsoft.com/office/drawing/2014/main" val="20001"/>
                    </a:ext>
                  </a:extLst>
                </a:gridCol>
                <a:gridCol w="180000">
                  <a:extLst>
                    <a:ext uri="{9D8B030D-6E8A-4147-A177-3AD203B41FA5}">
                      <a16:colId xmlns:a16="http://schemas.microsoft.com/office/drawing/2014/main" val="20002"/>
                    </a:ext>
                  </a:extLst>
                </a:gridCol>
              </a:tblGrid>
              <a:tr h="360040">
                <a:tc>
                  <a:txBody>
                    <a:bodyPr/>
                    <a:lstStyle/>
                    <a:p>
                      <a:pPr algn="dist"/>
                      <a:r>
                        <a:rPr kumimoji="1" lang="ja-JP" altLang="en-US" sz="900" dirty="0" smtClean="0">
                          <a:latin typeface="ＭＳ 明朝" pitchFamily="17" charset="-128"/>
                          <a:ea typeface="ＭＳ 明朝" pitchFamily="17" charset="-128"/>
                        </a:rPr>
                        <a:t>都道府県</a:t>
                      </a:r>
                      <a:endParaRPr kumimoji="1" lang="en-US" altLang="ja-JP" sz="900" dirty="0" smtClean="0">
                        <a:latin typeface="ＭＳ 明朝" pitchFamily="17" charset="-128"/>
                        <a:ea typeface="ＭＳ 明朝" pitchFamily="17" charset="-128"/>
                      </a:endParaRPr>
                    </a:p>
                    <a:p>
                      <a:pPr algn="dist"/>
                      <a:r>
                        <a:rPr kumimoji="1" lang="ja-JP" altLang="en-US" sz="900" dirty="0" smtClean="0">
                          <a:latin typeface="ＭＳ 明朝" pitchFamily="17" charset="-128"/>
                          <a:ea typeface="ＭＳ 明朝" pitchFamily="17" charset="-128"/>
                        </a:rPr>
                        <a:t>コード</a:t>
                      </a:r>
                      <a:endParaRPr kumimoji="1" lang="ja-JP" altLang="en-US" sz="900" dirty="0">
                        <a:latin typeface="ＭＳ 明朝" pitchFamily="17" charset="-128"/>
                        <a:ea typeface="ＭＳ 明朝" pitchFamily="17" charset="-128"/>
                      </a:endParaRPr>
                    </a:p>
                  </a:txBody>
                  <a:tcPr marL="54000" marR="54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900" dirty="0">
                        <a:latin typeface="ＭＳ 明朝" pitchFamily="17" charset="-128"/>
                        <a:ea typeface="ＭＳ 明朝" pitchFamily="17" charset="-128"/>
                      </a:endParaRPr>
                    </a:p>
                  </a:txBody>
                  <a:tcPr marL="0" marR="0" marT="36000" marB="36000">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900" dirty="0">
                        <a:latin typeface="ＭＳ 明朝" pitchFamily="17" charset="-128"/>
                        <a:ea typeface="ＭＳ 明朝" pitchFamily="17" charset="-128"/>
                      </a:endParaRPr>
                    </a:p>
                  </a:txBody>
                  <a:tcPr marL="0" marR="0" marT="36000" marB="36000">
                    <a:lnL w="6350" cap="flat" cmpd="sng" algn="ctr">
                      <a:solidFill>
                        <a:schemeClr val="tx1"/>
                      </a:solidFill>
                      <a:prstDash val="sysDash"/>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bl>
          </a:graphicData>
        </a:graphic>
      </p:graphicFrame>
      <p:graphicFrame>
        <p:nvGraphicFramePr>
          <p:cNvPr id="23" name="表 22"/>
          <p:cNvGraphicFramePr>
            <a:graphicFrameLocks noGrp="1"/>
          </p:cNvGraphicFramePr>
          <p:nvPr>
            <p:extLst/>
          </p:nvPr>
        </p:nvGraphicFramePr>
        <p:xfrm>
          <a:off x="407211" y="2000672"/>
          <a:ext cx="5758093" cy="457200"/>
        </p:xfrm>
        <a:graphic>
          <a:graphicData uri="http://schemas.openxmlformats.org/drawingml/2006/table">
            <a:tbl>
              <a:tblPr firstRow="1" bandRow="1">
                <a:tableStyleId>{5940675A-B579-460E-94D1-54222C63F5DA}</a:tableStyleId>
              </a:tblPr>
              <a:tblGrid>
                <a:gridCol w="990584">
                  <a:extLst>
                    <a:ext uri="{9D8B030D-6E8A-4147-A177-3AD203B41FA5}">
                      <a16:colId xmlns:a16="http://schemas.microsoft.com/office/drawing/2014/main" val="20000"/>
                    </a:ext>
                  </a:extLst>
                </a:gridCol>
                <a:gridCol w="194400">
                  <a:extLst>
                    <a:ext uri="{9D8B030D-6E8A-4147-A177-3AD203B41FA5}">
                      <a16:colId xmlns:a16="http://schemas.microsoft.com/office/drawing/2014/main" val="20001"/>
                    </a:ext>
                  </a:extLst>
                </a:gridCol>
                <a:gridCol w="194400">
                  <a:extLst>
                    <a:ext uri="{9D8B030D-6E8A-4147-A177-3AD203B41FA5}">
                      <a16:colId xmlns:a16="http://schemas.microsoft.com/office/drawing/2014/main" val="20002"/>
                    </a:ext>
                  </a:extLst>
                </a:gridCol>
                <a:gridCol w="194400">
                  <a:extLst>
                    <a:ext uri="{9D8B030D-6E8A-4147-A177-3AD203B41FA5}">
                      <a16:colId xmlns:a16="http://schemas.microsoft.com/office/drawing/2014/main" val="20003"/>
                    </a:ext>
                  </a:extLst>
                </a:gridCol>
                <a:gridCol w="194400">
                  <a:extLst>
                    <a:ext uri="{9D8B030D-6E8A-4147-A177-3AD203B41FA5}">
                      <a16:colId xmlns:a16="http://schemas.microsoft.com/office/drawing/2014/main" val="20004"/>
                    </a:ext>
                  </a:extLst>
                </a:gridCol>
                <a:gridCol w="194400">
                  <a:extLst>
                    <a:ext uri="{9D8B030D-6E8A-4147-A177-3AD203B41FA5}">
                      <a16:colId xmlns:a16="http://schemas.microsoft.com/office/drawing/2014/main" val="20005"/>
                    </a:ext>
                  </a:extLst>
                </a:gridCol>
                <a:gridCol w="194400">
                  <a:extLst>
                    <a:ext uri="{9D8B030D-6E8A-4147-A177-3AD203B41FA5}">
                      <a16:colId xmlns:a16="http://schemas.microsoft.com/office/drawing/2014/main" val="20006"/>
                    </a:ext>
                  </a:extLst>
                </a:gridCol>
                <a:gridCol w="194400">
                  <a:extLst>
                    <a:ext uri="{9D8B030D-6E8A-4147-A177-3AD203B41FA5}">
                      <a16:colId xmlns:a16="http://schemas.microsoft.com/office/drawing/2014/main" val="20007"/>
                    </a:ext>
                  </a:extLst>
                </a:gridCol>
                <a:gridCol w="194400">
                  <a:extLst>
                    <a:ext uri="{9D8B030D-6E8A-4147-A177-3AD203B41FA5}">
                      <a16:colId xmlns:a16="http://schemas.microsoft.com/office/drawing/2014/main" val="20008"/>
                    </a:ext>
                  </a:extLst>
                </a:gridCol>
                <a:gridCol w="194400">
                  <a:extLst>
                    <a:ext uri="{9D8B030D-6E8A-4147-A177-3AD203B41FA5}">
                      <a16:colId xmlns:a16="http://schemas.microsoft.com/office/drawing/2014/main" val="20009"/>
                    </a:ext>
                  </a:extLst>
                </a:gridCol>
                <a:gridCol w="828000">
                  <a:extLst>
                    <a:ext uri="{9D8B030D-6E8A-4147-A177-3AD203B41FA5}">
                      <a16:colId xmlns:a16="http://schemas.microsoft.com/office/drawing/2014/main" val="20010"/>
                    </a:ext>
                  </a:extLst>
                </a:gridCol>
                <a:gridCol w="440309">
                  <a:extLst>
                    <a:ext uri="{9D8B030D-6E8A-4147-A177-3AD203B41FA5}">
                      <a16:colId xmlns:a16="http://schemas.microsoft.com/office/drawing/2014/main" val="20011"/>
                    </a:ext>
                  </a:extLst>
                </a:gridCol>
                <a:gridCol w="194400">
                  <a:extLst>
                    <a:ext uri="{9D8B030D-6E8A-4147-A177-3AD203B41FA5}">
                      <a16:colId xmlns:a16="http://schemas.microsoft.com/office/drawing/2014/main" val="20012"/>
                    </a:ext>
                  </a:extLst>
                </a:gridCol>
                <a:gridCol w="194400">
                  <a:extLst>
                    <a:ext uri="{9D8B030D-6E8A-4147-A177-3AD203B41FA5}">
                      <a16:colId xmlns:a16="http://schemas.microsoft.com/office/drawing/2014/main" val="20013"/>
                    </a:ext>
                  </a:extLst>
                </a:gridCol>
                <a:gridCol w="194400">
                  <a:extLst>
                    <a:ext uri="{9D8B030D-6E8A-4147-A177-3AD203B41FA5}">
                      <a16:colId xmlns:a16="http://schemas.microsoft.com/office/drawing/2014/main" val="20014"/>
                    </a:ext>
                  </a:extLst>
                </a:gridCol>
                <a:gridCol w="194400">
                  <a:extLst>
                    <a:ext uri="{9D8B030D-6E8A-4147-A177-3AD203B41FA5}">
                      <a16:colId xmlns:a16="http://schemas.microsoft.com/office/drawing/2014/main" val="20015"/>
                    </a:ext>
                  </a:extLst>
                </a:gridCol>
                <a:gridCol w="194400">
                  <a:extLst>
                    <a:ext uri="{9D8B030D-6E8A-4147-A177-3AD203B41FA5}">
                      <a16:colId xmlns:a16="http://schemas.microsoft.com/office/drawing/2014/main" val="20016"/>
                    </a:ext>
                  </a:extLst>
                </a:gridCol>
                <a:gridCol w="194400">
                  <a:extLst>
                    <a:ext uri="{9D8B030D-6E8A-4147-A177-3AD203B41FA5}">
                      <a16:colId xmlns:a16="http://schemas.microsoft.com/office/drawing/2014/main" val="20017"/>
                    </a:ext>
                  </a:extLst>
                </a:gridCol>
                <a:gridCol w="194400">
                  <a:extLst>
                    <a:ext uri="{9D8B030D-6E8A-4147-A177-3AD203B41FA5}">
                      <a16:colId xmlns:a16="http://schemas.microsoft.com/office/drawing/2014/main" val="20018"/>
                    </a:ext>
                  </a:extLst>
                </a:gridCol>
                <a:gridCol w="194400">
                  <a:extLst>
                    <a:ext uri="{9D8B030D-6E8A-4147-A177-3AD203B41FA5}">
                      <a16:colId xmlns:a16="http://schemas.microsoft.com/office/drawing/2014/main" val="20019"/>
                    </a:ext>
                  </a:extLst>
                </a:gridCol>
                <a:gridCol w="194400">
                  <a:extLst>
                    <a:ext uri="{9D8B030D-6E8A-4147-A177-3AD203B41FA5}">
                      <a16:colId xmlns:a16="http://schemas.microsoft.com/office/drawing/2014/main" val="20020"/>
                    </a:ext>
                  </a:extLst>
                </a:gridCol>
              </a:tblGrid>
              <a:tr h="457200">
                <a:tc>
                  <a:txBody>
                    <a:bodyPr/>
                    <a:lstStyle/>
                    <a:p>
                      <a:pPr algn="ctr"/>
                      <a:r>
                        <a:rPr kumimoji="1" lang="ja-JP" altLang="en-US" sz="1000" dirty="0" smtClean="0">
                          <a:latin typeface="ＭＳ 明朝" pitchFamily="17" charset="-128"/>
                          <a:ea typeface="ＭＳ 明朝" pitchFamily="17" charset="-128"/>
                        </a:rPr>
                        <a:t>登　録　番　号</a:t>
                      </a: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第</a:t>
                      </a: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号</a:t>
                      </a: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登録年月日</a:t>
                      </a: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000"/>
                        </a:lnSpc>
                      </a:pPr>
                      <a:r>
                        <a:rPr kumimoji="1" lang="ja-JP" altLang="en-US" sz="800" dirty="0" smtClean="0">
                          <a:latin typeface="ＭＳ ゴシック" pitchFamily="49" charset="-128"/>
                          <a:ea typeface="ＭＳ ゴシック" pitchFamily="49" charset="-128"/>
                        </a:rPr>
                        <a:t>昭　和</a:t>
                      </a:r>
                      <a:endParaRPr kumimoji="1" lang="en-US" altLang="ja-JP" sz="800" dirty="0" smtClean="0">
                        <a:latin typeface="ＭＳ ゴシック" pitchFamily="49" charset="-128"/>
                        <a:ea typeface="ＭＳ ゴシック" pitchFamily="49" charset="-128"/>
                      </a:endParaRPr>
                    </a:p>
                    <a:p>
                      <a:pPr algn="ctr">
                        <a:lnSpc>
                          <a:spcPts val="1000"/>
                        </a:lnSpc>
                      </a:pPr>
                      <a:r>
                        <a:rPr kumimoji="1" lang="ja-JP" altLang="en-US" sz="800" dirty="0" smtClean="0">
                          <a:latin typeface="ＭＳ ゴシック" pitchFamily="49" charset="-128"/>
                          <a:ea typeface="ＭＳ ゴシック" pitchFamily="49" charset="-128"/>
                        </a:rPr>
                        <a:t>平　成</a:t>
                      </a:r>
                      <a:endParaRPr kumimoji="1" lang="en-US" altLang="ja-JP" sz="800" dirty="0" smtClean="0">
                        <a:latin typeface="ＭＳ ゴシック" pitchFamily="49" charset="-128"/>
                        <a:ea typeface="ＭＳ ゴシック" pitchFamily="49" charset="-128"/>
                      </a:endParaRPr>
                    </a:p>
                    <a:p>
                      <a:pPr algn="ctr">
                        <a:lnSpc>
                          <a:spcPts val="1000"/>
                        </a:lnSpc>
                      </a:pPr>
                      <a:r>
                        <a:rPr kumimoji="1" lang="ja-JP" altLang="en-US" sz="800" dirty="0" smtClean="0">
                          <a:solidFill>
                            <a:schemeClr val="tx1"/>
                          </a:solidFill>
                          <a:latin typeface="ＭＳ ゴシック" pitchFamily="49" charset="-128"/>
                          <a:ea typeface="ＭＳ ゴシック" pitchFamily="49" charset="-128"/>
                        </a:rPr>
                        <a:t>令　和</a:t>
                      </a:r>
                      <a:endParaRPr kumimoji="1" lang="ja-JP" altLang="en-US" sz="800" dirty="0">
                        <a:solidFill>
                          <a:schemeClr val="tx1"/>
                        </a:solidFill>
                        <a:latin typeface="ＭＳ ゴシック" pitchFamily="49" charset="-128"/>
                        <a:ea typeface="ＭＳ ゴシック" pitchFamily="49"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年</a:t>
                      </a: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月</a:t>
                      </a: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日</a:t>
                      </a:r>
                      <a:endParaRPr kumimoji="1" lang="ja-JP" altLang="en-US" sz="1000" dirty="0">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bl>
          </a:graphicData>
        </a:graphic>
      </p:graphicFrame>
      <p:graphicFrame>
        <p:nvGraphicFramePr>
          <p:cNvPr id="25" name="表 24"/>
          <p:cNvGraphicFramePr>
            <a:graphicFrameLocks noGrp="1"/>
          </p:cNvGraphicFramePr>
          <p:nvPr>
            <p:extLst/>
          </p:nvPr>
        </p:nvGraphicFramePr>
        <p:xfrm>
          <a:off x="404663" y="5169024"/>
          <a:ext cx="6012668" cy="741680"/>
        </p:xfrm>
        <a:graphic>
          <a:graphicData uri="http://schemas.openxmlformats.org/drawingml/2006/table">
            <a:tbl>
              <a:tblPr firstRow="1" bandRow="1">
                <a:tableStyleId>{5940675A-B579-460E-94D1-54222C63F5DA}</a:tableStyleId>
              </a:tblPr>
              <a:tblGrid>
                <a:gridCol w="990088">
                  <a:extLst>
                    <a:ext uri="{9D8B030D-6E8A-4147-A177-3AD203B41FA5}">
                      <a16:colId xmlns:a16="http://schemas.microsoft.com/office/drawing/2014/main" val="20000"/>
                    </a:ext>
                  </a:extLst>
                </a:gridCol>
                <a:gridCol w="466330">
                  <a:extLst>
                    <a:ext uri="{9D8B030D-6E8A-4147-A177-3AD203B41FA5}">
                      <a16:colId xmlns:a16="http://schemas.microsoft.com/office/drawing/2014/main" val="20001"/>
                    </a:ext>
                  </a:extLst>
                </a:gridCol>
                <a:gridCol w="197294">
                  <a:extLst>
                    <a:ext uri="{9D8B030D-6E8A-4147-A177-3AD203B41FA5}">
                      <a16:colId xmlns:a16="http://schemas.microsoft.com/office/drawing/2014/main" val="20002"/>
                    </a:ext>
                  </a:extLst>
                </a:gridCol>
                <a:gridCol w="197294">
                  <a:extLst>
                    <a:ext uri="{9D8B030D-6E8A-4147-A177-3AD203B41FA5}">
                      <a16:colId xmlns:a16="http://schemas.microsoft.com/office/drawing/2014/main" val="20003"/>
                    </a:ext>
                  </a:extLst>
                </a:gridCol>
                <a:gridCol w="197294">
                  <a:extLst>
                    <a:ext uri="{9D8B030D-6E8A-4147-A177-3AD203B41FA5}">
                      <a16:colId xmlns:a16="http://schemas.microsoft.com/office/drawing/2014/main" val="20004"/>
                    </a:ext>
                  </a:extLst>
                </a:gridCol>
                <a:gridCol w="197294">
                  <a:extLst>
                    <a:ext uri="{9D8B030D-6E8A-4147-A177-3AD203B41FA5}">
                      <a16:colId xmlns:a16="http://schemas.microsoft.com/office/drawing/2014/main" val="20005"/>
                    </a:ext>
                  </a:extLst>
                </a:gridCol>
                <a:gridCol w="197294">
                  <a:extLst>
                    <a:ext uri="{9D8B030D-6E8A-4147-A177-3AD203B41FA5}">
                      <a16:colId xmlns:a16="http://schemas.microsoft.com/office/drawing/2014/main" val="20006"/>
                    </a:ext>
                  </a:extLst>
                </a:gridCol>
                <a:gridCol w="932661">
                  <a:extLst>
                    <a:ext uri="{9D8B030D-6E8A-4147-A177-3AD203B41FA5}">
                      <a16:colId xmlns:a16="http://schemas.microsoft.com/office/drawing/2014/main" val="20007"/>
                    </a:ext>
                  </a:extLst>
                </a:gridCol>
                <a:gridCol w="197294">
                  <a:extLst>
                    <a:ext uri="{9D8B030D-6E8A-4147-A177-3AD203B41FA5}">
                      <a16:colId xmlns:a16="http://schemas.microsoft.com/office/drawing/2014/main" val="20008"/>
                    </a:ext>
                  </a:extLst>
                </a:gridCol>
                <a:gridCol w="197294">
                  <a:extLst>
                    <a:ext uri="{9D8B030D-6E8A-4147-A177-3AD203B41FA5}">
                      <a16:colId xmlns:a16="http://schemas.microsoft.com/office/drawing/2014/main" val="20009"/>
                    </a:ext>
                  </a:extLst>
                </a:gridCol>
                <a:gridCol w="197294">
                  <a:extLst>
                    <a:ext uri="{9D8B030D-6E8A-4147-A177-3AD203B41FA5}">
                      <a16:colId xmlns:a16="http://schemas.microsoft.com/office/drawing/2014/main" val="20010"/>
                    </a:ext>
                  </a:extLst>
                </a:gridCol>
                <a:gridCol w="2045237">
                  <a:extLst>
                    <a:ext uri="{9D8B030D-6E8A-4147-A177-3AD203B41FA5}">
                      <a16:colId xmlns:a16="http://schemas.microsoft.com/office/drawing/2014/main" val="20011"/>
                    </a:ext>
                  </a:extLst>
                </a:gridCol>
              </a:tblGrid>
              <a:tr h="370840">
                <a:tc rowSpan="2">
                  <a:txBody>
                    <a:bodyPr/>
                    <a:lstStyle/>
                    <a:p>
                      <a:pPr algn="ctr"/>
                      <a:r>
                        <a:rPr kumimoji="1" lang="ja-JP" altLang="en-US" sz="1000" dirty="0" smtClean="0">
                          <a:latin typeface="ＭＳ 明朝" pitchFamily="17" charset="-128"/>
                          <a:ea typeface="ＭＳ 明朝" pitchFamily="17" charset="-128"/>
                        </a:rPr>
                        <a:t>免　許　取　得</a:t>
                      </a:r>
                      <a:endParaRPr kumimoji="1" lang="en-US" altLang="ja-JP" sz="1000" dirty="0" smtClean="0">
                        <a:latin typeface="ＭＳ 明朝" pitchFamily="17" charset="-128"/>
                        <a:ea typeface="ＭＳ 明朝" pitchFamily="17" charset="-128"/>
                      </a:endParaRPr>
                    </a:p>
                    <a:p>
                      <a:pPr algn="ctr"/>
                      <a:r>
                        <a:rPr kumimoji="1" lang="ja-JP" altLang="en-US" sz="1000" dirty="0" smtClean="0">
                          <a:latin typeface="ＭＳ 明朝" pitchFamily="17" charset="-128"/>
                          <a:ea typeface="ＭＳ 明朝" pitchFamily="17" charset="-128"/>
                        </a:rPr>
                        <a:t>資　　　　　格</a:t>
                      </a:r>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800" dirty="0" smtClean="0">
                          <a:latin typeface="+mn-ea"/>
                          <a:ea typeface="+mn-ea"/>
                        </a:rPr>
                        <a:t>昭　和</a:t>
                      </a:r>
                      <a:endParaRPr kumimoji="1" lang="en-US" altLang="ja-JP" sz="800" dirty="0" smtClean="0">
                        <a:latin typeface="+mn-ea"/>
                        <a:ea typeface="+mn-ea"/>
                      </a:endParaRPr>
                    </a:p>
                    <a:p>
                      <a:pPr algn="ctr"/>
                      <a:r>
                        <a:rPr kumimoji="1" lang="ja-JP" altLang="en-US" sz="800" dirty="0" smtClean="0">
                          <a:latin typeface="+mn-ea"/>
                          <a:ea typeface="+mn-ea"/>
                        </a:rPr>
                        <a:t>平　成</a:t>
                      </a:r>
                      <a:endParaRPr kumimoji="1" lang="en-US" altLang="ja-JP" sz="800" dirty="0" smtClean="0">
                        <a:latin typeface="+mn-ea"/>
                        <a:ea typeface="+mn-ea"/>
                      </a:endParaRPr>
                    </a:p>
                    <a:p>
                      <a:pPr algn="ctr"/>
                      <a:r>
                        <a:rPr kumimoji="1" lang="ja-JP" altLang="en-US" sz="800" b="0" dirty="0" smtClean="0">
                          <a:solidFill>
                            <a:schemeClr val="tx1"/>
                          </a:solidFill>
                          <a:latin typeface="+mn-ea"/>
                          <a:ea typeface="+mn-ea"/>
                        </a:rPr>
                        <a:t>令　和</a:t>
                      </a:r>
                      <a:endParaRPr kumimoji="1" lang="ja-JP" altLang="en-US" sz="800" b="0" dirty="0">
                        <a:solidFill>
                          <a:schemeClr val="tx1"/>
                        </a:solidFill>
                        <a:latin typeface="+mn-ea"/>
                        <a:ea typeface="+mn-ea"/>
                      </a:endParaRPr>
                    </a:p>
                  </a:txBody>
                  <a:tcPr marL="0"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年</a:t>
                      </a:r>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月　施行　第</a:t>
                      </a:r>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spcBef>
                          <a:spcPts val="1200"/>
                        </a:spcBef>
                        <a:spcAft>
                          <a:spcPts val="1200"/>
                        </a:spcAft>
                      </a:pPr>
                      <a:r>
                        <a:rPr kumimoji="1" lang="ja-JP" altLang="en-US" sz="1000" dirty="0" smtClean="0">
                          <a:latin typeface="ＭＳ 明朝" pitchFamily="17" charset="-128"/>
                          <a:ea typeface="ＭＳ 明朝" pitchFamily="17" charset="-128"/>
                        </a:rPr>
                        <a:t>回臨床検査技師試験合格</a:t>
                      </a:r>
                      <a:endParaRPr kumimoji="1" lang="ja-JP" altLang="en-US" sz="1000" b="0" dirty="0">
                        <a:solidFill>
                          <a:schemeClr val="tx1"/>
                        </a:solidFill>
                        <a:latin typeface="ＭＳ 明朝" pitchFamily="17" charset="-128"/>
                        <a:ea typeface="ＭＳ 明朝" pitchFamily="17" charset="-128"/>
                      </a:endParaRPr>
                    </a:p>
                  </a:txBody>
                  <a:tcPr marL="72000" marR="72000" marT="0" marB="0" anchor="ctr">
                    <a:lnL w="6350" cap="flat" cmpd="sng" algn="ctr">
                      <a:solidFill>
                        <a:schemeClr val="tx1"/>
                      </a:solid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370840">
                <a:tc vMerge="1">
                  <a:txBody>
                    <a:bodyPr/>
                    <a:lstStyle/>
                    <a:p>
                      <a:endParaRPr kumimoji="1" lang="ja-JP" altLang="en-US" sz="1000" dirty="0"/>
                    </a:p>
                  </a:txBody>
                  <a:tcPr marL="0" marR="0" marT="0" marB="0" anchor="ctr"/>
                </a:tc>
                <a:tc gridSpan="11">
                  <a:txBody>
                    <a:bodyPr/>
                    <a:lstStyle/>
                    <a:p>
                      <a:r>
                        <a:rPr kumimoji="1" lang="ja-JP" altLang="en-US" sz="1000" b="0" dirty="0" smtClean="0">
                          <a:solidFill>
                            <a:schemeClr val="tx1"/>
                          </a:solidFill>
                          <a:latin typeface="ＭＳ 明朝" pitchFamily="17" charset="-128"/>
                          <a:ea typeface="ＭＳ 明朝" pitchFamily="17" charset="-128"/>
                        </a:rPr>
                        <a:t>（上記試験以外により免許を受けた者にあっては、その資格）</a:t>
                      </a:r>
                      <a:endParaRPr kumimoji="1" lang="ja-JP" altLang="en-US" sz="1000" b="0" dirty="0">
                        <a:solidFill>
                          <a:schemeClr val="tx1"/>
                        </a:solidFill>
                        <a:latin typeface="ＭＳ 明朝" pitchFamily="17" charset="-128"/>
                        <a:ea typeface="ＭＳ 明朝" pitchFamily="17" charset="-128"/>
                      </a:endParaRPr>
                    </a:p>
                  </a:txBody>
                  <a:tcPr marL="0" marR="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tc hMerge="1">
                  <a:txBody>
                    <a:bodyPr/>
                    <a:lstStyle/>
                    <a:p>
                      <a:endParaRPr kumimoji="1" lang="ja-JP" altLang="en-US" sz="1000" b="0" dirty="0">
                        <a:solidFill>
                          <a:schemeClr val="tx1"/>
                        </a:solidFill>
                        <a:latin typeface="ＭＳ 明朝" pitchFamily="17" charset="-128"/>
                        <a:ea typeface="ＭＳ 明朝" pitchFamily="17" charset="-128"/>
                      </a:endParaRPr>
                    </a:p>
                  </a:txBody>
                  <a:tcPr marL="0" marR="0" marT="0" marB="0" anchor="ctr"/>
                </a:tc>
                <a:extLst>
                  <a:ext uri="{0D108BD9-81ED-4DB2-BD59-A6C34878D82A}">
                    <a16:rowId xmlns:a16="http://schemas.microsoft.com/office/drawing/2014/main" val="10001"/>
                  </a:ext>
                </a:extLst>
              </a:tr>
            </a:tbl>
          </a:graphicData>
        </a:graphic>
      </p:graphicFrame>
      <p:graphicFrame>
        <p:nvGraphicFramePr>
          <p:cNvPr id="24" name="表 23"/>
          <p:cNvGraphicFramePr>
            <a:graphicFrameLocks noGrp="1"/>
          </p:cNvGraphicFramePr>
          <p:nvPr>
            <p:extLst/>
          </p:nvPr>
        </p:nvGraphicFramePr>
        <p:xfrm>
          <a:off x="404664" y="272480"/>
          <a:ext cx="2304256" cy="1080120"/>
        </p:xfrm>
        <a:graphic>
          <a:graphicData uri="http://schemas.openxmlformats.org/drawingml/2006/table">
            <a:tbl>
              <a:tblPr firstRow="1" bandRow="1">
                <a:tableStyleId>{2D5ABB26-0587-4C30-8999-92F81FD0307C}</a:tableStyleId>
              </a:tblPr>
              <a:tblGrid>
                <a:gridCol w="288032">
                  <a:extLst>
                    <a:ext uri="{9D8B030D-6E8A-4147-A177-3AD203B41FA5}">
                      <a16:colId xmlns:a16="http://schemas.microsoft.com/office/drawing/2014/main" val="20000"/>
                    </a:ext>
                  </a:extLst>
                </a:gridCol>
                <a:gridCol w="864096">
                  <a:extLst>
                    <a:ext uri="{9D8B030D-6E8A-4147-A177-3AD203B41FA5}">
                      <a16:colId xmlns:a16="http://schemas.microsoft.com/office/drawing/2014/main" val="20001"/>
                    </a:ext>
                  </a:extLst>
                </a:gridCol>
                <a:gridCol w="1152128">
                  <a:extLst>
                    <a:ext uri="{9D8B030D-6E8A-4147-A177-3AD203B41FA5}">
                      <a16:colId xmlns:a16="http://schemas.microsoft.com/office/drawing/2014/main" val="20002"/>
                    </a:ext>
                  </a:extLst>
                </a:gridCol>
              </a:tblGrid>
              <a:tr h="540060">
                <a:tc rowSpan="2">
                  <a:txBody>
                    <a:bodyPr/>
                    <a:lstStyle/>
                    <a:p>
                      <a:pPr algn="dist">
                        <a:lnSpc>
                          <a:spcPct val="150000"/>
                        </a:lnSpc>
                      </a:pPr>
                      <a:r>
                        <a:rPr kumimoji="1" lang="ja-JP" altLang="en-US" sz="950" dirty="0" smtClean="0">
                          <a:latin typeface="ＭＳ 明朝" pitchFamily="17" charset="-128"/>
                          <a:ea typeface="ＭＳ 明朝" pitchFamily="17" charset="-128"/>
                        </a:rPr>
                        <a:t>厚生労働省記入欄</a:t>
                      </a:r>
                      <a:endParaRPr kumimoji="1" lang="ja-JP" altLang="en-US" sz="950" dirty="0">
                        <a:latin typeface="ＭＳ 明朝" pitchFamily="17" charset="-128"/>
                        <a:ea typeface="ＭＳ 明朝" pitchFamily="17" charset="-128"/>
                      </a:endParaRPr>
                    </a:p>
                  </a:txBody>
                  <a:tcPr marL="108000" marR="108000" marT="36000" marB="36000" vert="eaVert"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lnSpc>
                          <a:spcPct val="150000"/>
                        </a:lnSpc>
                      </a:pPr>
                      <a:r>
                        <a:rPr kumimoji="1" lang="ja-JP" altLang="en-US" sz="1000" dirty="0" smtClean="0">
                          <a:latin typeface="ＭＳ 明朝" pitchFamily="17" charset="-128"/>
                          <a:ea typeface="ＭＳ 明朝" pitchFamily="17" charset="-128"/>
                        </a:rPr>
                        <a:t>登録番号</a:t>
                      </a: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lnSpc>
                          <a:spcPct val="150000"/>
                        </a:lnSpc>
                      </a:pP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540060">
                <a:tc vMerge="1">
                  <a:txBody>
                    <a:bodyPr/>
                    <a:lstStyle/>
                    <a:p>
                      <a:pPr algn="dist">
                        <a:lnSpc>
                          <a:spcPct val="150000"/>
                        </a:lnSpc>
                      </a:pP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a:lnSpc>
                          <a:spcPct val="150000"/>
                        </a:lnSpc>
                      </a:pPr>
                      <a:r>
                        <a:rPr kumimoji="1" lang="ja-JP" altLang="en-US" sz="1000" dirty="0" smtClean="0">
                          <a:latin typeface="ＭＳ 明朝" pitchFamily="17" charset="-128"/>
                          <a:ea typeface="ＭＳ 明朝" pitchFamily="17" charset="-128"/>
                        </a:rPr>
                        <a:t>再　交　付</a:t>
                      </a:r>
                      <a:endParaRPr kumimoji="1" lang="en-US" altLang="ja-JP" sz="1000" dirty="0" smtClean="0">
                        <a:latin typeface="ＭＳ 明朝" pitchFamily="17" charset="-128"/>
                        <a:ea typeface="ＭＳ 明朝" pitchFamily="17" charset="-128"/>
                      </a:endParaRPr>
                    </a:p>
                    <a:p>
                      <a:pPr algn="l">
                        <a:lnSpc>
                          <a:spcPct val="150000"/>
                        </a:lnSpc>
                      </a:pPr>
                      <a:r>
                        <a:rPr kumimoji="1" lang="ja-JP" altLang="en-US" sz="1000" dirty="0" smtClean="0">
                          <a:latin typeface="ＭＳ 明朝" pitchFamily="17" charset="-128"/>
                          <a:ea typeface="ＭＳ 明朝" pitchFamily="17" charset="-128"/>
                        </a:rPr>
                        <a:t>年　月　日</a:t>
                      </a: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dist">
                        <a:lnSpc>
                          <a:spcPct val="150000"/>
                        </a:lnSpc>
                      </a:pPr>
                      <a:endParaRPr kumimoji="1" lang="ja-JP" altLang="en-US" sz="1000" dirty="0">
                        <a:latin typeface="ＭＳ 明朝" pitchFamily="17" charset="-128"/>
                        <a:ea typeface="ＭＳ 明朝" pitchFamily="17" charset="-128"/>
                      </a:endParaRPr>
                    </a:p>
                  </a:txBody>
                  <a:tcPr marL="108000" marR="108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9" name="表 28"/>
          <p:cNvGraphicFramePr>
            <a:graphicFrameLocks noGrp="1"/>
          </p:cNvGraphicFramePr>
          <p:nvPr>
            <p:extLst/>
          </p:nvPr>
        </p:nvGraphicFramePr>
        <p:xfrm>
          <a:off x="2780929" y="272480"/>
          <a:ext cx="3384375" cy="1080120"/>
        </p:xfrm>
        <a:graphic>
          <a:graphicData uri="http://schemas.openxmlformats.org/drawingml/2006/table">
            <a:tbl>
              <a:tblPr firstRow="1" bandRow="1">
                <a:tableStyleId>{2D5ABB26-0587-4C30-8999-92F81FD0307C}</a:tableStyleId>
              </a:tblPr>
              <a:tblGrid>
                <a:gridCol w="3384375">
                  <a:extLst>
                    <a:ext uri="{9D8B030D-6E8A-4147-A177-3AD203B41FA5}">
                      <a16:colId xmlns:a16="http://schemas.microsoft.com/office/drawing/2014/main" val="20000"/>
                    </a:ext>
                  </a:extLst>
                </a:gridCol>
              </a:tblGrid>
              <a:tr h="1080120">
                <a:tc>
                  <a:txBody>
                    <a:bodyPr/>
                    <a:lstStyle/>
                    <a:p>
                      <a:endParaRPr kumimoji="1" lang="ja-JP" altLang="en-US"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bl>
          </a:graphicData>
        </a:graphic>
      </p:graphicFrame>
      <p:graphicFrame>
        <p:nvGraphicFramePr>
          <p:cNvPr id="30" name="表 29"/>
          <p:cNvGraphicFramePr>
            <a:graphicFrameLocks noGrp="1"/>
          </p:cNvGraphicFramePr>
          <p:nvPr>
            <p:extLst/>
          </p:nvPr>
        </p:nvGraphicFramePr>
        <p:xfrm>
          <a:off x="404664" y="2576736"/>
          <a:ext cx="2124249" cy="360040"/>
        </p:xfrm>
        <a:graphic>
          <a:graphicData uri="http://schemas.openxmlformats.org/drawingml/2006/table">
            <a:tbl>
              <a:tblPr firstRow="1" bandRow="1">
                <a:tableStyleId>{2D5ABB26-0587-4C30-8999-92F81FD0307C}</a:tableStyleId>
              </a:tblPr>
              <a:tblGrid>
                <a:gridCol w="1008112">
                  <a:extLst>
                    <a:ext uri="{9D8B030D-6E8A-4147-A177-3AD203B41FA5}">
                      <a16:colId xmlns:a16="http://schemas.microsoft.com/office/drawing/2014/main" val="20000"/>
                    </a:ext>
                  </a:extLst>
                </a:gridCol>
                <a:gridCol w="539889">
                  <a:extLst>
                    <a:ext uri="{9D8B030D-6E8A-4147-A177-3AD203B41FA5}">
                      <a16:colId xmlns:a16="http://schemas.microsoft.com/office/drawing/2014/main" val="20001"/>
                    </a:ext>
                  </a:extLst>
                </a:gridCol>
                <a:gridCol w="576248">
                  <a:extLst>
                    <a:ext uri="{9D8B030D-6E8A-4147-A177-3AD203B41FA5}">
                      <a16:colId xmlns:a16="http://schemas.microsoft.com/office/drawing/2014/main" val="20002"/>
                    </a:ext>
                  </a:extLst>
                </a:gridCol>
              </a:tblGrid>
              <a:tr h="360040">
                <a:tc>
                  <a:txBody>
                    <a:bodyPr/>
                    <a:lstStyle/>
                    <a:p>
                      <a:pPr algn="dist"/>
                      <a:r>
                        <a:rPr kumimoji="1" lang="ja-JP" altLang="en-US" sz="1000" dirty="0" smtClean="0">
                          <a:latin typeface="ＭＳ 明朝" pitchFamily="17" charset="-128"/>
                          <a:ea typeface="ＭＳ 明朝" pitchFamily="17" charset="-128"/>
                        </a:rPr>
                        <a:t>本  籍</a:t>
                      </a:r>
                      <a:endParaRPr kumimoji="1" lang="en-US" altLang="ja-JP" sz="1000" dirty="0" smtClean="0">
                        <a:latin typeface="ＭＳ 明朝" pitchFamily="17" charset="-128"/>
                        <a:ea typeface="ＭＳ 明朝" pitchFamily="17" charset="-128"/>
                      </a:endParaRPr>
                    </a:p>
                    <a:p>
                      <a:pPr algn="dist"/>
                      <a:r>
                        <a:rPr kumimoji="1" lang="ja-JP" altLang="en-US" sz="1000" dirty="0" smtClean="0">
                          <a:latin typeface="ＭＳ 明朝" pitchFamily="17" charset="-128"/>
                          <a:ea typeface="ＭＳ 明朝" pitchFamily="17" charset="-128"/>
                        </a:rPr>
                        <a:t>（国籍）</a:t>
                      </a:r>
                      <a:endParaRPr kumimoji="1" lang="ja-JP" altLang="en-US" sz="1000" dirty="0">
                        <a:latin typeface="ＭＳ 明朝" pitchFamily="17" charset="-128"/>
                        <a:ea typeface="ＭＳ 明朝" pitchFamily="17" charset="-128"/>
                      </a:endParaRPr>
                    </a:p>
                  </a:txBody>
                  <a:tcPr marL="108000" marR="108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no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kumimoji="1" lang="ja-JP" altLang="en-US" sz="1000" b="0" dirty="0" smtClean="0">
                          <a:latin typeface="+mn-ea"/>
                          <a:ea typeface="+mn-ea"/>
                        </a:rPr>
                        <a:t>都　道</a:t>
                      </a:r>
                      <a:endParaRPr kumimoji="1" lang="en-US" altLang="ja-JP" sz="1000" b="0" dirty="0" smtClean="0">
                        <a:latin typeface="+mn-ea"/>
                        <a:ea typeface="+mn-ea"/>
                      </a:endParaRPr>
                    </a:p>
                    <a:p>
                      <a:pPr algn="r"/>
                      <a:r>
                        <a:rPr kumimoji="1" lang="ja-JP" altLang="en-US" sz="1000" b="0" dirty="0" smtClean="0">
                          <a:latin typeface="+mn-ea"/>
                          <a:ea typeface="+mn-ea"/>
                        </a:rPr>
                        <a:t>府　県</a:t>
                      </a:r>
                      <a:endParaRPr kumimoji="1" lang="ja-JP" altLang="en-US" sz="1000" b="0" dirty="0">
                        <a:latin typeface="+mn-ea"/>
                        <a:ea typeface="+mn-ea"/>
                      </a:endParaRPr>
                    </a:p>
                  </a:txBody>
                  <a:tcPr marL="36000" marR="36000" marT="0" marB="0" anchor="ctr">
                    <a:lnL w="6350" cap="flat" cmpd="sng" algn="ctr">
                      <a:no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bl>
          </a:graphicData>
        </a:graphic>
      </p:graphicFrame>
      <p:graphicFrame>
        <p:nvGraphicFramePr>
          <p:cNvPr id="32" name="表 31"/>
          <p:cNvGraphicFramePr>
            <a:graphicFrameLocks noGrp="1"/>
          </p:cNvGraphicFramePr>
          <p:nvPr>
            <p:extLst/>
          </p:nvPr>
        </p:nvGraphicFramePr>
        <p:xfrm>
          <a:off x="5232848" y="3080792"/>
          <a:ext cx="1152064" cy="957600"/>
        </p:xfrm>
        <a:graphic>
          <a:graphicData uri="http://schemas.openxmlformats.org/drawingml/2006/table">
            <a:tbl>
              <a:tblPr firstRow="1" bandRow="1">
                <a:tableStyleId>{2D5ABB26-0587-4C30-8999-92F81FD0307C}</a:tableStyleId>
              </a:tblPr>
              <a:tblGrid>
                <a:gridCol w="576000">
                  <a:extLst>
                    <a:ext uri="{9D8B030D-6E8A-4147-A177-3AD203B41FA5}">
                      <a16:colId xmlns:a16="http://schemas.microsoft.com/office/drawing/2014/main" val="20000"/>
                    </a:ext>
                  </a:extLst>
                </a:gridCol>
                <a:gridCol w="576064">
                  <a:extLst>
                    <a:ext uri="{9D8B030D-6E8A-4147-A177-3AD203B41FA5}">
                      <a16:colId xmlns:a16="http://schemas.microsoft.com/office/drawing/2014/main" val="20001"/>
                    </a:ext>
                  </a:extLst>
                </a:gridCol>
              </a:tblGrid>
              <a:tr h="478800">
                <a:tc rowSpan="2">
                  <a:txBody>
                    <a:bodyPr/>
                    <a:lstStyle/>
                    <a:p>
                      <a:pPr algn="ctr"/>
                      <a:r>
                        <a:rPr kumimoji="1" lang="ja-JP" altLang="en-US" sz="1000" dirty="0" smtClean="0">
                          <a:latin typeface="ＭＳ 明朝" pitchFamily="17" charset="-128"/>
                          <a:ea typeface="ＭＳ 明朝" pitchFamily="17" charset="-128"/>
                        </a:rPr>
                        <a:t>性　別</a:t>
                      </a:r>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男</a:t>
                      </a:r>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478800">
                <a:tc vMerge="1">
                  <a:txBody>
                    <a:bodyPr/>
                    <a:lstStyle/>
                    <a:p>
                      <a:endParaRPr kumimoji="1" lang="ja-JP" altLang="en-US" sz="800" dirty="0"/>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女</a:t>
                      </a:r>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3" name="テキスト ボックス 2"/>
          <p:cNvSpPr txBox="1"/>
          <p:nvPr/>
        </p:nvSpPr>
        <p:spPr>
          <a:xfrm>
            <a:off x="1344030" y="6822896"/>
            <a:ext cx="241362" cy="215444"/>
          </a:xfrm>
          <a:prstGeom prst="rect">
            <a:avLst/>
          </a:prstGeom>
          <a:noFill/>
        </p:spPr>
        <p:txBody>
          <a:bodyPr wrap="square" rtlCol="0">
            <a:spAutoFit/>
          </a:bodyPr>
          <a:lstStyle/>
          <a:p>
            <a:r>
              <a:rPr lang="ja-JP" altLang="en-US" sz="800" dirty="0"/>
              <a:t>〒</a:t>
            </a:r>
            <a:endParaRPr kumimoji="1" lang="ja-JP" altLang="en-US" sz="800" dirty="0"/>
          </a:p>
        </p:txBody>
      </p:sp>
      <p:graphicFrame>
        <p:nvGraphicFramePr>
          <p:cNvPr id="26" name="表 25"/>
          <p:cNvGraphicFramePr>
            <a:graphicFrameLocks noGrp="1"/>
          </p:cNvGraphicFramePr>
          <p:nvPr>
            <p:extLst/>
          </p:nvPr>
        </p:nvGraphicFramePr>
        <p:xfrm>
          <a:off x="404664" y="3056975"/>
          <a:ext cx="4176064" cy="1319961"/>
        </p:xfrm>
        <a:graphic>
          <a:graphicData uri="http://schemas.openxmlformats.org/drawingml/2006/table">
            <a:tbl>
              <a:tblPr firstRow="1" bandRow="1">
                <a:tableStyleId>{2D5ABB26-0587-4C30-8999-92F81FD0307C}</a:tableStyleId>
              </a:tblPr>
              <a:tblGrid>
                <a:gridCol w="1008000">
                  <a:extLst>
                    <a:ext uri="{9D8B030D-6E8A-4147-A177-3AD203B41FA5}">
                      <a16:colId xmlns:a16="http://schemas.microsoft.com/office/drawing/2014/main" val="20000"/>
                    </a:ext>
                  </a:extLst>
                </a:gridCol>
                <a:gridCol w="1296000">
                  <a:extLst>
                    <a:ext uri="{9D8B030D-6E8A-4147-A177-3AD203B41FA5}">
                      <a16:colId xmlns:a16="http://schemas.microsoft.com/office/drawing/2014/main" val="20001"/>
                    </a:ext>
                  </a:extLst>
                </a:gridCol>
                <a:gridCol w="1296400">
                  <a:extLst>
                    <a:ext uri="{9D8B030D-6E8A-4147-A177-3AD203B41FA5}">
                      <a16:colId xmlns:a16="http://schemas.microsoft.com/office/drawing/2014/main" val="20002"/>
                    </a:ext>
                  </a:extLst>
                </a:gridCol>
                <a:gridCol w="575664">
                  <a:extLst>
                    <a:ext uri="{9D8B030D-6E8A-4147-A177-3AD203B41FA5}">
                      <a16:colId xmlns:a16="http://schemas.microsoft.com/office/drawing/2014/main" val="20003"/>
                    </a:ext>
                  </a:extLst>
                </a:gridCol>
              </a:tblGrid>
              <a:tr h="216024">
                <a:tc>
                  <a:txBody>
                    <a:bodyPr/>
                    <a:lstStyle/>
                    <a:p>
                      <a:pPr algn="dist"/>
                      <a:r>
                        <a:rPr kumimoji="1" lang="ja-JP" altLang="en-US" sz="1000" dirty="0" smtClean="0">
                          <a:latin typeface="ＭＳ 明朝" pitchFamily="17" charset="-128"/>
                          <a:ea typeface="ＭＳ 明朝" pitchFamily="17" charset="-128"/>
                        </a:rPr>
                        <a:t>ふりがな</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tcPr>
                </a:tc>
                <a:tc>
                  <a:txBody>
                    <a:bodyPr/>
                    <a:lstStyle/>
                    <a:p>
                      <a:r>
                        <a:rPr kumimoji="1" lang="ja-JP" altLang="en-US" sz="1000" dirty="0" smtClean="0">
                          <a:latin typeface="ＭＳ 明朝" pitchFamily="17" charset="-128"/>
                          <a:ea typeface="ＭＳ 明朝" pitchFamily="17" charset="-128"/>
                        </a:rPr>
                        <a:t>（氏）</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tcPr>
                </a:tc>
                <a:tc>
                  <a:txBody>
                    <a:bodyPr/>
                    <a:lstStyle/>
                    <a:p>
                      <a:r>
                        <a:rPr kumimoji="1" lang="ja-JP" altLang="en-US" sz="1000" dirty="0" smtClean="0">
                          <a:latin typeface="ＭＳ 明朝" pitchFamily="17" charset="-128"/>
                          <a:ea typeface="ＭＳ 明朝" pitchFamily="17" charset="-128"/>
                        </a:rPr>
                        <a:t>（名）</a:t>
                      </a: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ysDot"/>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ysDash"/>
                      <a:round/>
                      <a:headEnd type="none" w="med" len="med"/>
                      <a:tailEnd type="none" w="med" len="med"/>
                    </a:lnB>
                  </a:tcPr>
                </a:tc>
                <a:tc rowSpan="4">
                  <a:txBody>
                    <a:bodyPr/>
                    <a:lstStyle/>
                    <a:p>
                      <a:pPr algn="ctr"/>
                      <a:endParaRPr kumimoji="1" lang="ja-JP" altLang="en-US" sz="1000" dirty="0">
                        <a:latin typeface="ＭＳ 明朝" pitchFamily="17" charset="-128"/>
                        <a:ea typeface="ＭＳ 明朝" pitchFamily="17" charset="-128"/>
                      </a:endParaRPr>
                    </a:p>
                  </a:txBody>
                  <a:tcPr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noFill/>
                      <a:prstDash val="sysDash"/>
                      <a:round/>
                      <a:headEnd type="none" w="med" len="med"/>
                      <a:tailEnd type="none" w="med" len="med"/>
                    </a:lnB>
                  </a:tcPr>
                </a:tc>
                <a:extLst>
                  <a:ext uri="{0D108BD9-81ED-4DB2-BD59-A6C34878D82A}">
                    <a16:rowId xmlns:a16="http://schemas.microsoft.com/office/drawing/2014/main" val="10000"/>
                  </a:ext>
                </a:extLst>
              </a:tr>
              <a:tr h="494337">
                <a:tc rowSpan="2">
                  <a:txBody>
                    <a:bodyPr/>
                    <a:lstStyle/>
                    <a:p>
                      <a:pPr algn="dist"/>
                      <a:r>
                        <a:rPr kumimoji="1" lang="ja-JP" altLang="en-US" sz="1000" dirty="0" smtClean="0">
                          <a:latin typeface="ＭＳ 明朝" pitchFamily="17" charset="-128"/>
                          <a:ea typeface="ＭＳ 明朝" pitchFamily="17" charset="-128"/>
                        </a:rPr>
                        <a:t>氏名</a:t>
                      </a:r>
                      <a:endParaRPr kumimoji="1" lang="en-US" altLang="ja-JP" sz="1000" dirty="0" smtClean="0">
                        <a:latin typeface="ＭＳ 明朝" pitchFamily="17" charset="-128"/>
                        <a:ea typeface="ＭＳ 明朝" pitchFamily="17" charset="-128"/>
                      </a:endParaRPr>
                    </a:p>
                    <a:p>
                      <a:pPr algn="dist"/>
                      <a:endParaRPr kumimoji="1" lang="en-US" altLang="ja-JP" sz="1000" dirty="0" smtClean="0">
                        <a:latin typeface="ＭＳ 明朝" pitchFamily="17" charset="-128"/>
                        <a:ea typeface="ＭＳ 明朝" pitchFamily="17" charset="-128"/>
                      </a:endParaRPr>
                    </a:p>
                    <a:p>
                      <a:pPr marL="0" marR="0" indent="0" algn="dist" defTabSz="914400" rtl="0" eaLnBrk="1" fontAlgn="auto" latinLnBrk="0" hangingPunct="1">
                        <a:lnSpc>
                          <a:spcPct val="100000"/>
                        </a:lnSpc>
                        <a:spcBef>
                          <a:spcPts val="0"/>
                        </a:spcBef>
                        <a:spcAft>
                          <a:spcPts val="0"/>
                        </a:spcAft>
                        <a:buClrTx/>
                        <a:buSzTx/>
                        <a:buFontTx/>
                        <a:buNone/>
                        <a:tabLst/>
                        <a:defRPr/>
                      </a:pPr>
                      <a:endParaRPr kumimoji="1" lang="ja-JP" altLang="en-US" sz="1000" dirty="0" smtClean="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ysDash"/>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ysDot"/>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ysDash"/>
                      <a:round/>
                      <a:headEnd type="none" w="med" len="med"/>
                      <a:tailEnd type="none" w="med" len="med"/>
                    </a:lnB>
                  </a:tcPr>
                </a:tc>
                <a:tc vMerge="1">
                  <a:txBody>
                    <a:bodyPr/>
                    <a:lstStyle/>
                    <a:p>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noFill/>
                      <a:prstDash val="solid"/>
                      <a:round/>
                      <a:headEnd type="none" w="med" len="med"/>
                      <a:tailEnd type="none" w="med" len="med"/>
                    </a:lnB>
                  </a:tcPr>
                </a:tc>
                <a:extLst>
                  <a:ext uri="{0D108BD9-81ED-4DB2-BD59-A6C34878D82A}">
                    <a16:rowId xmlns:a16="http://schemas.microsoft.com/office/drawing/2014/main" val="10001"/>
                  </a:ext>
                </a:extLst>
              </a:tr>
              <a:tr h="198000">
                <a:tc vMerge="1">
                  <a:txBody>
                    <a:bodyPr/>
                    <a:lstStyle/>
                    <a:p>
                      <a:endParaRPr kumimoji="1" lang="ja-JP" altLang="en-US"/>
                    </a:p>
                  </a:txBody>
                  <a:tcPr/>
                </a:tc>
                <a:tc>
                  <a:txBody>
                    <a:bodyPr/>
                    <a:lstStyle/>
                    <a:p>
                      <a:r>
                        <a:rPr kumimoji="1" lang="en-US" altLang="ja-JP" sz="800" dirty="0" smtClean="0">
                          <a:latin typeface="ＭＳ 明朝" pitchFamily="17" charset="-128"/>
                          <a:ea typeface="ＭＳ 明朝" pitchFamily="17" charset="-128"/>
                        </a:rPr>
                        <a:t>(</a:t>
                      </a:r>
                      <a:r>
                        <a:rPr kumimoji="1" lang="ja-JP" altLang="en-US" sz="800" dirty="0" smtClean="0">
                          <a:latin typeface="ＭＳ 明朝" pitchFamily="17" charset="-128"/>
                          <a:ea typeface="ＭＳ 明朝" pitchFamily="17" charset="-128"/>
                        </a:rPr>
                        <a:t>旧姓</a:t>
                      </a:r>
                      <a:r>
                        <a:rPr kumimoji="1" lang="en-US" altLang="ja-JP" sz="800" dirty="0" smtClean="0">
                          <a:latin typeface="ＭＳ 明朝" pitchFamily="17" charset="-128"/>
                          <a:ea typeface="ＭＳ 明朝" pitchFamily="17" charset="-128"/>
                        </a:rPr>
                        <a:t>)</a:t>
                      </a:r>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nchor="ctr">
                    <a:lnL w="6350" cap="flat" cmpd="sng" algn="ctr">
                      <a:solidFill>
                        <a:schemeClr val="tx1"/>
                      </a:solidFill>
                      <a:prstDash val="sysDot"/>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ysDash"/>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extLst>
                  <a:ext uri="{0D108BD9-81ED-4DB2-BD59-A6C34878D82A}">
                    <a16:rowId xmlns:a16="http://schemas.microsoft.com/office/drawing/2014/main" val="10002"/>
                  </a:ext>
                </a:extLst>
              </a:tr>
              <a:tr h="348331">
                <a:tc>
                  <a:txBody>
                    <a:bodyPr/>
                    <a:lstStyle/>
                    <a:p>
                      <a:pPr algn="dist"/>
                      <a:r>
                        <a:rPr kumimoji="1" lang="ja-JP" altLang="en-US" sz="1000" dirty="0" smtClean="0">
                          <a:latin typeface="ＭＳ 明朝" pitchFamily="17" charset="-128"/>
                          <a:ea typeface="ＭＳ 明朝" pitchFamily="17" charset="-128"/>
                        </a:rPr>
                        <a:t>通称名</a:t>
                      </a:r>
                      <a:endParaRPr kumimoji="1" lang="en-US" altLang="ja-JP" sz="1000" dirty="0" smtClean="0">
                        <a:latin typeface="ＭＳ 明朝" pitchFamily="17" charset="-128"/>
                        <a:ea typeface="ＭＳ 明朝" pitchFamily="17" charset="-128"/>
                      </a:endParaRPr>
                    </a:p>
                    <a:p>
                      <a:pPr algn="dist"/>
                      <a:endParaRPr kumimoji="1" lang="ja-JP" altLang="en-US" sz="8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ysDot"/>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sz="1000" dirty="0">
                        <a:latin typeface="ＭＳ 明朝" pitchFamily="17" charset="-128"/>
                        <a:ea typeface="ＭＳ 明朝" pitchFamily="17" charset="-128"/>
                      </a:endParaRPr>
                    </a:p>
                  </a:txBody>
                  <a:tcP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3"/>
                  </a:ext>
                </a:extLst>
              </a:tr>
            </a:tbl>
          </a:graphicData>
        </a:graphic>
      </p:graphicFrame>
      <p:sp>
        <p:nvSpPr>
          <p:cNvPr id="27" name="テキスト ボックス 26"/>
          <p:cNvSpPr txBox="1"/>
          <p:nvPr/>
        </p:nvSpPr>
        <p:spPr>
          <a:xfrm>
            <a:off x="6517120" y="945958"/>
            <a:ext cx="353943" cy="3528392"/>
          </a:xfrm>
          <a:prstGeom prst="rect">
            <a:avLst/>
          </a:prstGeom>
          <a:noFill/>
        </p:spPr>
        <p:txBody>
          <a:bodyPr vert="eaVert" wrap="square" rtlCol="0">
            <a:spAutoFit/>
          </a:bodyPr>
          <a:lstStyle/>
          <a:p>
            <a:r>
              <a:rPr kumimoji="1" lang="ja-JP" altLang="en-US" sz="1100" b="1" dirty="0" smtClean="0">
                <a:latin typeface="ＭＳ ゴシック" panose="020B0609070205080204" pitchFamily="49" charset="-128"/>
                <a:ea typeface="ＭＳ ゴシック" panose="020B0609070205080204" pitchFamily="49" charset="-128"/>
              </a:rPr>
              <a:t>様式第四</a:t>
            </a:r>
            <a:r>
              <a:rPr kumimoji="1" lang="ja-JP" altLang="en-US" sz="1100" dirty="0" smtClean="0">
                <a:latin typeface="ＭＳ 明朝" panose="02020609040205080304" pitchFamily="17" charset="-128"/>
                <a:ea typeface="ＭＳ 明朝" panose="02020609040205080304" pitchFamily="17" charset="-128"/>
              </a:rPr>
              <a:t>（第三条の三関係）</a:t>
            </a:r>
            <a:endParaRPr kumimoji="1" lang="ja-JP" altLang="en-US" sz="1100" dirty="0">
              <a:latin typeface="ＭＳ 明朝" panose="02020609040205080304" pitchFamily="17" charset="-128"/>
              <a:ea typeface="ＭＳ 明朝" panose="02020609040205080304" pitchFamily="17" charset="-128"/>
            </a:endParaRPr>
          </a:p>
        </p:txBody>
      </p:sp>
      <p:graphicFrame>
        <p:nvGraphicFramePr>
          <p:cNvPr id="31" name="表 30"/>
          <p:cNvGraphicFramePr>
            <a:graphicFrameLocks noGrp="1"/>
          </p:cNvGraphicFramePr>
          <p:nvPr>
            <p:extLst/>
          </p:nvPr>
        </p:nvGraphicFramePr>
        <p:xfrm>
          <a:off x="411055" y="6659996"/>
          <a:ext cx="6003654" cy="889200"/>
        </p:xfrm>
        <a:graphic>
          <a:graphicData uri="http://schemas.openxmlformats.org/drawingml/2006/table">
            <a:tbl>
              <a:tblPr firstRow="1" bandRow="1">
                <a:tableStyleId>{2D5ABB26-0587-4C30-8999-92F81FD0307C}</a:tableStyleId>
              </a:tblPr>
              <a:tblGrid>
                <a:gridCol w="972000">
                  <a:extLst>
                    <a:ext uri="{9D8B030D-6E8A-4147-A177-3AD203B41FA5}">
                      <a16:colId xmlns:a16="http://schemas.microsoft.com/office/drawing/2014/main" val="20000"/>
                    </a:ext>
                  </a:extLst>
                </a:gridCol>
                <a:gridCol w="864000">
                  <a:extLst>
                    <a:ext uri="{9D8B030D-6E8A-4147-A177-3AD203B41FA5}">
                      <a16:colId xmlns:a16="http://schemas.microsoft.com/office/drawing/2014/main" val="20001"/>
                    </a:ext>
                  </a:extLst>
                </a:gridCol>
                <a:gridCol w="576064">
                  <a:extLst>
                    <a:ext uri="{9D8B030D-6E8A-4147-A177-3AD203B41FA5}">
                      <a16:colId xmlns:a16="http://schemas.microsoft.com/office/drawing/2014/main" val="20002"/>
                    </a:ext>
                  </a:extLst>
                </a:gridCol>
                <a:gridCol w="459077">
                  <a:extLst>
                    <a:ext uri="{9D8B030D-6E8A-4147-A177-3AD203B41FA5}">
                      <a16:colId xmlns:a16="http://schemas.microsoft.com/office/drawing/2014/main" val="20003"/>
                    </a:ext>
                  </a:extLst>
                </a:gridCol>
                <a:gridCol w="549243">
                  <a:extLst>
                    <a:ext uri="{9D8B030D-6E8A-4147-A177-3AD203B41FA5}">
                      <a16:colId xmlns:a16="http://schemas.microsoft.com/office/drawing/2014/main" val="20004"/>
                    </a:ext>
                  </a:extLst>
                </a:gridCol>
                <a:gridCol w="965713">
                  <a:extLst>
                    <a:ext uri="{9D8B030D-6E8A-4147-A177-3AD203B41FA5}">
                      <a16:colId xmlns:a16="http://schemas.microsoft.com/office/drawing/2014/main" val="20005"/>
                    </a:ext>
                  </a:extLst>
                </a:gridCol>
                <a:gridCol w="1617557">
                  <a:extLst>
                    <a:ext uri="{9D8B030D-6E8A-4147-A177-3AD203B41FA5}">
                      <a16:colId xmlns:a16="http://schemas.microsoft.com/office/drawing/2014/main" val="20007"/>
                    </a:ext>
                  </a:extLst>
                </a:gridCol>
              </a:tblGrid>
              <a:tr h="0">
                <a:tc gridSpan="7">
                  <a:txBody>
                    <a:bodyPr/>
                    <a:lstStyle/>
                    <a:p>
                      <a:pPr algn="dist"/>
                      <a:endParaRPr kumimoji="1" lang="ja-JP" altLang="en-US" sz="1000" dirty="0">
                        <a:latin typeface="ＭＳ 明朝" pitchFamily="17" charset="-128"/>
                        <a:ea typeface="ＭＳ 明朝" pitchFamily="17" charset="-128"/>
                      </a:endParaRPr>
                    </a:p>
                  </a:txBody>
                  <a:tcPr marL="36000" marR="3600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ctr"/>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ctr"/>
                      <a:endParaRPr kumimoji="1" lang="ja-JP" altLang="en-US" sz="1000" dirty="0">
                        <a:latin typeface="ＭＳ 明朝" pitchFamily="17" charset="-128"/>
                        <a:ea typeface="ＭＳ 明朝" pitchFamily="17"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no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0000"/>
                  </a:ext>
                </a:extLst>
              </a:tr>
              <a:tr h="360000">
                <a:tc>
                  <a:txBody>
                    <a:bodyPr/>
                    <a:lstStyle/>
                    <a:p>
                      <a:pPr algn="ctr"/>
                      <a:r>
                        <a:rPr kumimoji="1" lang="ja-JP" altLang="en-US" sz="1000" dirty="0" smtClean="0">
                          <a:latin typeface="ＭＳ 明朝" pitchFamily="17" charset="-128"/>
                          <a:ea typeface="ＭＳ 明朝" pitchFamily="17" charset="-128"/>
                        </a:rPr>
                        <a:t>住   　　　所</a:t>
                      </a:r>
                      <a:endParaRPr kumimoji="1" lang="ja-JP" altLang="en-US" sz="1000" dirty="0">
                        <a:latin typeface="ＭＳ 明朝" pitchFamily="17" charset="-128"/>
                        <a:ea typeface="ＭＳ 明朝" pitchFamily="17" charset="-128"/>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kumimoji="1" lang="ja-JP" altLang="en-US" sz="1000" dirty="0" smtClean="0">
                          <a:latin typeface="+mn-ea"/>
                          <a:ea typeface="+mn-ea"/>
                        </a:rPr>
                        <a:t>都</a:t>
                      </a:r>
                      <a:endParaRPr kumimoji="1" lang="en-US" altLang="ja-JP" sz="1000" dirty="0" smtClean="0">
                        <a:latin typeface="+mn-ea"/>
                        <a:ea typeface="+mn-ea"/>
                      </a:endParaRPr>
                    </a:p>
                    <a:p>
                      <a:pPr algn="r"/>
                      <a:r>
                        <a:rPr kumimoji="1" lang="ja-JP" altLang="en-US" sz="1000" dirty="0" smtClean="0">
                          <a:latin typeface="+mn-ea"/>
                          <a:ea typeface="+mn-ea"/>
                        </a:rPr>
                        <a:t>府</a:t>
                      </a:r>
                      <a:endParaRPr kumimoji="1" lang="ja-JP" altLang="en-US" sz="1000" dirty="0">
                        <a:latin typeface="+mn-ea"/>
                        <a:ea typeface="+mn-ea"/>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no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r>
                        <a:rPr kumimoji="1" lang="ja-JP" altLang="en-US" sz="1000" b="0" dirty="0" smtClean="0">
                          <a:latin typeface="+mn-ea"/>
                          <a:ea typeface="+mn-ea"/>
                        </a:rPr>
                        <a:t>道</a:t>
                      </a:r>
                      <a:endParaRPr kumimoji="1" lang="en-US" altLang="ja-JP" sz="1000" b="0" dirty="0" smtClean="0">
                        <a:latin typeface="+mn-ea"/>
                        <a:ea typeface="+mn-ea"/>
                      </a:endParaRPr>
                    </a:p>
                    <a:p>
                      <a:r>
                        <a:rPr kumimoji="1" lang="ja-JP" altLang="en-US" sz="1000" b="0" dirty="0" smtClean="0">
                          <a:latin typeface="+mn-ea"/>
                          <a:ea typeface="+mn-ea"/>
                        </a:rPr>
                        <a:t>県</a:t>
                      </a:r>
                      <a:endParaRPr kumimoji="1" lang="ja-JP" altLang="en-US" sz="1000" b="0" dirty="0">
                        <a:latin typeface="+mn-ea"/>
                        <a:ea typeface="+mn-ea"/>
                      </a:endParaRPr>
                    </a:p>
                  </a:txBody>
                  <a:tcPr marL="36000" marR="36000" marT="36000" marB="36000" anchor="ctr">
                    <a:lnL w="6350" cap="flat" cmpd="sng" algn="ctr">
                      <a:noFill/>
                      <a:prstDash val="sysDot"/>
                      <a:round/>
                      <a:headEnd type="none" w="med" len="med"/>
                      <a:tailEnd type="none" w="med" len="med"/>
                    </a:lnL>
                    <a:lnR w="6350" cap="flat" cmpd="sng" algn="ctr">
                      <a:no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4">
                  <a:txBody>
                    <a:bodyPr/>
                    <a:lstStyle/>
                    <a:p>
                      <a:endParaRPr kumimoji="1" lang="ja-JP" altLang="en-US" sz="1000" dirty="0">
                        <a:latin typeface="ＭＳ 明朝" pitchFamily="17" charset="-128"/>
                        <a:ea typeface="ＭＳ 明朝" pitchFamily="17" charset="-128"/>
                      </a:endParaRPr>
                    </a:p>
                  </a:txBody>
                  <a:tcPr marL="36000" marR="36000" marT="36000" marB="36000" anchor="ctr">
                    <a:lnL w="6350" cap="flat" cmpd="sng" algn="ctr">
                      <a:noFill/>
                      <a:prstDash val="sysDot"/>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0001"/>
                  </a:ext>
                </a:extLst>
              </a:tr>
              <a:tr h="360000">
                <a:tc>
                  <a:txBody>
                    <a:bodyPr/>
                    <a:lstStyle/>
                    <a:p>
                      <a:pPr algn="ctr"/>
                      <a:r>
                        <a:rPr kumimoji="1" lang="ja-JP" altLang="en-US" sz="1000" dirty="0" smtClean="0">
                          <a:latin typeface="ＭＳ 明朝" pitchFamily="17" charset="-128"/>
                          <a:ea typeface="ＭＳ 明朝" pitchFamily="17" charset="-128"/>
                        </a:rPr>
                        <a:t>氏　　　　名</a:t>
                      </a:r>
                      <a:endParaRPr kumimoji="1" lang="ja-JP" altLang="en-US" sz="1000" dirty="0">
                        <a:latin typeface="ＭＳ 明朝" pitchFamily="17" charset="-128"/>
                        <a:ea typeface="ＭＳ 明朝" pitchFamily="17" charset="-128"/>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endParaRPr kumimoji="1" lang="ja-JP" altLang="en-US" sz="1000" dirty="0">
                        <a:latin typeface="+mn-ea"/>
                        <a:ea typeface="+mn-ea"/>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no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b="0" dirty="0">
                        <a:latin typeface="+mn-ea"/>
                        <a:ea typeface="+mn-ea"/>
                      </a:endParaRPr>
                    </a:p>
                  </a:txBody>
                  <a:tcPr marL="36000" marR="36000" marT="36000" marB="36000" anchor="ctr">
                    <a:lnL w="6350" cap="flat" cmpd="sng" algn="ctr">
                      <a:noFill/>
                      <a:prstDash val="sysDot"/>
                      <a:round/>
                      <a:headEnd type="none" w="med" len="med"/>
                      <a:tailEnd type="none" w="med" len="med"/>
                    </a:lnL>
                    <a:lnR w="6350" cap="flat" cmpd="sng" algn="ctr">
                      <a:noFill/>
                      <a:prstDash val="sysDot"/>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36000" marB="36000" anchor="ctr">
                    <a:lnL w="6350" cap="flat" cmpd="sng" algn="ctr">
                      <a:noFill/>
                      <a:prstDash val="sysDot"/>
                      <a:round/>
                      <a:headEnd type="none" w="med" len="med"/>
                      <a:tailEnd type="none" w="med" len="med"/>
                    </a:lnL>
                    <a:lnR w="12700" cap="flat" cmpd="sng" algn="ctr">
                      <a:noFill/>
                      <a:prstDash val="sysDash"/>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1000" dirty="0">
                        <a:latin typeface="ＭＳ 明朝" pitchFamily="17" charset="-128"/>
                        <a:ea typeface="ＭＳ 明朝" pitchFamily="17" charset="-128"/>
                      </a:endParaRPr>
                    </a:p>
                  </a:txBody>
                  <a:tcPr marL="36000" marR="36000" marT="36000" marB="36000" anchor="ctr">
                    <a:lnL w="12700" cap="flat" cmpd="sng" algn="ctr">
                      <a:noFill/>
                      <a:prstDash val="sysDash"/>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latin typeface="ＭＳ 明朝" pitchFamily="17" charset="-128"/>
                          <a:ea typeface="ＭＳ 明朝" pitchFamily="17" charset="-128"/>
                        </a:rPr>
                        <a:t>電　　　　話</a:t>
                      </a:r>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ja-JP" altLang="en-US" sz="1000" dirty="0" smtClean="0">
                          <a:latin typeface="ＭＳ 明朝" pitchFamily="17" charset="-128"/>
                          <a:ea typeface="ＭＳ 明朝" pitchFamily="17" charset="-128"/>
                        </a:rPr>
                        <a:t>（　　　）</a:t>
                      </a:r>
                      <a:endParaRPr kumimoji="1" lang="ja-JP" altLang="en-US" sz="1000" dirty="0">
                        <a:latin typeface="ＭＳ 明朝" pitchFamily="17" charset="-128"/>
                        <a:ea typeface="ＭＳ 明朝" pitchFamily="17" charset="-128"/>
                      </a:endParaRPr>
                    </a:p>
                  </a:txBody>
                  <a:tcPr marL="36000" marR="36000"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2"/>
                  </a:ext>
                </a:extLst>
              </a:tr>
            </a:tbl>
          </a:graphicData>
        </a:graphic>
      </p:graphicFrame>
    </p:spTree>
    <p:extLst>
      <p:ext uri="{BB962C8B-B14F-4D97-AF65-F5344CB8AC3E}">
        <p14:creationId xmlns:p14="http://schemas.microsoft.com/office/powerpoint/2010/main" val="354956855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540</TotalTime>
  <Words>630</Words>
  <Application>Microsoft Office PowerPoint</Application>
  <PresentationFormat>A4 210 x 297 mm</PresentationFormat>
  <Paragraphs>136</Paragraphs>
  <Slides>2</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2</vt:i4>
      </vt:variant>
    </vt:vector>
  </HeadingPairs>
  <TitlesOfParts>
    <vt:vector size="8" baseType="lpstr">
      <vt:lpstr>ＭＳ Ｐゴシック</vt:lpstr>
      <vt:lpstr>ＭＳ ゴシック</vt:lpstr>
      <vt:lpstr>ＭＳ 明朝</vt:lpstr>
      <vt:lpstr>Arial</vt:lpstr>
      <vt:lpstr>Calibri</vt:lpstr>
      <vt:lpstr>Office テーマ</vt:lpstr>
      <vt:lpstr>PowerPoint プレゼンテーション</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厚生労働省ネットワークシステム</dc:creator>
  <cp:lastModifiedBy>麻生 剛平(asou-kouhei)</cp:lastModifiedBy>
  <cp:revision>84</cp:revision>
  <cp:lastPrinted>2017-10-19T05:08:50Z</cp:lastPrinted>
  <dcterms:created xsi:type="dcterms:W3CDTF">2012-07-31T06:58:12Z</dcterms:created>
  <dcterms:modified xsi:type="dcterms:W3CDTF">2020-10-26T01:05:03Z</dcterms:modified>
</cp:coreProperties>
</file>

<file path=docProps/thumbnail.jpeg>
</file>