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6"/>
  </p:notesMasterIdLst>
  <p:sldIdLst>
    <p:sldId id="262" r:id="rId2"/>
    <p:sldId id="261" r:id="rId3"/>
    <p:sldId id="271" r:id="rId4"/>
    <p:sldId id="272" r:id="rId5"/>
    <p:sldId id="276" r:id="rId6"/>
    <p:sldId id="274" r:id="rId7"/>
    <p:sldId id="269" r:id="rId8"/>
    <p:sldId id="258" r:id="rId9"/>
    <p:sldId id="277" r:id="rId10"/>
    <p:sldId id="257" r:id="rId11"/>
    <p:sldId id="259" r:id="rId12"/>
    <p:sldId id="275" r:id="rId13"/>
    <p:sldId id="263" r:id="rId14"/>
    <p:sldId id="270" r:id="rId1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64"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CFF8AEB-23A4-4586-8930-A5464CE337F7}" type="datetimeFigureOut">
              <a:rPr kumimoji="1" lang="ja-JP" altLang="en-US" smtClean="0"/>
              <a:t>2018/8/3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7A4F202-9C7F-4A19-A1BC-384176D4DFAB}" type="slidenum">
              <a:rPr kumimoji="1" lang="ja-JP" altLang="en-US" smtClean="0"/>
              <a:t>‹#›</a:t>
            </a:fld>
            <a:endParaRPr kumimoji="1" lang="ja-JP" altLang="en-US"/>
          </a:p>
        </p:txBody>
      </p:sp>
    </p:spTree>
    <p:extLst>
      <p:ext uri="{BB962C8B-B14F-4D97-AF65-F5344CB8AC3E}">
        <p14:creationId xmlns:p14="http://schemas.microsoft.com/office/powerpoint/2010/main" val="22367776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0</a:t>
            </a:fld>
            <a:endParaRPr kumimoji="1" lang="ja-JP" altLang="en-US"/>
          </a:p>
        </p:txBody>
      </p:sp>
    </p:spTree>
    <p:extLst>
      <p:ext uri="{BB962C8B-B14F-4D97-AF65-F5344CB8AC3E}">
        <p14:creationId xmlns:p14="http://schemas.microsoft.com/office/powerpoint/2010/main" val="3760845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9</a:t>
            </a:fld>
            <a:endParaRPr kumimoji="1" lang="ja-JP" altLang="en-US"/>
          </a:p>
        </p:txBody>
      </p:sp>
    </p:spTree>
    <p:extLst>
      <p:ext uri="{BB962C8B-B14F-4D97-AF65-F5344CB8AC3E}">
        <p14:creationId xmlns:p14="http://schemas.microsoft.com/office/powerpoint/2010/main" val="2455423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10</a:t>
            </a:fld>
            <a:endParaRPr kumimoji="1" lang="ja-JP" altLang="en-US"/>
          </a:p>
        </p:txBody>
      </p:sp>
    </p:spTree>
    <p:extLst>
      <p:ext uri="{BB962C8B-B14F-4D97-AF65-F5344CB8AC3E}">
        <p14:creationId xmlns:p14="http://schemas.microsoft.com/office/powerpoint/2010/main" val="2162153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11</a:t>
            </a:fld>
            <a:endParaRPr kumimoji="1" lang="ja-JP" altLang="en-US"/>
          </a:p>
        </p:txBody>
      </p:sp>
    </p:spTree>
    <p:extLst>
      <p:ext uri="{BB962C8B-B14F-4D97-AF65-F5344CB8AC3E}">
        <p14:creationId xmlns:p14="http://schemas.microsoft.com/office/powerpoint/2010/main" val="2162153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12</a:t>
            </a:fld>
            <a:endParaRPr kumimoji="1" lang="ja-JP" altLang="en-US"/>
          </a:p>
        </p:txBody>
      </p:sp>
    </p:spTree>
    <p:extLst>
      <p:ext uri="{BB962C8B-B14F-4D97-AF65-F5344CB8AC3E}">
        <p14:creationId xmlns:p14="http://schemas.microsoft.com/office/powerpoint/2010/main" val="34212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13</a:t>
            </a:fld>
            <a:endParaRPr kumimoji="1" lang="ja-JP" altLang="en-US"/>
          </a:p>
        </p:txBody>
      </p:sp>
    </p:spTree>
    <p:extLst>
      <p:ext uri="{BB962C8B-B14F-4D97-AF65-F5344CB8AC3E}">
        <p14:creationId xmlns:p14="http://schemas.microsoft.com/office/powerpoint/2010/main" val="1308228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CFD4BC-0668-47D7-97B8-B3BFEB45B294}" type="slidenum">
              <a:rPr kumimoji="1" lang="ja-JP" altLang="en-US" smtClean="0"/>
              <a:t>1</a:t>
            </a:fld>
            <a:endParaRPr kumimoji="1" lang="ja-JP" altLang="en-US"/>
          </a:p>
        </p:txBody>
      </p:sp>
    </p:spTree>
    <p:extLst>
      <p:ext uri="{BB962C8B-B14F-4D97-AF65-F5344CB8AC3E}">
        <p14:creationId xmlns:p14="http://schemas.microsoft.com/office/powerpoint/2010/main" val="64545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2</a:t>
            </a:fld>
            <a:endParaRPr kumimoji="1" lang="ja-JP" altLang="en-US"/>
          </a:p>
        </p:txBody>
      </p:sp>
    </p:spTree>
    <p:extLst>
      <p:ext uri="{BB962C8B-B14F-4D97-AF65-F5344CB8AC3E}">
        <p14:creationId xmlns:p14="http://schemas.microsoft.com/office/powerpoint/2010/main" val="728713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3</a:t>
            </a:fld>
            <a:endParaRPr kumimoji="1" lang="ja-JP" altLang="en-US"/>
          </a:p>
        </p:txBody>
      </p:sp>
    </p:spTree>
    <p:extLst>
      <p:ext uri="{BB962C8B-B14F-4D97-AF65-F5344CB8AC3E}">
        <p14:creationId xmlns:p14="http://schemas.microsoft.com/office/powerpoint/2010/main" val="1397180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4</a:t>
            </a:fld>
            <a:endParaRPr kumimoji="1" lang="ja-JP" altLang="en-US"/>
          </a:p>
        </p:txBody>
      </p:sp>
    </p:spTree>
    <p:extLst>
      <p:ext uri="{BB962C8B-B14F-4D97-AF65-F5344CB8AC3E}">
        <p14:creationId xmlns:p14="http://schemas.microsoft.com/office/powerpoint/2010/main" val="887449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5</a:t>
            </a:fld>
            <a:endParaRPr kumimoji="1" lang="ja-JP" altLang="en-US"/>
          </a:p>
        </p:txBody>
      </p:sp>
    </p:spTree>
    <p:extLst>
      <p:ext uri="{BB962C8B-B14F-4D97-AF65-F5344CB8AC3E}">
        <p14:creationId xmlns:p14="http://schemas.microsoft.com/office/powerpoint/2010/main" val="444207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6</a:t>
            </a:fld>
            <a:endParaRPr kumimoji="1" lang="ja-JP" altLang="en-US"/>
          </a:p>
        </p:txBody>
      </p:sp>
    </p:spTree>
    <p:extLst>
      <p:ext uri="{BB962C8B-B14F-4D97-AF65-F5344CB8AC3E}">
        <p14:creationId xmlns:p14="http://schemas.microsoft.com/office/powerpoint/2010/main" val="1097420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7</a:t>
            </a:fld>
            <a:endParaRPr kumimoji="1" lang="ja-JP" altLang="en-US"/>
          </a:p>
        </p:txBody>
      </p:sp>
    </p:spTree>
    <p:extLst>
      <p:ext uri="{BB962C8B-B14F-4D97-AF65-F5344CB8AC3E}">
        <p14:creationId xmlns:p14="http://schemas.microsoft.com/office/powerpoint/2010/main" val="3982656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A4F202-9C7F-4A19-A1BC-384176D4DFAB}" type="slidenum">
              <a:rPr kumimoji="1" lang="ja-JP" altLang="en-US" smtClean="0"/>
              <a:t>8</a:t>
            </a:fld>
            <a:endParaRPr kumimoji="1" lang="ja-JP" altLang="en-US"/>
          </a:p>
        </p:txBody>
      </p:sp>
    </p:spTree>
    <p:extLst>
      <p:ext uri="{BB962C8B-B14F-4D97-AF65-F5344CB8AC3E}">
        <p14:creationId xmlns:p14="http://schemas.microsoft.com/office/powerpoint/2010/main" val="157833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3087615-FCE0-4581-B925-BF93CB18C27D}" type="datetime1">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3961222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D3A5C0-E3DD-45AB-A99F-98790A4FD431}" type="datetime1">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36348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04CD32-3382-4396-8523-0A9F985F912A}" type="datetime1">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1345316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ACEC5C-2665-4E63-AD24-DC3CCAEB2989}" type="datetime1">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137798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12A2EA7-C38F-4DA7-9937-A585AE83756A}" type="datetime1">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207090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44A5FD7-1B81-4F30-8B3F-40C8E461BC2E}" type="datetime1">
              <a:rPr kumimoji="1" lang="ja-JP" altLang="en-US" smtClean="0"/>
              <a:t>2018/8/3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72744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84298F3-9C05-4AF9-902E-A7BF88089B53}" type="datetime1">
              <a:rPr kumimoji="1" lang="ja-JP" altLang="en-US" smtClean="0"/>
              <a:t>2018/8/3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211803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D232B51-8433-45F5-8CFA-FF6E6002E20F}" type="datetime1">
              <a:rPr kumimoji="1" lang="ja-JP" altLang="en-US" smtClean="0"/>
              <a:t>2018/8/3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3249375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1380E7-B78D-4BB7-96E4-6E43BDB3D4DF}" type="datetime1">
              <a:rPr kumimoji="1" lang="ja-JP" altLang="en-US" smtClean="0"/>
              <a:t>2018/8/3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3083294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5C441F-7D3F-41C6-ADA8-D9DA1195D7A7}" type="datetime1">
              <a:rPr kumimoji="1" lang="ja-JP" altLang="en-US" smtClean="0"/>
              <a:t>2018/8/3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146685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14F258-117D-404E-859C-6FC8DDD90B67}" type="datetime1">
              <a:rPr kumimoji="1" lang="ja-JP" altLang="en-US" smtClean="0"/>
              <a:t>2018/8/3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593748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88D37-A72A-4C80-9817-5708FBAA348A}" type="datetime1">
              <a:rPr kumimoji="1" lang="ja-JP" altLang="en-US" smtClean="0"/>
              <a:t>2018/8/3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CF43B-A41A-40E5-B8B8-5DC3F61A18F9}" type="slidenum">
              <a:rPr kumimoji="1" lang="ja-JP" altLang="en-US" smtClean="0"/>
              <a:t>‹#›</a:t>
            </a:fld>
            <a:endParaRPr kumimoji="1" lang="ja-JP" altLang="en-US"/>
          </a:p>
        </p:txBody>
      </p:sp>
    </p:spTree>
    <p:extLst>
      <p:ext uri="{BB962C8B-B14F-4D97-AF65-F5344CB8AC3E}">
        <p14:creationId xmlns:p14="http://schemas.microsoft.com/office/powerpoint/2010/main" val="1983500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1541" y="2132856"/>
            <a:ext cx="8420100" cy="1470025"/>
          </a:xfrm>
        </p:spPr>
        <p:txBody>
          <a:bodyPr>
            <a:normAutofit/>
          </a:bodyPr>
          <a:lstStyle/>
          <a:p>
            <a:r>
              <a:rPr lang="ja-JP" altLang="en-US" sz="4000" dirty="0">
                <a:latin typeface="ＭＳ Ｐゴシック" pitchFamily="50" charset="-128"/>
                <a:ea typeface="ＭＳ Ｐゴシック" pitchFamily="50" charset="-128"/>
              </a:rPr>
              <a:t>指定難病の要件について</a:t>
            </a:r>
            <a:r>
              <a:rPr lang="en-US" altLang="ja-JP" sz="4000" b="1" dirty="0" smtClean="0">
                <a:latin typeface="ＭＳ Ｐゴシック" pitchFamily="50" charset="-128"/>
                <a:ea typeface="ＭＳ Ｐゴシック" pitchFamily="50" charset="-128"/>
              </a:rPr>
              <a:t/>
            </a:r>
            <a:br>
              <a:rPr lang="en-US" altLang="ja-JP" sz="4000" b="1" dirty="0" smtClean="0">
                <a:latin typeface="ＭＳ Ｐゴシック" pitchFamily="50" charset="-128"/>
                <a:ea typeface="ＭＳ Ｐゴシック" pitchFamily="50" charset="-128"/>
              </a:rPr>
            </a:br>
            <a:endParaRPr lang="ja-JP" altLang="en-US" sz="4000" b="1" strike="sngStrike" dirty="0">
              <a:solidFill>
                <a:srgbClr val="FF0000"/>
              </a:solidFill>
              <a:latin typeface="ＭＳ Ｐゴシック" pitchFamily="50" charset="-128"/>
              <a:ea typeface="ＭＳ Ｐゴシック" pitchFamily="50" charset="-128"/>
            </a:endParaRPr>
          </a:p>
        </p:txBody>
      </p:sp>
      <p:sp>
        <p:nvSpPr>
          <p:cNvPr id="7" name="テキスト ボックス 6"/>
          <p:cNvSpPr txBox="1"/>
          <p:nvPr/>
        </p:nvSpPr>
        <p:spPr>
          <a:xfrm>
            <a:off x="7257253" y="260648"/>
            <a:ext cx="2376265" cy="461665"/>
          </a:xfrm>
          <a:prstGeom prst="rect">
            <a:avLst/>
          </a:prstGeom>
          <a:noFill/>
          <a:ln w="28575">
            <a:solidFill>
              <a:schemeClr val="tx1"/>
            </a:solidFill>
          </a:ln>
        </p:spPr>
        <p:txBody>
          <a:bodyPr wrap="square" rtlCol="0">
            <a:spAutoFit/>
          </a:bodyPr>
          <a:lstStyle/>
          <a:p>
            <a:pPr algn="ctr"/>
            <a:r>
              <a:rPr kumimoji="1" lang="ja-JP" altLang="en-US" sz="2400" b="1" dirty="0" smtClean="0"/>
              <a:t>参考</a:t>
            </a:r>
            <a:r>
              <a:rPr kumimoji="1" lang="ja-JP" altLang="en-US" sz="2400" b="1" dirty="0" smtClean="0"/>
              <a:t>資料３</a:t>
            </a:r>
            <a:endParaRPr lang="en-US" altLang="ja-JP" sz="2400" b="1" dirty="0"/>
          </a:p>
        </p:txBody>
      </p:sp>
      <p:sp>
        <p:nvSpPr>
          <p:cNvPr id="5" name="タイトル 1"/>
          <p:cNvSpPr txBox="1">
            <a:spLocks/>
          </p:cNvSpPr>
          <p:nvPr/>
        </p:nvSpPr>
        <p:spPr>
          <a:xfrm>
            <a:off x="6177136" y="908720"/>
            <a:ext cx="3610369" cy="36004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2500"/>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200" dirty="0" smtClean="0"/>
              <a:t>第１</a:t>
            </a:r>
            <a:r>
              <a:rPr lang="ja-JP" altLang="en-US" sz="1200" dirty="0"/>
              <a:t>４</a:t>
            </a:r>
            <a:r>
              <a:rPr lang="ja-JP" altLang="en-US" sz="1200" dirty="0" smtClean="0"/>
              <a:t>回　指定難病検討委員会（平成</a:t>
            </a:r>
            <a:r>
              <a:rPr lang="en-US" altLang="ja-JP" sz="1200" dirty="0" smtClean="0"/>
              <a:t>28</a:t>
            </a:r>
            <a:r>
              <a:rPr lang="ja-JP" altLang="en-US" sz="1200" dirty="0" smtClean="0"/>
              <a:t>年</a:t>
            </a:r>
            <a:r>
              <a:rPr lang="ja-JP" altLang="en-US" sz="1200" dirty="0"/>
              <a:t>５</a:t>
            </a:r>
            <a:r>
              <a:rPr lang="ja-JP" altLang="en-US" sz="1200" dirty="0" smtClean="0"/>
              <a:t>月</a:t>
            </a:r>
            <a:r>
              <a:rPr lang="en-US" altLang="ja-JP" sz="1200" dirty="0" smtClean="0"/>
              <a:t>26</a:t>
            </a:r>
            <a:r>
              <a:rPr lang="ja-JP" altLang="en-US" sz="1200" dirty="0"/>
              <a:t>日</a:t>
            </a:r>
            <a:r>
              <a:rPr lang="ja-JP" altLang="en-US" sz="1200" dirty="0" smtClean="0"/>
              <a:t>）資料</a:t>
            </a:r>
            <a:endParaRPr lang="en-US" altLang="ja-JP" sz="1200" dirty="0" smtClean="0"/>
          </a:p>
        </p:txBody>
      </p:sp>
    </p:spTree>
    <p:extLst>
      <p:ext uri="{BB962C8B-B14F-4D97-AF65-F5344CB8AC3E}">
        <p14:creationId xmlns:p14="http://schemas.microsoft.com/office/powerpoint/2010/main" val="175128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1268760"/>
            <a:ext cx="9906000" cy="5478423"/>
          </a:xfrm>
          <a:prstGeom prst="rect">
            <a:avLst/>
          </a:prstGeom>
          <a:noFill/>
        </p:spPr>
        <p:txBody>
          <a:bodyPr wrap="square" rtlCol="0">
            <a:spAutoFit/>
          </a:bodyPr>
          <a:lstStyle/>
          <a:p>
            <a:pPr marL="449263" indent="-449263"/>
            <a:r>
              <a:rPr lang="ja-JP" altLang="en-US" sz="2000" dirty="0" smtClean="0"/>
              <a:t>　</a:t>
            </a:r>
            <a:r>
              <a:rPr lang="ja-JP" altLang="en-US" dirty="0" smtClean="0"/>
              <a:t>○　「一定の人数」として規定している「おおむね人口の千分の一（</a:t>
            </a:r>
            <a:r>
              <a:rPr lang="en-US" altLang="ja-JP" dirty="0" smtClean="0"/>
              <a:t>0.1</a:t>
            </a:r>
            <a:r>
              <a:rPr lang="ja-JP" altLang="en-US" dirty="0" smtClean="0"/>
              <a:t>％）程度に相当する数」</a:t>
            </a:r>
            <a:r>
              <a:rPr lang="ja-JP" altLang="en-US" dirty="0"/>
              <a:t>について</a:t>
            </a:r>
            <a:r>
              <a:rPr lang="ja-JP" altLang="en-US" dirty="0" smtClean="0"/>
              <a:t>、以下のように整理する。</a:t>
            </a:r>
            <a:endParaRPr lang="en-US" altLang="ja-JP" dirty="0" smtClean="0"/>
          </a:p>
          <a:p>
            <a:pPr marL="800100" lvl="1" indent="-342900">
              <a:buFont typeface="+mj-ea"/>
              <a:buAutoNum type="circleNumDbPlain"/>
            </a:pPr>
            <a:r>
              <a:rPr lang="ja-JP" altLang="en-US" dirty="0" smtClean="0"/>
              <a:t>本検討会で議論を行う時点で入手可能な直近の情報に基づいて、計算する。</a:t>
            </a:r>
            <a:endParaRPr lang="en-US" altLang="ja-JP" dirty="0" smtClean="0"/>
          </a:p>
          <a:p>
            <a:pPr lvl="1"/>
            <a:r>
              <a:rPr lang="ja-JP" altLang="en-US" sz="1400" dirty="0" smtClean="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a:t>
            </a:r>
            <a:r>
              <a:rPr lang="ja-JP" altLang="en-US" sz="1400" dirty="0" smtClean="0">
                <a:latin typeface="ＭＳ Ｐ明朝" panose="02020600040205080304" pitchFamily="18" charset="-128"/>
                <a:ea typeface="ＭＳ Ｐ明朝" panose="02020600040205080304" pitchFamily="18" charset="-128"/>
              </a:rPr>
              <a:t>本邦</a:t>
            </a:r>
            <a:r>
              <a:rPr lang="ja-JP" altLang="en-US" sz="1400" dirty="0">
                <a:latin typeface="ＭＳ Ｐ明朝" panose="02020600040205080304" pitchFamily="18" charset="-128"/>
                <a:ea typeface="ＭＳ Ｐ明朝" panose="02020600040205080304" pitchFamily="18" charset="-128"/>
              </a:rPr>
              <a:t>の人口</a:t>
            </a:r>
            <a:r>
              <a:rPr lang="ja-JP" altLang="en-US" sz="1400" dirty="0" smtClean="0">
                <a:latin typeface="ＭＳ Ｐ明朝" panose="02020600040205080304" pitchFamily="18" charset="-128"/>
                <a:ea typeface="ＭＳ Ｐ明朝" panose="02020600040205080304" pitchFamily="18" charset="-128"/>
              </a:rPr>
              <a:t>は約</a:t>
            </a:r>
            <a:r>
              <a:rPr lang="en-US" altLang="ja-JP" sz="1400" dirty="0" smtClean="0">
                <a:latin typeface="ＭＳ Ｐ明朝" panose="02020600040205080304" pitchFamily="18" charset="-128"/>
                <a:ea typeface="ＭＳ Ｐ明朝" panose="02020600040205080304" pitchFamily="18" charset="-128"/>
              </a:rPr>
              <a:t>1.27</a:t>
            </a:r>
            <a:r>
              <a:rPr lang="ja-JP" altLang="en-US" sz="1400" dirty="0" smtClean="0">
                <a:latin typeface="ＭＳ Ｐ明朝" panose="02020600040205080304" pitchFamily="18" charset="-128"/>
                <a:ea typeface="ＭＳ Ｐ明朝" panose="02020600040205080304" pitchFamily="18" charset="-128"/>
              </a:rPr>
              <a:t>億人、</a:t>
            </a:r>
            <a:r>
              <a:rPr lang="ja-JP" altLang="en-US" sz="1400" dirty="0">
                <a:latin typeface="ＭＳ Ｐ明朝" panose="02020600040205080304" pitchFamily="18" charset="-128"/>
                <a:ea typeface="ＭＳ Ｐ明朝" panose="02020600040205080304" pitchFamily="18" charset="-128"/>
              </a:rPr>
              <a:t>その</a:t>
            </a:r>
            <a:r>
              <a:rPr lang="en-US" altLang="ja-JP" sz="1400" dirty="0">
                <a:latin typeface="ＭＳ Ｐ明朝" panose="02020600040205080304" pitchFamily="18" charset="-128"/>
                <a:ea typeface="ＭＳ Ｐ明朝" panose="02020600040205080304" pitchFamily="18" charset="-128"/>
              </a:rPr>
              <a:t>0.1</a:t>
            </a:r>
            <a:r>
              <a:rPr lang="ja-JP" altLang="en-US" sz="1400" dirty="0">
                <a:latin typeface="ＭＳ Ｐ明朝" panose="02020600040205080304" pitchFamily="18" charset="-128"/>
                <a:ea typeface="ＭＳ Ｐ明朝" panose="02020600040205080304" pitchFamily="18" charset="-128"/>
              </a:rPr>
              <a:t>％は約</a:t>
            </a:r>
            <a:r>
              <a:rPr lang="en-US" altLang="ja-JP" sz="1400" dirty="0" smtClean="0">
                <a:latin typeface="ＭＳ Ｐ明朝" panose="02020600040205080304" pitchFamily="18" charset="-128"/>
                <a:ea typeface="ＭＳ Ｐ明朝" panose="02020600040205080304" pitchFamily="18" charset="-128"/>
              </a:rPr>
              <a:t>12.7</a:t>
            </a:r>
            <a:r>
              <a:rPr lang="ja-JP" altLang="en-US" sz="1400" dirty="0" smtClean="0">
                <a:latin typeface="ＭＳ Ｐ明朝" panose="02020600040205080304" pitchFamily="18" charset="-128"/>
                <a:ea typeface="ＭＳ Ｐ明朝" panose="02020600040205080304" pitchFamily="18" charset="-128"/>
              </a:rPr>
              <a:t>万人（</a:t>
            </a:r>
            <a:r>
              <a:rPr lang="zh-TW" altLang="en-US" sz="1400" dirty="0" smtClean="0">
                <a:latin typeface="ＭＳ Ｐ明朝" panose="02020600040205080304" pitchFamily="18" charset="-128"/>
                <a:ea typeface="ＭＳ Ｐ明朝" panose="02020600040205080304" pitchFamily="18" charset="-128"/>
              </a:rPr>
              <a:t>「</a:t>
            </a:r>
            <a:r>
              <a:rPr lang="zh-TW" altLang="en-US" sz="1400" dirty="0">
                <a:latin typeface="ＭＳ Ｐ明朝" panose="02020600040205080304" pitchFamily="18" charset="-128"/>
                <a:ea typeface="ＭＳ Ｐ明朝" panose="02020600040205080304" pitchFamily="18" charset="-128"/>
              </a:rPr>
              <a:t>人口推計</a:t>
            </a:r>
            <a:r>
              <a:rPr lang="zh-TW" altLang="en-US" sz="1400" dirty="0" smtClean="0">
                <a:latin typeface="ＭＳ Ｐ明朝" panose="02020600040205080304" pitchFamily="18" charset="-128"/>
                <a:ea typeface="ＭＳ Ｐ明朝" panose="02020600040205080304" pitchFamily="18" charset="-128"/>
              </a:rPr>
              <a:t>」</a:t>
            </a:r>
            <a:r>
              <a:rPr lang="ja-JP" altLang="en-US" sz="1400" dirty="0" smtClean="0">
                <a:latin typeface="ＭＳ Ｐ明朝" panose="02020600040205080304" pitchFamily="18" charset="-128"/>
                <a:ea typeface="ＭＳ Ｐ明朝" panose="02020600040205080304" pitchFamily="18" charset="-128"/>
              </a:rPr>
              <a:t>（平成</a:t>
            </a:r>
            <a:r>
              <a:rPr lang="en-US" altLang="ja-JP" sz="1400" dirty="0" smtClean="0">
                <a:latin typeface="ＭＳ Ｐ明朝" panose="02020600040205080304" pitchFamily="18" charset="-128"/>
                <a:ea typeface="ＭＳ Ｐ明朝" panose="02020600040205080304" pitchFamily="18" charset="-128"/>
              </a:rPr>
              <a:t>26</a:t>
            </a:r>
            <a:r>
              <a:rPr lang="ja-JP" altLang="en-US" sz="1400" dirty="0" smtClean="0">
                <a:latin typeface="ＭＳ Ｐ明朝" panose="02020600040205080304" pitchFamily="18" charset="-128"/>
                <a:ea typeface="ＭＳ Ｐ明朝" panose="02020600040205080304" pitchFamily="18" charset="-128"/>
              </a:rPr>
              <a:t>年</a:t>
            </a:r>
            <a:r>
              <a:rPr lang="en-US" altLang="ja-JP" sz="1400" dirty="0" smtClean="0">
                <a:latin typeface="ＭＳ Ｐ明朝" panose="02020600040205080304" pitchFamily="18" charset="-128"/>
                <a:ea typeface="ＭＳ Ｐ明朝" panose="02020600040205080304" pitchFamily="18" charset="-128"/>
              </a:rPr>
              <a:t>1</a:t>
            </a:r>
            <a:r>
              <a:rPr lang="ja-JP" altLang="en-US" sz="1400" dirty="0" smtClean="0">
                <a:latin typeface="ＭＳ Ｐ明朝" panose="02020600040205080304" pitchFamily="18" charset="-128"/>
                <a:ea typeface="ＭＳ Ｐ明朝" panose="02020600040205080304" pitchFamily="18" charset="-128"/>
              </a:rPr>
              <a:t>月確定値）</a:t>
            </a:r>
            <a:r>
              <a:rPr lang="zh-TW" altLang="en-US" sz="1400" dirty="0" smtClean="0">
                <a:latin typeface="ＭＳ Ｐ明朝" panose="02020600040205080304" pitchFamily="18" charset="-128"/>
                <a:ea typeface="ＭＳ Ｐ明朝" panose="02020600040205080304" pitchFamily="18" charset="-128"/>
              </a:rPr>
              <a:t>（</a:t>
            </a:r>
            <a:r>
              <a:rPr lang="zh-TW" altLang="en-US" sz="1400" dirty="0">
                <a:latin typeface="ＭＳ Ｐ明朝" panose="02020600040205080304" pitchFamily="18" charset="-128"/>
                <a:ea typeface="ＭＳ Ｐ明朝" panose="02020600040205080304" pitchFamily="18" charset="-128"/>
              </a:rPr>
              <a:t>総務省統計局</a:t>
            </a:r>
            <a:r>
              <a:rPr lang="zh-TW" altLang="en-US" sz="1400" dirty="0" smtClean="0">
                <a:latin typeface="ＭＳ Ｐ明朝" panose="02020600040205080304" pitchFamily="18" charset="-128"/>
                <a:ea typeface="ＭＳ Ｐ明朝" panose="02020600040205080304" pitchFamily="18" charset="-128"/>
              </a:rPr>
              <a:t>）</a:t>
            </a:r>
            <a:r>
              <a:rPr lang="ja-JP" altLang="en-US" sz="1400" dirty="0" smtClean="0">
                <a:latin typeface="ＭＳ Ｐ明朝" panose="02020600040205080304" pitchFamily="18" charset="-128"/>
                <a:ea typeface="ＭＳ Ｐ明朝" panose="02020600040205080304" pitchFamily="18" charset="-128"/>
              </a:rPr>
              <a:t>から）</a:t>
            </a:r>
            <a:endParaRPr lang="en-US" altLang="ja-JP" sz="1400" dirty="0" smtClean="0">
              <a:latin typeface="ＭＳ Ｐ明朝" panose="02020600040205080304" pitchFamily="18" charset="-128"/>
              <a:ea typeface="ＭＳ Ｐ明朝" panose="02020600040205080304" pitchFamily="18" charset="-128"/>
            </a:endParaRPr>
          </a:p>
          <a:p>
            <a:pPr lvl="1"/>
            <a:endParaRPr lang="en-US" altLang="ja-JP" sz="600" dirty="0" smtClean="0">
              <a:latin typeface="ＭＳ Ｐ明朝" panose="02020600040205080304" pitchFamily="18" charset="-128"/>
              <a:ea typeface="ＭＳ Ｐ明朝" panose="02020600040205080304" pitchFamily="18" charset="-128"/>
            </a:endParaRPr>
          </a:p>
          <a:p>
            <a:pPr marL="809625" lvl="1" indent="-352425"/>
            <a:r>
              <a:rPr lang="ja-JP" altLang="en-US" dirty="0" smtClean="0"/>
              <a:t>②　当面</a:t>
            </a:r>
            <a:r>
              <a:rPr lang="ja-JP" altLang="en-US" dirty="0"/>
              <a:t>の</a:t>
            </a:r>
            <a:r>
              <a:rPr lang="ja-JP" altLang="en-US" dirty="0" smtClean="0"/>
              <a:t>間は、</a:t>
            </a:r>
            <a:r>
              <a:rPr lang="en-US" altLang="ja-JP" dirty="0" smtClean="0"/>
              <a:t>0.15</a:t>
            </a:r>
            <a:r>
              <a:rPr lang="ja-JP" altLang="en-US" dirty="0" smtClean="0"/>
              <a:t>％未満を目安とすることとし、具体的には患者数が</a:t>
            </a:r>
            <a:r>
              <a:rPr lang="en-US" altLang="ja-JP" dirty="0" smtClean="0"/>
              <a:t>18</a:t>
            </a:r>
            <a:r>
              <a:rPr lang="ja-JP" altLang="en-US" dirty="0" smtClean="0"/>
              <a:t>万人（</a:t>
            </a:r>
            <a:r>
              <a:rPr lang="en-US" altLang="ja-JP" dirty="0" smtClean="0"/>
              <a:t>0.142</a:t>
            </a:r>
            <a:r>
              <a:rPr lang="ja-JP" altLang="en-US" dirty="0" smtClean="0"/>
              <a:t>％）未満</a:t>
            </a:r>
            <a:r>
              <a:rPr lang="ja-JP" altLang="en-US" dirty="0"/>
              <a:t>で</a:t>
            </a:r>
            <a:r>
              <a:rPr lang="ja-JP" altLang="en-US" dirty="0" smtClean="0"/>
              <a:t>あった場合</a:t>
            </a:r>
            <a:r>
              <a:rPr lang="ja-JP" altLang="en-US" dirty="0"/>
              <a:t>に</a:t>
            </a:r>
            <a:r>
              <a:rPr lang="ja-JP" altLang="en-US" dirty="0" smtClean="0"/>
              <a:t>は「</a:t>
            </a:r>
            <a:r>
              <a:rPr lang="en-US" altLang="ja-JP" dirty="0" smtClean="0"/>
              <a:t>0.1</a:t>
            </a:r>
            <a:r>
              <a:rPr lang="ja-JP" altLang="en-US" dirty="0"/>
              <a:t>％程度</a:t>
            </a:r>
            <a:r>
              <a:rPr lang="ja-JP" altLang="en-US" dirty="0" smtClean="0"/>
              <a:t>以下」に該当するものとする。</a:t>
            </a:r>
            <a:endParaRPr lang="en-US" altLang="ja-JP" dirty="0" smtClean="0"/>
          </a:p>
          <a:p>
            <a:pPr marL="809625" lvl="1" indent="-352425"/>
            <a:endParaRPr lang="ja-JP" altLang="en-US" sz="600" dirty="0"/>
          </a:p>
          <a:p>
            <a:pPr lvl="1">
              <a:spcAft>
                <a:spcPts val="1200"/>
              </a:spcAft>
            </a:pPr>
            <a:r>
              <a:rPr lang="ja-JP" altLang="en-US" dirty="0" smtClean="0"/>
              <a:t>③　この基準の適用に当たっては、上記を参考にしつつ、</a:t>
            </a:r>
            <a:r>
              <a:rPr lang="ja-JP" altLang="en-US" dirty="0"/>
              <a:t>個別具体的に判断を</a:t>
            </a:r>
            <a:r>
              <a:rPr lang="ja-JP" altLang="en-US" dirty="0" smtClean="0"/>
              <a:t>行うものとする。</a:t>
            </a:r>
            <a:endParaRPr lang="en-US" altLang="ja-JP" dirty="0" smtClean="0"/>
          </a:p>
          <a:p>
            <a:pPr lvl="1">
              <a:spcAft>
                <a:spcPts val="1200"/>
              </a:spcAft>
            </a:pPr>
            <a:endParaRPr lang="en-US" altLang="ja-JP" sz="400" dirty="0" smtClean="0"/>
          </a:p>
          <a:p>
            <a:r>
              <a:rPr lang="ja-JP" altLang="en-US" dirty="0" smtClean="0"/>
              <a:t>　○　患者数の取扱いについては、以下のよう整理する。</a:t>
            </a:r>
            <a:endParaRPr lang="en-US" altLang="ja-JP" dirty="0" smtClean="0"/>
          </a:p>
          <a:p>
            <a:pPr marL="800100" lvl="1" indent="-342900">
              <a:buFont typeface="+mj-ea"/>
              <a:buAutoNum type="circleNumDbPlain"/>
            </a:pPr>
            <a:r>
              <a:rPr lang="ja-JP" altLang="en-US" dirty="0"/>
              <a:t>希少疾患の患者数をより正確に把握するためには</a:t>
            </a:r>
            <a:r>
              <a:rPr lang="ja-JP" altLang="en-US" dirty="0" smtClean="0"/>
              <a:t>、</a:t>
            </a:r>
            <a:r>
              <a:rPr lang="en-US" altLang="ja-JP" dirty="0" smtClean="0"/>
              <a:t>(a)</a:t>
            </a:r>
            <a:r>
              <a:rPr lang="ja-JP" altLang="en-US" dirty="0" smtClean="0"/>
              <a:t>一定</a:t>
            </a:r>
            <a:r>
              <a:rPr lang="ja-JP" altLang="en-US" dirty="0"/>
              <a:t>の診断基準に基づいて診断された</a:t>
            </a:r>
            <a:r>
              <a:rPr lang="ja-JP" altLang="en-US" dirty="0" smtClean="0"/>
              <a:t>当該疾患の</a:t>
            </a:r>
            <a:r>
              <a:rPr lang="en-US" altLang="ja-JP" dirty="0" smtClean="0"/>
              <a:t>(b)</a:t>
            </a:r>
            <a:r>
              <a:rPr lang="ja-JP" altLang="en-US" dirty="0" smtClean="0"/>
              <a:t>全国</a:t>
            </a:r>
            <a:r>
              <a:rPr lang="ja-JP" altLang="en-US" dirty="0"/>
              <a:t>規模</a:t>
            </a:r>
            <a:r>
              <a:rPr lang="ja-JP" altLang="en-US" dirty="0" smtClean="0"/>
              <a:t>の</a:t>
            </a:r>
            <a:r>
              <a:rPr lang="en-US" altLang="ja-JP" dirty="0" smtClean="0"/>
              <a:t>(c)</a:t>
            </a:r>
            <a:r>
              <a:rPr lang="ja-JP" altLang="en-US" dirty="0" smtClean="0"/>
              <a:t>全数</a:t>
            </a:r>
            <a:r>
              <a:rPr lang="ja-JP" altLang="en-US" dirty="0"/>
              <a:t>調査という３つの要件を満たす調査が</a:t>
            </a:r>
            <a:r>
              <a:rPr lang="ja-JP" altLang="en-US" dirty="0" smtClean="0"/>
              <a:t>望ましいものとする。</a:t>
            </a:r>
            <a:endParaRPr lang="en-US" altLang="ja-JP" dirty="0" smtClean="0"/>
          </a:p>
          <a:p>
            <a:pPr marL="800100" lvl="1" indent="-342900">
              <a:buFont typeface="+mj-ea"/>
              <a:buAutoNum type="circleNumDbPlain"/>
            </a:pPr>
            <a:endParaRPr kumimoji="1" lang="en-US" altLang="ja-JP" sz="600" dirty="0" smtClean="0"/>
          </a:p>
          <a:p>
            <a:pPr marL="800100" lvl="1" indent="-342900">
              <a:buFont typeface="+mj-ea"/>
              <a:buAutoNum type="circleNumDbPlain"/>
            </a:pPr>
            <a:r>
              <a:rPr kumimoji="1" lang="ja-JP" altLang="en-US" dirty="0" smtClean="0"/>
              <a:t>医療費助成の対象疾患については</a:t>
            </a:r>
            <a:r>
              <a:rPr lang="ja-JP" altLang="en-US" dirty="0" smtClean="0"/>
              <a:t>、上記３つの要件を最も満たし得る調査として、指定難病</a:t>
            </a:r>
            <a:r>
              <a:rPr lang="ja-JP" altLang="en-US" dirty="0"/>
              <a:t>患者データベース（仮称）に登録された</a:t>
            </a:r>
            <a:r>
              <a:rPr lang="ja-JP" altLang="en-US" dirty="0" smtClean="0"/>
              <a:t>患者数（</a:t>
            </a:r>
            <a:r>
              <a:rPr lang="en-US" altLang="ja-JP" dirty="0" smtClean="0"/>
              <a:t>※</a:t>
            </a:r>
            <a:r>
              <a:rPr lang="ja-JP" altLang="en-US" dirty="0" smtClean="0"/>
              <a:t>）を</a:t>
            </a:r>
            <a:r>
              <a:rPr kumimoji="1" lang="ja-JP" altLang="en-US" dirty="0" smtClean="0"/>
              <a:t>もって判断するものとする</a:t>
            </a:r>
            <a:r>
              <a:rPr lang="ja-JP" altLang="en-US" dirty="0" smtClean="0"/>
              <a:t>。</a:t>
            </a:r>
            <a:r>
              <a:rPr lang="en-US" altLang="ja-JP" dirty="0" smtClean="0"/>
              <a:t/>
            </a:r>
            <a:br>
              <a:rPr lang="en-US" altLang="ja-JP" dirty="0" smtClean="0"/>
            </a:br>
            <a:r>
              <a:rPr lang="ja-JP" altLang="en-US" dirty="0" smtClean="0"/>
              <a:t>　</a:t>
            </a:r>
            <a:r>
              <a:rPr lang="en-US" altLang="ja-JP" sz="1600" dirty="0" smtClean="0">
                <a:latin typeface="ＭＳ Ｐ明朝" panose="02020600040205080304" pitchFamily="18" charset="-128"/>
                <a:ea typeface="ＭＳ Ｐ明朝" panose="02020600040205080304" pitchFamily="18" charset="-128"/>
              </a:rPr>
              <a:t>※</a:t>
            </a:r>
            <a:r>
              <a:rPr lang="ja-JP" altLang="en-US" sz="1600" dirty="0" smtClean="0">
                <a:latin typeface="ＭＳ Ｐ明朝" panose="02020600040205080304" pitchFamily="18" charset="-128"/>
                <a:ea typeface="ＭＳ Ｐ明朝" panose="02020600040205080304" pitchFamily="18" charset="-128"/>
              </a:rPr>
              <a:t>　</a:t>
            </a:r>
            <a:r>
              <a:rPr lang="ja-JP" altLang="en-US" sz="1600" dirty="0">
                <a:latin typeface="ＭＳ Ｐ明朝" panose="02020600040205080304" pitchFamily="18" charset="-128"/>
                <a:ea typeface="ＭＳ Ｐ明朝" panose="02020600040205080304" pitchFamily="18" charset="-128"/>
              </a:rPr>
              <a:t> </a:t>
            </a:r>
            <a:r>
              <a:rPr lang="ja-JP" altLang="en-US" sz="1600" dirty="0" smtClean="0">
                <a:latin typeface="ＭＳ Ｐ明朝" panose="02020600040205080304" pitchFamily="18" charset="-128"/>
                <a:ea typeface="ＭＳ Ｐ明朝" panose="02020600040205080304" pitchFamily="18" charset="-128"/>
              </a:rPr>
              <a:t>医療受給者証保持者数</a:t>
            </a:r>
            <a:r>
              <a:rPr lang="ja-JP" altLang="en-US" sz="1600" dirty="0">
                <a:latin typeface="ＭＳ Ｐ明朝" panose="02020600040205080304" pitchFamily="18" charset="-128"/>
                <a:ea typeface="ＭＳ Ｐ明朝" panose="02020600040205080304" pitchFamily="18" charset="-128"/>
              </a:rPr>
              <a:t>と、医療費助成の</a:t>
            </a:r>
            <a:r>
              <a:rPr lang="ja-JP" altLang="en-US" sz="1600" dirty="0" smtClean="0">
                <a:latin typeface="ＭＳ Ｐ明朝" panose="02020600040205080304" pitchFamily="18" charset="-128"/>
                <a:ea typeface="ＭＳ Ｐ明朝" panose="02020600040205080304" pitchFamily="18" charset="-128"/>
              </a:rPr>
              <a:t>対象外であり指定難病データベースに登録</a:t>
            </a:r>
            <a:r>
              <a:rPr lang="ja-JP" altLang="en-US" sz="1600" dirty="0">
                <a:latin typeface="ＭＳ Ｐ明朝" panose="02020600040205080304" pitchFamily="18" charset="-128"/>
                <a:ea typeface="ＭＳ Ｐ明朝" panose="02020600040205080304" pitchFamily="18" charset="-128"/>
              </a:rPr>
              <a:t>されて</a:t>
            </a:r>
            <a:r>
              <a:rPr lang="ja-JP" altLang="en-US" sz="1600" dirty="0" smtClean="0">
                <a:latin typeface="ＭＳ Ｐ明朝" panose="02020600040205080304" pitchFamily="18" charset="-128"/>
                <a:ea typeface="ＭＳ Ｐ明朝" panose="02020600040205080304" pitchFamily="18" charset="-128"/>
              </a:rPr>
              <a:t>いる</a:t>
            </a:r>
            <a:r>
              <a:rPr lang="ja-JP" altLang="en-US" sz="1600" dirty="0">
                <a:latin typeface="ＭＳ Ｐ明朝" panose="02020600040205080304" pitchFamily="18" charset="-128"/>
                <a:ea typeface="ＭＳ Ｐ明朝" panose="02020600040205080304" pitchFamily="18" charset="-128"/>
              </a:rPr>
              <a:t>者の</a:t>
            </a:r>
            <a:r>
              <a:rPr lang="ja-JP" altLang="en-US" sz="1600" dirty="0" smtClean="0">
                <a:latin typeface="ＭＳ Ｐ明朝" panose="02020600040205080304" pitchFamily="18" charset="-128"/>
                <a:ea typeface="ＭＳ Ｐ明朝" panose="02020600040205080304" pitchFamily="18" charset="-128"/>
              </a:rPr>
              <a:t>数の合計</a:t>
            </a:r>
            <a:endParaRPr lang="en-US" altLang="ja-JP" sz="1600" dirty="0" smtClean="0">
              <a:latin typeface="ＭＳ Ｐ明朝" panose="02020600040205080304" pitchFamily="18" charset="-128"/>
              <a:ea typeface="ＭＳ Ｐ明朝" panose="02020600040205080304" pitchFamily="18" charset="-128"/>
            </a:endParaRPr>
          </a:p>
          <a:p>
            <a:pPr marL="800100" lvl="1" indent="-342900">
              <a:buFont typeface="+mj-ea"/>
              <a:buAutoNum type="circleNumDbPlain"/>
            </a:pPr>
            <a:endParaRPr kumimoji="1" lang="en-US" altLang="ja-JP" sz="600" dirty="0" smtClean="0">
              <a:latin typeface="ＭＳ Ｐ明朝" panose="02020600040205080304" pitchFamily="18" charset="-128"/>
              <a:ea typeface="ＭＳ Ｐ明朝" panose="02020600040205080304" pitchFamily="18" charset="-128"/>
            </a:endParaRPr>
          </a:p>
          <a:p>
            <a:pPr marL="800100" lvl="1" indent="-342900">
              <a:buFont typeface="+mj-ea"/>
              <a:buAutoNum type="circleNumDbPlain"/>
            </a:pPr>
            <a:r>
              <a:rPr lang="ja-JP" altLang="en-US" dirty="0" smtClean="0"/>
              <a:t>医療費助成の対象疾患ではない場合など</a:t>
            </a:r>
            <a:r>
              <a:rPr lang="ja-JP" altLang="en-US" dirty="0"/>
              <a:t>は</a:t>
            </a:r>
            <a:r>
              <a:rPr lang="ja-JP" altLang="en-US" dirty="0" smtClean="0"/>
              <a:t>、研究班や学会が収集した各種データを用いて総合的に判断する。当該疾患が指定難病として指定された場合には、その後、指定難病患者データベースの登録状況等を踏まえ、本要件を満たすかどうか、改めて判断するものとする。</a:t>
            </a:r>
            <a:endParaRPr lang="en-US" altLang="ja-JP" dirty="0" smtClean="0"/>
          </a:p>
        </p:txBody>
      </p:sp>
      <p:sp>
        <p:nvSpPr>
          <p:cNvPr id="8" name="角丸四角形 7"/>
          <p:cNvSpPr/>
          <p:nvPr/>
        </p:nvSpPr>
        <p:spPr>
          <a:xfrm>
            <a:off x="272479" y="692696"/>
            <a:ext cx="9439049"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（４）　「患者数が本邦において一定の人数に達しないこと」について</a:t>
            </a:r>
          </a:p>
        </p:txBody>
      </p:sp>
      <p:sp>
        <p:nvSpPr>
          <p:cNvPr id="9" name="額縁 8"/>
          <p:cNvSpPr/>
          <p:nvPr/>
        </p:nvSpPr>
        <p:spPr>
          <a:xfrm>
            <a:off x="188363" y="5815"/>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a:t>
            </a:r>
            <a:r>
              <a:rPr lang="ja-JP" altLang="en-US" sz="2400" dirty="0" smtClean="0">
                <a:solidFill>
                  <a:schemeClr val="tx1"/>
                </a:solidFill>
              </a:rPr>
              <a:t>＜４＞</a:t>
            </a:r>
            <a:endParaRPr lang="ja-JP" altLang="en-US" sz="2400" dirty="0">
              <a:solidFill>
                <a:schemeClr val="tx1"/>
              </a:solidFill>
            </a:endParaRPr>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9</a:t>
            </a:fld>
            <a:endParaRPr lang="ja-JP" altLang="en-US" sz="2000" dirty="0">
              <a:solidFill>
                <a:schemeClr val="tx1"/>
              </a:solidFill>
            </a:endParaRPr>
          </a:p>
        </p:txBody>
      </p:sp>
    </p:spTree>
    <p:extLst>
      <p:ext uri="{BB962C8B-B14F-4D97-AF65-F5344CB8AC3E}">
        <p14:creationId xmlns:p14="http://schemas.microsoft.com/office/powerpoint/2010/main" val="3237623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4472" y="1863983"/>
            <a:ext cx="9517057" cy="4832092"/>
          </a:xfrm>
          <a:prstGeom prst="rect">
            <a:avLst/>
          </a:prstGeom>
          <a:noFill/>
        </p:spPr>
        <p:txBody>
          <a:bodyPr wrap="square" rtlCol="0">
            <a:spAutoFit/>
          </a:bodyPr>
          <a:lstStyle/>
          <a:p>
            <a:endParaRPr kumimoji="1" lang="en-US" altLang="ja-JP" sz="1600" dirty="0" smtClean="0"/>
          </a:p>
          <a:p>
            <a:r>
              <a:rPr lang="ja-JP" altLang="en-US" sz="2000" dirty="0" smtClean="0"/>
              <a:t>　○　以下のように整理する。</a:t>
            </a:r>
            <a:endParaRPr lang="en-US" altLang="ja-JP" sz="2000" dirty="0" smtClean="0"/>
          </a:p>
          <a:p>
            <a:pPr marL="800100" lvl="1" indent="-342900">
              <a:buFont typeface="+mj-ea"/>
              <a:buAutoNum type="circleNumDbPlain"/>
            </a:pPr>
            <a:r>
              <a:rPr lang="ja-JP" altLang="en-US" sz="2000" dirty="0" smtClean="0"/>
              <a:t>血液等の検体検査</a:t>
            </a:r>
            <a:r>
              <a:rPr lang="ja-JP" altLang="en-US" sz="2000" dirty="0"/>
              <a:t>、画像</a:t>
            </a:r>
            <a:r>
              <a:rPr lang="ja-JP" altLang="en-US" sz="2000" dirty="0" smtClean="0"/>
              <a:t>検査、遺伝子解析検査、生理学的検査、病理検査等の結果とともに、視診、聴診、打診、触診等の理学的所見も、客観的な指標とする。</a:t>
            </a:r>
            <a:endParaRPr lang="en-US" altLang="ja-JP" sz="2000" dirty="0" smtClean="0"/>
          </a:p>
          <a:p>
            <a:pPr marL="800100" lvl="1" indent="-342900">
              <a:buFont typeface="+mj-ea"/>
              <a:buAutoNum type="circleNumDbPlain"/>
            </a:pPr>
            <a:endParaRPr lang="en-US" altLang="ja-JP" sz="2000" dirty="0"/>
          </a:p>
          <a:p>
            <a:pPr marL="800100" lvl="1" indent="-342900">
              <a:buFont typeface="+mj-ea"/>
              <a:buAutoNum type="circleNumDbPlain"/>
            </a:pPr>
            <a:r>
              <a:rPr kumimoji="1" lang="ja-JP" altLang="en-US" sz="2000" dirty="0" smtClean="0">
                <a:latin typeface="+mn-ea"/>
              </a:rPr>
              <a:t>「一定の基準」とは、以下に該当するものとする。</a:t>
            </a:r>
            <a:endParaRPr kumimoji="1" lang="en-US" altLang="ja-JP" sz="2000" dirty="0" smtClean="0">
              <a:latin typeface="+mn-ea"/>
            </a:endParaRPr>
          </a:p>
          <a:p>
            <a:pPr marL="1314450" lvl="2" indent="-400050">
              <a:buFont typeface="+mj-lt"/>
              <a:buAutoNum type="romanLcPeriod"/>
            </a:pPr>
            <a:r>
              <a:rPr kumimoji="1" lang="ja-JP" altLang="en-US" sz="2000" dirty="0" smtClean="0">
                <a:latin typeface="+mn-ea"/>
              </a:rPr>
              <a:t>関連学会等（国際的な専門家の会合を含む。）</a:t>
            </a:r>
            <a:r>
              <a:rPr lang="ja-JP" altLang="en-US" sz="2000" dirty="0">
                <a:latin typeface="+mn-ea"/>
              </a:rPr>
              <a:t>に</a:t>
            </a:r>
            <a:r>
              <a:rPr lang="ja-JP" altLang="en-US" sz="2000" dirty="0" smtClean="0">
                <a:latin typeface="+mn-ea"/>
              </a:rPr>
              <a:t>よる</a:t>
            </a:r>
            <a:r>
              <a:rPr kumimoji="1" lang="ja-JP" altLang="en-US" sz="2000" dirty="0" smtClean="0">
                <a:latin typeface="+mn-ea"/>
              </a:rPr>
              <a:t>承認を受けた基準や、すでに国際的に使用されている基準等、専門家間で一定の合意が得られているもの。</a:t>
            </a:r>
            <a:endParaRPr kumimoji="1" lang="en-US" altLang="ja-JP" sz="2000" dirty="0" smtClean="0">
              <a:latin typeface="+mn-ea"/>
            </a:endParaRPr>
          </a:p>
          <a:p>
            <a:pPr marL="1314450" lvl="2" indent="-400050">
              <a:buFont typeface="+mj-lt"/>
              <a:buAutoNum type="romanLcPeriod"/>
            </a:pPr>
            <a:r>
              <a:rPr lang="en-US" altLang="ja-JP" sz="2000" dirty="0">
                <a:latin typeface="+mn-ea"/>
              </a:rPr>
              <a:t>ⅰ</a:t>
            </a:r>
            <a:r>
              <a:rPr kumimoji="1" lang="ja-JP" altLang="en-US" sz="2000" dirty="0" err="1" smtClean="0">
                <a:latin typeface="+mn-ea"/>
              </a:rPr>
              <a:t>には</a:t>
            </a:r>
            <a:r>
              <a:rPr kumimoji="1" lang="ja-JP" altLang="en-US" sz="2000" dirty="0" smtClean="0">
                <a:latin typeface="+mn-ea"/>
              </a:rPr>
              <a:t>該当しないものの、専門家の間で一定の共通認識があり、客観的な指標により診断されることが明らかなもので、</a:t>
            </a:r>
            <a:r>
              <a:rPr lang="en-US" altLang="ja-JP" sz="2000" dirty="0" smtClean="0">
                <a:latin typeface="+mn-ea"/>
              </a:rPr>
              <a:t>ⅰ</a:t>
            </a:r>
            <a:r>
              <a:rPr lang="ja-JP" altLang="en-US" sz="2000" dirty="0">
                <a:latin typeface="+mn-ea"/>
              </a:rPr>
              <a:t>の合意を得ることを</a:t>
            </a:r>
            <a:r>
              <a:rPr lang="ja-JP" altLang="en-US" sz="2000" dirty="0" smtClean="0">
                <a:latin typeface="+mn-ea"/>
              </a:rPr>
              <a:t>目指しているなど</a:t>
            </a:r>
            <a:r>
              <a:rPr kumimoji="1" lang="en-US" altLang="ja-JP" sz="2000" dirty="0" smtClean="0">
                <a:latin typeface="+mn-ea"/>
              </a:rPr>
              <a:t>ⅰ</a:t>
            </a:r>
            <a:r>
              <a:rPr kumimoji="1" lang="ja-JP" altLang="en-US" sz="2000" dirty="0" smtClean="0">
                <a:latin typeface="+mn-ea"/>
              </a:rPr>
              <a:t>に相当すると認められるもの。この場合、関連学会等の取りまとめ状況を適宜把握する。</a:t>
            </a:r>
            <a:endParaRPr kumimoji="1" lang="en-US" altLang="ja-JP" sz="2000" dirty="0" smtClean="0">
              <a:latin typeface="+mn-ea"/>
            </a:endParaRPr>
          </a:p>
          <a:p>
            <a:pPr lvl="2"/>
            <a:endParaRPr kumimoji="1" lang="en-US" altLang="ja-JP" sz="1600" dirty="0" smtClean="0"/>
          </a:p>
          <a:p>
            <a:pPr lvl="1"/>
            <a:endParaRPr lang="en-US" altLang="ja-JP" sz="1600" dirty="0"/>
          </a:p>
        </p:txBody>
      </p:sp>
      <p:sp>
        <p:nvSpPr>
          <p:cNvPr id="6" name="角丸四角形 5"/>
          <p:cNvSpPr/>
          <p:nvPr/>
        </p:nvSpPr>
        <p:spPr>
          <a:xfrm>
            <a:off x="272479" y="1052735"/>
            <a:ext cx="9439049" cy="81124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720000" indent="-1080000"/>
            <a:r>
              <a:rPr lang="ja-JP" altLang="en-US" sz="2400" dirty="0"/>
              <a:t>（５）　「診断に関し客観的な指標による一定の基準が定まっていること」について</a:t>
            </a:r>
            <a:endParaRPr lang="en-US" altLang="ja-JP" sz="2400" dirty="0"/>
          </a:p>
        </p:txBody>
      </p:sp>
      <p:sp>
        <p:nvSpPr>
          <p:cNvPr id="7" name="額縁 6"/>
          <p:cNvSpPr/>
          <p:nvPr/>
        </p:nvSpPr>
        <p:spPr>
          <a:xfrm>
            <a:off x="187237" y="152636"/>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a:t>
            </a:r>
            <a:r>
              <a:rPr lang="ja-JP" altLang="en-US" sz="2400" dirty="0" smtClean="0">
                <a:solidFill>
                  <a:schemeClr val="tx1"/>
                </a:solidFill>
              </a:rPr>
              <a:t>＜５＞</a:t>
            </a:r>
            <a:endParaRPr lang="ja-JP" altLang="en-US" sz="2400" dirty="0">
              <a:solidFill>
                <a:schemeClr val="tx1"/>
              </a:solidFill>
            </a:endParaRPr>
          </a:p>
        </p:txBody>
      </p:sp>
      <p:sp>
        <p:nvSpPr>
          <p:cNvPr id="8"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10</a:t>
            </a:fld>
            <a:endParaRPr lang="ja-JP" altLang="en-US" sz="2000" dirty="0">
              <a:solidFill>
                <a:schemeClr val="tx1"/>
              </a:solidFill>
            </a:endParaRPr>
          </a:p>
        </p:txBody>
      </p:sp>
    </p:spTree>
    <p:extLst>
      <p:ext uri="{BB962C8B-B14F-4D97-AF65-F5344CB8AC3E}">
        <p14:creationId xmlns:p14="http://schemas.microsoft.com/office/powerpoint/2010/main" val="1847109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4472" y="1863983"/>
            <a:ext cx="9517057" cy="4031873"/>
          </a:xfrm>
          <a:prstGeom prst="rect">
            <a:avLst/>
          </a:prstGeom>
          <a:noFill/>
        </p:spPr>
        <p:txBody>
          <a:bodyPr wrap="square" rtlCol="0">
            <a:spAutoFit/>
          </a:bodyPr>
          <a:lstStyle/>
          <a:p>
            <a:endParaRPr kumimoji="1" lang="en-US" altLang="ja-JP" sz="1600" dirty="0" smtClean="0"/>
          </a:p>
          <a:p>
            <a:pPr marL="396000" indent="-396000"/>
            <a:r>
              <a:rPr lang="ja-JP" altLang="en-US" sz="2000" dirty="0"/>
              <a:t>　○　</a:t>
            </a:r>
            <a:r>
              <a:rPr lang="ja-JP" altLang="en-US" sz="2000" dirty="0" smtClean="0"/>
              <a:t>小児</a:t>
            </a:r>
            <a:r>
              <a:rPr lang="ja-JP" altLang="en-US" sz="2000" dirty="0"/>
              <a:t>慢性特定疾病の診断</a:t>
            </a:r>
            <a:r>
              <a:rPr lang="ja-JP" altLang="en-US" sz="2000" dirty="0" smtClean="0"/>
              <a:t>に関しては</a:t>
            </a:r>
            <a:r>
              <a:rPr lang="ja-JP" altLang="en-US" sz="2000" dirty="0"/>
              <a:t>、日本小児科学会が主体となり作成した「診断の手引き」がある</a:t>
            </a:r>
            <a:r>
              <a:rPr lang="ja-JP" altLang="en-US" sz="2000" dirty="0" smtClean="0"/>
              <a:t>。この「診断</a:t>
            </a:r>
            <a:r>
              <a:rPr lang="ja-JP" altLang="en-US" sz="2000" dirty="0"/>
              <a:t>の</a:t>
            </a:r>
            <a:r>
              <a:rPr lang="ja-JP" altLang="en-US" sz="2000" dirty="0" smtClean="0"/>
              <a:t>手引き」の</a:t>
            </a:r>
            <a:r>
              <a:rPr lang="ja-JP" altLang="en-US" sz="2000" dirty="0"/>
              <a:t>多くは、主として小児科の医師が、小児を対象として診断を可能にするという観点</a:t>
            </a:r>
            <a:r>
              <a:rPr lang="ja-JP" altLang="en-US" sz="2000" dirty="0" smtClean="0"/>
              <a:t>で取りまとめられた</a:t>
            </a:r>
            <a:r>
              <a:rPr lang="ja-JP" altLang="en-US" sz="2000" dirty="0"/>
              <a:t>ものとされている。</a:t>
            </a:r>
          </a:p>
          <a:p>
            <a:pPr marL="396000" indent="-396000"/>
            <a:endParaRPr lang="ja-JP" altLang="en-US" sz="2000" dirty="0"/>
          </a:p>
          <a:p>
            <a:pPr marL="396000" indent="-396000"/>
            <a:r>
              <a:rPr lang="ja-JP" altLang="en-US" sz="2000" dirty="0"/>
              <a:t>○　この「診断の手引き」については、成人を対象とした診断基準を基に小児に対する診断基準としての適否の検討を行ったものや、小児にのみ用いられることを前提とした診断基準と</a:t>
            </a:r>
            <a:r>
              <a:rPr lang="ja-JP" altLang="en-US" sz="2000" dirty="0" smtClean="0"/>
              <a:t>して取りまとめられた</a:t>
            </a:r>
            <a:r>
              <a:rPr lang="ja-JP" altLang="en-US" sz="2000" dirty="0"/>
              <a:t>ものなどがある。</a:t>
            </a:r>
          </a:p>
          <a:p>
            <a:pPr marL="396000" indent="-396000"/>
            <a:endParaRPr lang="ja-JP" altLang="en-US" sz="2000" dirty="0"/>
          </a:p>
          <a:p>
            <a:pPr marL="396000" indent="-396000"/>
            <a:r>
              <a:rPr lang="ja-JP" altLang="en-US" sz="2000" dirty="0"/>
              <a:t>○　そのため、指定難病の要件である診断基準の有無の検討に当たり、小児慢性特定疾病の診断で用いられている「診断の手引き」のみを根拠とする場合には、成人に適用したならば「認定基準についての考え方</a:t>
            </a:r>
            <a:r>
              <a:rPr lang="ja-JP" altLang="en-US" sz="2000" dirty="0" smtClean="0"/>
              <a:t>」（Ｐ１３～１４）を</a:t>
            </a:r>
            <a:r>
              <a:rPr lang="ja-JP" altLang="en-US" sz="2000" dirty="0"/>
              <a:t>満たすかどうか、個別に検討を行うこと</a:t>
            </a:r>
            <a:r>
              <a:rPr lang="ja-JP" altLang="en-US" sz="2000" dirty="0" smtClean="0"/>
              <a:t>とする。</a:t>
            </a:r>
            <a:endParaRPr lang="ja-JP" altLang="en-US" sz="2000" dirty="0"/>
          </a:p>
        </p:txBody>
      </p:sp>
      <p:sp>
        <p:nvSpPr>
          <p:cNvPr id="6" name="角丸四角形 5"/>
          <p:cNvSpPr/>
          <p:nvPr/>
        </p:nvSpPr>
        <p:spPr>
          <a:xfrm>
            <a:off x="272479" y="908720"/>
            <a:ext cx="9439049" cy="81124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720000" indent="-1080000"/>
            <a:r>
              <a:rPr lang="ja-JP" altLang="en-US" sz="2400" dirty="0"/>
              <a:t>補足</a:t>
            </a:r>
            <a:r>
              <a:rPr lang="ja-JP" altLang="en-US" sz="2400" dirty="0" smtClean="0"/>
              <a:t>５　小児慢性特定疾病の診断の手引きについて</a:t>
            </a:r>
            <a:endParaRPr lang="en-US" altLang="ja-JP" sz="2400" dirty="0"/>
          </a:p>
        </p:txBody>
      </p:sp>
      <p:sp>
        <p:nvSpPr>
          <p:cNvPr id="8"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11</a:t>
            </a:fld>
            <a:endParaRPr lang="ja-JP" altLang="en-US" sz="2000" dirty="0">
              <a:solidFill>
                <a:schemeClr val="tx1"/>
              </a:solidFill>
            </a:endParaRPr>
          </a:p>
        </p:txBody>
      </p:sp>
      <p:sp>
        <p:nvSpPr>
          <p:cNvPr id="9" name="額縁 8"/>
          <p:cNvSpPr/>
          <p:nvPr/>
        </p:nvSpPr>
        <p:spPr>
          <a:xfrm>
            <a:off x="187237" y="152636"/>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a:t>
            </a:r>
            <a:r>
              <a:rPr lang="ja-JP" altLang="en-US" sz="2400" dirty="0" smtClean="0">
                <a:solidFill>
                  <a:schemeClr val="tx1"/>
                </a:solidFill>
              </a:rPr>
              <a:t>＜５＞</a:t>
            </a:r>
            <a:endParaRPr lang="ja-JP" altLang="en-US" sz="2400" dirty="0">
              <a:solidFill>
                <a:schemeClr val="tx1"/>
              </a:solidFill>
            </a:endParaRPr>
          </a:p>
        </p:txBody>
      </p:sp>
    </p:spTree>
    <p:extLst>
      <p:ext uri="{BB962C8B-B14F-4D97-AF65-F5344CB8AC3E}">
        <p14:creationId xmlns:p14="http://schemas.microsoft.com/office/powerpoint/2010/main" val="3602017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4471" y="1196752"/>
            <a:ext cx="9517057" cy="4708981"/>
          </a:xfrm>
          <a:prstGeom prst="rect">
            <a:avLst/>
          </a:prstGeom>
          <a:noFill/>
        </p:spPr>
        <p:txBody>
          <a:bodyPr wrap="square" rtlCol="0">
            <a:spAutoFit/>
          </a:bodyPr>
          <a:lstStyle/>
          <a:p>
            <a:r>
              <a:rPr lang="ja-JP" altLang="en-US" sz="2000" dirty="0" smtClean="0"/>
              <a:t>○　医療費助成の対象患者の認定基準については、確立された対象疾病の診断基準と</a:t>
            </a:r>
            <a:r>
              <a:rPr lang="en-US" altLang="ja-JP" sz="2000" dirty="0" smtClean="0"/>
              <a:t/>
            </a:r>
            <a:br>
              <a:rPr lang="en-US" altLang="ja-JP" sz="2000" dirty="0" smtClean="0"/>
            </a:br>
            <a:r>
              <a:rPr lang="ja-JP" altLang="en-US" sz="2000" dirty="0" smtClean="0"/>
              <a:t>　　それぞれの疾病の特性に応じた重症度分類等を組み込んで作成し、個々の疾病ごと</a:t>
            </a:r>
            <a:endParaRPr lang="en-US" altLang="ja-JP" sz="2000" dirty="0" smtClean="0"/>
          </a:p>
          <a:p>
            <a:r>
              <a:rPr lang="ja-JP" altLang="en-US" sz="2000" dirty="0"/>
              <a:t>　</a:t>
            </a:r>
            <a:r>
              <a:rPr lang="ja-JP" altLang="en-US" sz="2000" dirty="0" smtClean="0"/>
              <a:t>　に設定する。</a:t>
            </a:r>
            <a:endParaRPr lang="en-US" altLang="ja-JP" sz="2000" dirty="0" smtClean="0"/>
          </a:p>
          <a:p>
            <a:endParaRPr lang="en-US" altLang="ja-JP" sz="2000" dirty="0"/>
          </a:p>
          <a:p>
            <a:r>
              <a:rPr lang="ja-JP" altLang="en-US" sz="2000" dirty="0" smtClean="0"/>
              <a:t>○　これらの認定基準については、検討時点において適切と考えられる基準を設定する</a:t>
            </a:r>
            <a:endParaRPr lang="en-US" altLang="ja-JP" sz="2000" dirty="0" smtClean="0"/>
          </a:p>
          <a:p>
            <a:r>
              <a:rPr lang="ja-JP" altLang="en-US" sz="2000" dirty="0"/>
              <a:t>　</a:t>
            </a:r>
            <a:r>
              <a:rPr lang="ja-JP" altLang="en-US" sz="2000" dirty="0" smtClean="0"/>
              <a:t>　とともに、医学の進歩に合わせて、必要に応じて適宜見直しを行う。</a:t>
            </a:r>
            <a:endParaRPr lang="en-US" altLang="ja-JP" sz="2000" dirty="0" smtClean="0"/>
          </a:p>
          <a:p>
            <a:endParaRPr lang="en-US" altLang="ja-JP" sz="2000" dirty="0"/>
          </a:p>
          <a:p>
            <a:r>
              <a:rPr lang="ja-JP" altLang="en-US" sz="2000" dirty="0" smtClean="0"/>
              <a:t>○　診断基準の検討に当たっては、以下の事項に留意する。</a:t>
            </a:r>
            <a:endParaRPr lang="en-US" altLang="ja-JP" sz="2000" dirty="0" smtClean="0"/>
          </a:p>
          <a:p>
            <a:pPr marL="800100" lvl="1" indent="-342900">
              <a:buFont typeface="+mj-ea"/>
              <a:buAutoNum type="circleNumDbPlain"/>
            </a:pPr>
            <a:r>
              <a:rPr lang="ja-JP" altLang="en-US" sz="2000" dirty="0" smtClean="0"/>
              <a:t>必要な検査を列挙し、満たすべき検査値などについても具体的に記載すること。</a:t>
            </a:r>
            <a:endParaRPr lang="en-US" altLang="ja-JP" sz="2000" dirty="0" smtClean="0"/>
          </a:p>
          <a:p>
            <a:pPr marL="800100" lvl="1" indent="-342900">
              <a:buFont typeface="+mj-ea"/>
              <a:buAutoNum type="circleNumDbPlain"/>
            </a:pPr>
            <a:r>
              <a:rPr lang="ja-JP" altLang="en-US" sz="2000" dirty="0"/>
              <a:t>複数の検査</a:t>
            </a:r>
            <a:r>
              <a:rPr lang="ja-JP" altLang="en-US" sz="2000" dirty="0" smtClean="0"/>
              <a:t>や</a:t>
            </a:r>
            <a:r>
              <a:rPr lang="ja-JP" altLang="en-US" sz="2000" dirty="0"/>
              <a:t>症状の</a:t>
            </a:r>
            <a:r>
              <a:rPr lang="ja-JP" altLang="en-US" sz="2000" dirty="0" smtClean="0"/>
              <a:t>組合せ</a:t>
            </a:r>
            <a:r>
              <a:rPr lang="ja-JP" altLang="en-US" sz="2000" dirty="0"/>
              <a:t>を必要とする場合</a:t>
            </a:r>
            <a:r>
              <a:rPr lang="ja-JP" altLang="en-US" sz="2000" dirty="0" smtClean="0"/>
              <a:t>は、一義的な解釈となるようにすること。</a:t>
            </a:r>
            <a:endParaRPr lang="en-US" altLang="ja-JP" sz="2000" dirty="0" smtClean="0"/>
          </a:p>
          <a:p>
            <a:pPr marL="800100" lvl="1" indent="-342900">
              <a:buFont typeface="+mj-ea"/>
              <a:buAutoNum type="circleNumDbPlain"/>
            </a:pPr>
            <a:r>
              <a:rPr lang="ja-JP" altLang="en-US" sz="2000" dirty="0" smtClean="0"/>
              <a:t>診断基準の中に不全型、疑い例等が含まれる場合については、それぞれの定義を明確にし </a:t>
            </a:r>
            <a:r>
              <a:rPr lang="ja-JP" altLang="en-US" sz="2000" kern="0" dirty="0" smtClean="0">
                <a:latin typeface="+mn-ea"/>
              </a:rPr>
              <a:t>、医学的</a:t>
            </a:r>
            <a:r>
              <a:rPr lang="ja-JP" altLang="en-US" sz="2000" kern="0" dirty="0">
                <a:latin typeface="+mn-ea"/>
              </a:rPr>
              <a:t>に治療を開始</a:t>
            </a:r>
            <a:r>
              <a:rPr lang="ja-JP" altLang="en-US" sz="2000" kern="0" dirty="0" smtClean="0">
                <a:latin typeface="+mn-ea"/>
              </a:rPr>
              <a:t>することが妥当と判断されるものが認定されるようにすること。</a:t>
            </a:r>
            <a:endParaRPr lang="en-US" altLang="ja-JP" sz="2000" dirty="0"/>
          </a:p>
          <a:p>
            <a:endParaRPr lang="en-US" altLang="ja-JP" sz="2000" dirty="0" smtClean="0"/>
          </a:p>
        </p:txBody>
      </p:sp>
      <p:sp>
        <p:nvSpPr>
          <p:cNvPr id="4" name="額縁 3"/>
          <p:cNvSpPr/>
          <p:nvPr/>
        </p:nvSpPr>
        <p:spPr>
          <a:xfrm>
            <a:off x="228787" y="152636"/>
            <a:ext cx="9516300" cy="648072"/>
          </a:xfrm>
          <a:prstGeom prst="bevel">
            <a:avLst/>
          </a:prstGeom>
          <a:ln/>
        </p:spPr>
        <p:style>
          <a:lnRef idx="1">
            <a:schemeClr val="accent6"/>
          </a:lnRef>
          <a:fillRef idx="2">
            <a:schemeClr val="accent6"/>
          </a:fillRef>
          <a:effectRef idx="1">
            <a:schemeClr val="accent6"/>
          </a:effectRef>
          <a:fontRef idx="minor">
            <a:schemeClr val="dk1"/>
          </a:fontRef>
        </p:style>
        <p:txBody>
          <a:bodyPr lIns="87245" tIns="43623" rIns="87245" bIns="43623" anchor="ctr"/>
          <a:lstStyle/>
          <a:p>
            <a:pPr algn="ctr"/>
            <a:r>
              <a:rPr lang="ja-JP" altLang="en-US" sz="2400" dirty="0">
                <a:solidFill>
                  <a:schemeClr val="tx1"/>
                </a:solidFill>
              </a:rPr>
              <a:t>認定基準についての</a:t>
            </a:r>
            <a:r>
              <a:rPr lang="ja-JP" altLang="en-US" sz="2400" dirty="0" smtClean="0">
                <a:solidFill>
                  <a:schemeClr val="tx1"/>
                </a:solidFill>
              </a:rPr>
              <a:t>考え方＜１＞</a:t>
            </a:r>
            <a:endParaRPr lang="ja-JP" altLang="en-US" sz="2400" dirty="0">
              <a:solidFill>
                <a:schemeClr val="tx1"/>
              </a:solidFill>
            </a:endParaRPr>
          </a:p>
        </p:txBody>
      </p:sp>
      <p:sp>
        <p:nvSpPr>
          <p:cNvPr id="5"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12</a:t>
            </a:fld>
            <a:endParaRPr lang="ja-JP" altLang="en-US" sz="2000" dirty="0">
              <a:solidFill>
                <a:schemeClr val="tx1"/>
              </a:solidFill>
            </a:endParaRPr>
          </a:p>
        </p:txBody>
      </p:sp>
    </p:spTree>
    <p:extLst>
      <p:ext uri="{BB962C8B-B14F-4D97-AF65-F5344CB8AC3E}">
        <p14:creationId xmlns:p14="http://schemas.microsoft.com/office/powerpoint/2010/main" val="3202705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4472" y="620688"/>
            <a:ext cx="9517057" cy="6047809"/>
          </a:xfrm>
          <a:prstGeom prst="rect">
            <a:avLst/>
          </a:prstGeom>
          <a:noFill/>
        </p:spPr>
        <p:txBody>
          <a:bodyPr wrap="square" rtlCol="0">
            <a:spAutoFit/>
          </a:bodyPr>
          <a:lstStyle/>
          <a:p>
            <a:endParaRPr lang="en-US" altLang="ja-JP" sz="2000" dirty="0" smtClean="0"/>
          </a:p>
          <a:p>
            <a:pPr>
              <a:spcAft>
                <a:spcPts val="600"/>
              </a:spcAft>
            </a:pPr>
            <a:r>
              <a:rPr lang="ja-JP" altLang="en-US" dirty="0" smtClean="0"/>
              <a:t>○</a:t>
            </a:r>
            <a:r>
              <a:rPr lang="ja-JP" altLang="en-US" dirty="0"/>
              <a:t>　</a:t>
            </a:r>
            <a:r>
              <a:rPr lang="ja-JP" altLang="en-US" dirty="0" smtClean="0"/>
              <a:t>重症度分類等の検討に</a:t>
            </a:r>
            <a:r>
              <a:rPr lang="ja-JP" altLang="en-US" dirty="0"/>
              <a:t>当たっては、以下の事項に留意</a:t>
            </a:r>
            <a:r>
              <a:rPr lang="ja-JP" altLang="en-US" dirty="0" smtClean="0"/>
              <a:t>する。</a:t>
            </a:r>
            <a:endParaRPr lang="en-US" altLang="ja-JP" dirty="0" smtClean="0"/>
          </a:p>
          <a:p>
            <a:pPr marL="800100" lvl="1" indent="-342900">
              <a:buFont typeface="Wingdings" panose="05000000000000000000" pitchFamily="2" charset="2"/>
              <a:buChar char="l"/>
            </a:pPr>
            <a:r>
              <a:rPr lang="ja-JP" altLang="en-US" dirty="0" smtClean="0"/>
              <a:t>「</a:t>
            </a:r>
            <a:r>
              <a:rPr lang="ja-JP" altLang="en-US" dirty="0"/>
              <a:t>日常生活又は社会生活に支障がある者」という考え方</a:t>
            </a:r>
            <a:r>
              <a:rPr lang="ja-JP" altLang="en-US" dirty="0" smtClean="0"/>
              <a:t>を、疾病の特性に応じて、医学的</a:t>
            </a:r>
            <a:r>
              <a:rPr lang="ja-JP" altLang="en-US" dirty="0"/>
              <a:t>な</a:t>
            </a:r>
            <a:r>
              <a:rPr lang="ja-JP" altLang="en-US" dirty="0" smtClean="0"/>
              <a:t>観点から反映</a:t>
            </a:r>
            <a:r>
              <a:rPr lang="ja-JP" altLang="en-US" dirty="0"/>
              <a:t>させて</a:t>
            </a:r>
            <a:r>
              <a:rPr lang="ja-JP" altLang="en-US" dirty="0" smtClean="0"/>
              <a:t>定めること。</a:t>
            </a:r>
            <a:endParaRPr lang="en-US" altLang="ja-JP" dirty="0" smtClean="0"/>
          </a:p>
          <a:p>
            <a:pPr marL="800100" lvl="1" indent="-342900">
              <a:buFont typeface="Wingdings" panose="05000000000000000000" pitchFamily="2" charset="2"/>
              <a:buChar char="l"/>
            </a:pPr>
            <a:endParaRPr lang="en-US" altLang="ja-JP" dirty="0" smtClean="0"/>
          </a:p>
          <a:p>
            <a:pPr marL="800100" lvl="1" indent="-342900">
              <a:buFont typeface="Wingdings" panose="05000000000000000000" pitchFamily="2" charset="2"/>
              <a:buChar char="l"/>
            </a:pPr>
            <a:r>
              <a:rPr lang="ja-JP" altLang="ja-JP" dirty="0"/>
              <a:t>治癒することが</a:t>
            </a:r>
            <a:r>
              <a:rPr lang="ja-JP" altLang="ja-JP" dirty="0" smtClean="0"/>
              <a:t>見込まれない</a:t>
            </a:r>
            <a:r>
              <a:rPr lang="ja-JP" altLang="en-US" dirty="0" smtClean="0"/>
              <a:t>が、</a:t>
            </a:r>
            <a:r>
              <a:rPr lang="ja-JP" altLang="ja-JP" dirty="0" smtClean="0"/>
              <a:t>継続的</a:t>
            </a:r>
            <a:r>
              <a:rPr lang="ja-JP" altLang="ja-JP" dirty="0"/>
              <a:t>な治療に</a:t>
            </a:r>
            <a:r>
              <a:rPr lang="ja-JP" altLang="ja-JP" dirty="0" smtClean="0"/>
              <a:t>より症状</a:t>
            </a:r>
            <a:r>
              <a:rPr lang="ja-JP" altLang="ja-JP" dirty="0"/>
              <a:t>の改善が期待</a:t>
            </a:r>
            <a:r>
              <a:rPr lang="ja-JP" altLang="ja-JP" dirty="0" smtClean="0"/>
              <a:t>できる</a:t>
            </a:r>
            <a:r>
              <a:rPr lang="ja-JP" altLang="en-US" dirty="0" smtClean="0"/>
              <a:t>疾病</a:t>
            </a:r>
            <a:r>
              <a:rPr lang="ja-JP" altLang="ja-JP" dirty="0" smtClean="0"/>
              <a:t>に</a:t>
            </a:r>
            <a:r>
              <a:rPr lang="ja-JP" altLang="ja-JP" dirty="0"/>
              <a:t>ついては</a:t>
            </a:r>
            <a:r>
              <a:rPr lang="ja-JP" altLang="ja-JP" dirty="0" smtClean="0"/>
              <a:t>、その</a:t>
            </a:r>
            <a:r>
              <a:rPr lang="ja-JP" altLang="ja-JP" dirty="0"/>
              <a:t>治療方法や</a:t>
            </a:r>
            <a:r>
              <a:rPr lang="ja-JP" altLang="ja-JP" dirty="0" smtClean="0"/>
              <a:t>治療効果を</a:t>
            </a:r>
            <a:r>
              <a:rPr lang="ja-JP" altLang="en-US" dirty="0" smtClean="0"/>
              <a:t>勘案して、</a:t>
            </a:r>
            <a:r>
              <a:rPr lang="ja-JP" altLang="ja-JP" dirty="0" smtClean="0"/>
              <a:t>重症度</a:t>
            </a:r>
            <a:r>
              <a:rPr lang="ja-JP" altLang="ja-JP" dirty="0"/>
              <a:t>を設定</a:t>
            </a:r>
            <a:r>
              <a:rPr lang="ja-JP" altLang="ja-JP" dirty="0" smtClean="0"/>
              <a:t>する</a:t>
            </a:r>
            <a:r>
              <a:rPr lang="ja-JP" altLang="en-US" dirty="0" smtClean="0"/>
              <a:t>こと。</a:t>
            </a:r>
            <a:endParaRPr lang="en-US" altLang="ja-JP" dirty="0" smtClean="0"/>
          </a:p>
          <a:p>
            <a:pPr lvl="1"/>
            <a:endParaRPr lang="en-US" altLang="ja-JP" dirty="0" smtClean="0"/>
          </a:p>
          <a:p>
            <a:pPr marL="800100" lvl="1" indent="-342900">
              <a:buFont typeface="Wingdings" panose="05000000000000000000" pitchFamily="2" charset="2"/>
              <a:buChar char="l"/>
            </a:pPr>
            <a:r>
              <a:rPr lang="ja-JP" altLang="en-US" dirty="0" smtClean="0"/>
              <a:t>疾病ごとに</a:t>
            </a:r>
            <a:r>
              <a:rPr lang="ja-JP" altLang="en-US" dirty="0"/>
              <a:t>作成されている重症度分類等がある場合は、原則として</a:t>
            </a:r>
            <a:r>
              <a:rPr lang="ja-JP" altLang="en-US" dirty="0" smtClean="0"/>
              <a:t>当該分類</a:t>
            </a:r>
            <a:r>
              <a:rPr lang="ja-JP" altLang="en-US" dirty="0"/>
              <a:t>等</a:t>
            </a:r>
            <a:r>
              <a:rPr lang="ja-JP" altLang="en-US" dirty="0" smtClean="0"/>
              <a:t>を用いる</a:t>
            </a:r>
            <a:r>
              <a:rPr lang="ja-JP" altLang="en-US" dirty="0"/>
              <a:t>こと</a:t>
            </a:r>
            <a:r>
              <a:rPr lang="ja-JP" altLang="en-US" dirty="0" smtClean="0"/>
              <a:t>。</a:t>
            </a:r>
            <a:endParaRPr lang="en-US" altLang="ja-JP" dirty="0" smtClean="0"/>
          </a:p>
          <a:p>
            <a:pPr lvl="1"/>
            <a:endParaRPr lang="en-US" altLang="ja-JP" dirty="0" smtClean="0"/>
          </a:p>
          <a:p>
            <a:pPr marL="800100" lvl="1" indent="-342900">
              <a:buFont typeface="Wingdings" panose="05000000000000000000" pitchFamily="2" charset="2"/>
              <a:buChar char="l"/>
            </a:pPr>
            <a:r>
              <a:rPr lang="ja-JP" altLang="en-US" dirty="0" smtClean="0"/>
              <a:t>疾病ごとに</a:t>
            </a:r>
            <a:r>
              <a:rPr lang="ja-JP" altLang="en-US" dirty="0"/>
              <a:t>作成されて</a:t>
            </a:r>
            <a:r>
              <a:rPr lang="ja-JP" altLang="en-US" dirty="0" smtClean="0"/>
              <a:t>いる重症度分類等では日常生活若しくは社会生活への支障の程度が明らかではない場合、又は、重症度分類等がない</a:t>
            </a:r>
            <a:r>
              <a:rPr lang="ja-JP" altLang="en-US" dirty="0"/>
              <a:t>場合は</a:t>
            </a:r>
            <a:r>
              <a:rPr lang="ja-JP" altLang="en-US" dirty="0" smtClean="0"/>
              <a:t>、以下のような対応を検討する</a:t>
            </a:r>
            <a:r>
              <a:rPr lang="ja-JP" altLang="en-US" dirty="0"/>
              <a:t>。</a:t>
            </a:r>
            <a:endParaRPr lang="en-US" altLang="ja-JP" dirty="0"/>
          </a:p>
          <a:p>
            <a:pPr marL="1371600" lvl="2" indent="-457200">
              <a:buFont typeface="+mj-ea"/>
              <a:buAutoNum type="circleNumDbPlain"/>
            </a:pPr>
            <a:r>
              <a:rPr lang="ja-JP" altLang="en-US" dirty="0" smtClean="0"/>
              <a:t>臓器領域等ごとに作成されている重症度</a:t>
            </a:r>
            <a:r>
              <a:rPr lang="ja-JP" altLang="en-US" dirty="0"/>
              <a:t>分類等を</a:t>
            </a:r>
            <a:r>
              <a:rPr lang="ja-JP" altLang="en-US" dirty="0" smtClean="0"/>
              <a:t>、疾病の</a:t>
            </a:r>
            <a:r>
              <a:rPr lang="ja-JP" altLang="en-US" dirty="0"/>
              <a:t>特性に応じて</a:t>
            </a:r>
            <a:r>
              <a:rPr lang="ja-JP" altLang="en-US" dirty="0" smtClean="0"/>
              <a:t>用いる。</a:t>
            </a:r>
            <a:endParaRPr lang="en-US" altLang="ja-JP" dirty="0" smtClean="0"/>
          </a:p>
          <a:p>
            <a:pPr lvl="2"/>
            <a:r>
              <a:rPr lang="ja-JP" altLang="en-US" dirty="0" smtClean="0"/>
              <a:t>　　</a:t>
            </a:r>
            <a:r>
              <a:rPr lang="ja-JP" altLang="en-US" sz="1600" dirty="0" smtClean="0"/>
              <a:t>　</a:t>
            </a:r>
            <a:r>
              <a:rPr lang="en-US" altLang="ja-JP" sz="1600" dirty="0" smtClean="0"/>
              <a:t>※</a:t>
            </a:r>
            <a:r>
              <a:rPr lang="ja-JP" altLang="en-US" sz="1600" dirty="0" smtClean="0"/>
              <a:t>例：心</a:t>
            </a:r>
            <a:r>
              <a:rPr lang="ja-JP" altLang="en-US" sz="1600" dirty="0"/>
              <a:t>、肺、肝、腎、視力</a:t>
            </a:r>
            <a:r>
              <a:rPr lang="ja-JP" altLang="en-US" sz="1600" dirty="0" smtClean="0"/>
              <a:t>、聴力、</a:t>
            </a:r>
            <a:r>
              <a:rPr lang="en-US" altLang="ja-JP" sz="1600" dirty="0" smtClean="0"/>
              <a:t>ADL</a:t>
            </a:r>
            <a:r>
              <a:rPr lang="ja-JP" altLang="en-US" sz="1600" dirty="0"/>
              <a:t>等</a:t>
            </a:r>
            <a:endParaRPr lang="en-US" altLang="ja-JP" sz="1600" dirty="0"/>
          </a:p>
          <a:p>
            <a:pPr marL="1169988" lvl="2" indent="-255588"/>
            <a:r>
              <a:rPr lang="ja-JP" altLang="en-US" dirty="0" smtClean="0"/>
              <a:t>②　段階的</a:t>
            </a:r>
            <a:r>
              <a:rPr lang="ja-JP" altLang="en-US" dirty="0"/>
              <a:t>な重症度分類等の定めはないが、</a:t>
            </a:r>
            <a:r>
              <a:rPr lang="ja-JP" altLang="en-US" dirty="0" smtClean="0"/>
              <a:t>診断基準自体</a:t>
            </a:r>
            <a:r>
              <a:rPr lang="ja-JP" altLang="en-US" dirty="0"/>
              <a:t>が概ね日常生活又は社会生活への支障の</a:t>
            </a:r>
            <a:r>
              <a:rPr lang="ja-JP" altLang="en-US" dirty="0" smtClean="0"/>
              <a:t>程度を</a:t>
            </a:r>
            <a:r>
              <a:rPr lang="ja-JP" altLang="en-US" dirty="0"/>
              <a:t>表しているよう</a:t>
            </a:r>
            <a:r>
              <a:rPr lang="ja-JP" altLang="en-US" dirty="0" smtClean="0"/>
              <a:t>な疾病に</a:t>
            </a:r>
            <a:r>
              <a:rPr lang="ja-JP" altLang="en-US" dirty="0"/>
              <a:t>ついては</a:t>
            </a:r>
            <a:r>
              <a:rPr lang="ja-JP" altLang="en-US" dirty="0" smtClean="0"/>
              <a:t>、当該診断基準を</a:t>
            </a:r>
            <a:r>
              <a:rPr lang="ja-JP" altLang="en-US" dirty="0"/>
              <a:t>重症度</a:t>
            </a:r>
            <a:r>
              <a:rPr lang="ja-JP" altLang="en-US" dirty="0" smtClean="0"/>
              <a:t>分類等と</a:t>
            </a:r>
            <a:r>
              <a:rPr lang="ja-JP" altLang="en-US" dirty="0"/>
              <a:t>して</a:t>
            </a:r>
            <a:r>
              <a:rPr lang="ja-JP" altLang="en-US" dirty="0" smtClean="0"/>
              <a:t>用いる。</a:t>
            </a:r>
            <a:endParaRPr lang="en-US" altLang="ja-JP" dirty="0" smtClean="0"/>
          </a:p>
          <a:p>
            <a:pPr marL="1169988" lvl="2" indent="-255588"/>
            <a:r>
              <a:rPr lang="ja-JP" altLang="en-US" dirty="0"/>
              <a:t>　</a:t>
            </a:r>
            <a:r>
              <a:rPr lang="ja-JP" altLang="en-US" dirty="0" smtClean="0"/>
              <a:t>　</a:t>
            </a:r>
            <a:r>
              <a:rPr lang="ja-JP" altLang="en-US" sz="1600" dirty="0" smtClean="0"/>
              <a:t>　</a:t>
            </a:r>
            <a:r>
              <a:rPr lang="en-US" altLang="ja-JP" sz="1600" dirty="0" smtClean="0"/>
              <a:t>※</a:t>
            </a:r>
            <a:r>
              <a:rPr lang="ja-JP" altLang="en-US" sz="1600" dirty="0" smtClean="0"/>
              <a:t>例：家族性高コレステロール血症（ホモ接合体）</a:t>
            </a:r>
            <a:endParaRPr lang="en-US" altLang="ja-JP" dirty="0"/>
          </a:p>
          <a:p>
            <a:pPr lvl="2"/>
            <a:r>
              <a:rPr lang="ja-JP" altLang="en-US" sz="2000" dirty="0"/>
              <a:t>　</a:t>
            </a:r>
            <a:r>
              <a:rPr lang="ja-JP" altLang="en-US" sz="2000" dirty="0" smtClean="0"/>
              <a:t>　　</a:t>
            </a:r>
            <a:endParaRPr lang="en-US" altLang="ja-JP" sz="2000" dirty="0"/>
          </a:p>
        </p:txBody>
      </p:sp>
      <p:sp>
        <p:nvSpPr>
          <p:cNvPr id="4" name="額縁 3"/>
          <p:cNvSpPr/>
          <p:nvPr/>
        </p:nvSpPr>
        <p:spPr>
          <a:xfrm>
            <a:off x="179660" y="119642"/>
            <a:ext cx="9516300" cy="648072"/>
          </a:xfrm>
          <a:prstGeom prst="bevel">
            <a:avLst/>
          </a:prstGeom>
          <a:ln/>
        </p:spPr>
        <p:style>
          <a:lnRef idx="1">
            <a:schemeClr val="accent6"/>
          </a:lnRef>
          <a:fillRef idx="2">
            <a:schemeClr val="accent6"/>
          </a:fillRef>
          <a:effectRef idx="1">
            <a:schemeClr val="accent6"/>
          </a:effectRef>
          <a:fontRef idx="minor">
            <a:schemeClr val="dk1"/>
          </a:fontRef>
        </p:style>
        <p:txBody>
          <a:bodyPr lIns="87245" tIns="43623" rIns="87245" bIns="43623" anchor="ctr"/>
          <a:lstStyle/>
          <a:p>
            <a:pPr algn="ctr"/>
            <a:r>
              <a:rPr lang="ja-JP" altLang="en-US" sz="2400" dirty="0">
                <a:solidFill>
                  <a:schemeClr val="tx1"/>
                </a:solidFill>
              </a:rPr>
              <a:t>認定基準についての</a:t>
            </a:r>
            <a:r>
              <a:rPr lang="ja-JP" altLang="en-US" sz="2400" dirty="0" smtClean="0">
                <a:solidFill>
                  <a:schemeClr val="tx1"/>
                </a:solidFill>
              </a:rPr>
              <a:t>考え方＜２＞</a:t>
            </a:r>
            <a:endParaRPr lang="ja-JP" altLang="en-US" sz="2400" dirty="0">
              <a:solidFill>
                <a:schemeClr val="tx1"/>
              </a:solidFill>
            </a:endParaRPr>
          </a:p>
        </p:txBody>
      </p:sp>
      <p:sp>
        <p:nvSpPr>
          <p:cNvPr id="5"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13</a:t>
            </a:fld>
            <a:endParaRPr lang="ja-JP" altLang="en-US" sz="2000" dirty="0">
              <a:solidFill>
                <a:schemeClr val="tx1"/>
              </a:solidFill>
            </a:endParaRPr>
          </a:p>
        </p:txBody>
      </p:sp>
    </p:spTree>
    <p:extLst>
      <p:ext uri="{BB962C8B-B14F-4D97-AF65-F5344CB8AC3E}">
        <p14:creationId xmlns:p14="http://schemas.microsoft.com/office/powerpoint/2010/main" val="356208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114796" y="1196752"/>
            <a:ext cx="9349375" cy="237626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71743" tIns="43623" rIns="34349" bIns="43623" rtlCol="0" anchor="ctr"/>
          <a:lstStyle/>
          <a:p>
            <a:pPr marL="169645" indent="-169645">
              <a:spcAft>
                <a:spcPts val="573"/>
              </a:spcAft>
            </a:pPr>
            <a:r>
              <a:rPr lang="ja-JP" altLang="en-US" dirty="0" smtClean="0">
                <a:solidFill>
                  <a:schemeClr val="tx1"/>
                </a:solidFill>
                <a:latin typeface="+mn-ea"/>
              </a:rPr>
              <a:t>○発病の機構が明らかでなく</a:t>
            </a:r>
            <a:endParaRPr lang="en-US" altLang="ja-JP" dirty="0" smtClean="0">
              <a:solidFill>
                <a:schemeClr val="tx1"/>
              </a:solidFill>
              <a:latin typeface="+mn-ea"/>
            </a:endParaRPr>
          </a:p>
          <a:p>
            <a:pPr marL="169645" indent="-169645">
              <a:spcAft>
                <a:spcPts val="573"/>
              </a:spcAft>
            </a:pPr>
            <a:r>
              <a:rPr lang="ja-JP" altLang="en-US" dirty="0" smtClean="0">
                <a:solidFill>
                  <a:schemeClr val="tx1"/>
                </a:solidFill>
                <a:latin typeface="+mn-ea"/>
              </a:rPr>
              <a:t>○治療方法が確立していない</a:t>
            </a:r>
            <a:endParaRPr lang="en-US" altLang="ja-JP" dirty="0" smtClean="0">
              <a:solidFill>
                <a:schemeClr val="tx1"/>
              </a:solidFill>
              <a:latin typeface="+mn-ea"/>
            </a:endParaRPr>
          </a:p>
          <a:p>
            <a:pPr marL="169645" indent="-169645">
              <a:spcAft>
                <a:spcPts val="573"/>
              </a:spcAft>
            </a:pPr>
            <a:r>
              <a:rPr lang="ja-JP" altLang="en-US" dirty="0">
                <a:solidFill>
                  <a:schemeClr val="tx1"/>
                </a:solidFill>
                <a:latin typeface="+mn-ea"/>
              </a:rPr>
              <a:t>○</a:t>
            </a:r>
            <a:r>
              <a:rPr lang="ja-JP" altLang="en-US" dirty="0" smtClean="0">
                <a:solidFill>
                  <a:schemeClr val="tx1"/>
                </a:solidFill>
                <a:latin typeface="+mn-ea"/>
              </a:rPr>
              <a:t>希少な疾病であって</a:t>
            </a:r>
            <a:endParaRPr lang="en-US" altLang="ja-JP" dirty="0" smtClean="0">
              <a:solidFill>
                <a:schemeClr val="tx1"/>
              </a:solidFill>
              <a:latin typeface="+mn-ea"/>
            </a:endParaRPr>
          </a:p>
          <a:p>
            <a:pPr marL="169645" indent="-169645">
              <a:spcAft>
                <a:spcPts val="573"/>
              </a:spcAft>
            </a:pPr>
            <a:r>
              <a:rPr lang="ja-JP" altLang="en-US" dirty="0" smtClean="0">
                <a:solidFill>
                  <a:schemeClr val="tx1"/>
                </a:solidFill>
                <a:latin typeface="+mn-ea"/>
              </a:rPr>
              <a:t>○長期の療養を必要とするもの</a:t>
            </a:r>
            <a:endParaRPr lang="ja-JP" altLang="ja-JP" dirty="0">
              <a:solidFill>
                <a:schemeClr val="tx1"/>
              </a:solidFill>
              <a:latin typeface="+mn-ea"/>
            </a:endParaRPr>
          </a:p>
        </p:txBody>
      </p:sp>
      <p:sp>
        <p:nvSpPr>
          <p:cNvPr id="14" name="額縁 13"/>
          <p:cNvSpPr/>
          <p:nvPr/>
        </p:nvSpPr>
        <p:spPr>
          <a:xfrm>
            <a:off x="183579" y="68620"/>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spcBef>
                <a:spcPct val="50000"/>
              </a:spcBef>
              <a:defRPr/>
            </a:pPr>
            <a:r>
              <a:rPr lang="ja-JP" altLang="en-US" sz="2300" dirty="0">
                <a:solidFill>
                  <a:schemeClr val="tx1"/>
                </a:solidFill>
                <a:latin typeface="+mn-ea"/>
              </a:rPr>
              <a:t>難病の定義</a:t>
            </a:r>
          </a:p>
        </p:txBody>
      </p:sp>
      <p:sp>
        <p:nvSpPr>
          <p:cNvPr id="2" name="角丸四角形吹き出し 1"/>
          <p:cNvSpPr/>
          <p:nvPr/>
        </p:nvSpPr>
        <p:spPr>
          <a:xfrm>
            <a:off x="6045153" y="1340768"/>
            <a:ext cx="3654744" cy="1944220"/>
          </a:xfrm>
          <a:prstGeom prst="wedgeRoundRectCallout">
            <a:avLst>
              <a:gd name="adj1" fmla="val -142032"/>
              <a:gd name="adj2" fmla="val -49826"/>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7245" tIns="43623" rIns="87245" bIns="43623" rtlCol="0" anchor="ctr"/>
          <a:lstStyle/>
          <a:p>
            <a:r>
              <a:rPr kumimoji="1" lang="ja-JP" altLang="en-US" dirty="0" smtClean="0">
                <a:solidFill>
                  <a:schemeClr val="tx1"/>
                </a:solidFill>
              </a:rPr>
              <a:t>患者数等による限定は行わず、</a:t>
            </a:r>
            <a:endParaRPr kumimoji="1" lang="en-US" altLang="ja-JP" dirty="0" smtClean="0">
              <a:solidFill>
                <a:schemeClr val="tx1"/>
              </a:solidFill>
            </a:endParaRPr>
          </a:p>
          <a:p>
            <a:r>
              <a:rPr kumimoji="1" lang="ja-JP" altLang="en-US" dirty="0" smtClean="0">
                <a:solidFill>
                  <a:schemeClr val="tx1"/>
                </a:solidFill>
              </a:rPr>
              <a:t>他の施策体系が樹立されていない疾病を幅広く対象とし、調査研究・患者支援を推進</a:t>
            </a:r>
            <a:endParaRPr kumimoji="1" lang="en-US" altLang="ja-JP" dirty="0" smtClean="0">
              <a:solidFill>
                <a:schemeClr val="tx1"/>
              </a:solidFill>
            </a:endParaRPr>
          </a:p>
          <a:p>
            <a:r>
              <a:rPr lang="ja-JP" altLang="en-US" sz="16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例：悪性腫瘍は、がん対策基本法におい　</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err="1" smtClean="0">
                <a:solidFill>
                  <a:schemeClr val="tx1"/>
                </a:solidFill>
                <a:latin typeface="ＭＳ Ｐ明朝" panose="02020600040205080304" pitchFamily="18" charset="-128"/>
                <a:ea typeface="ＭＳ Ｐ明朝" panose="02020600040205080304" pitchFamily="18" charset="-128"/>
              </a:rPr>
              <a:t>て</a:t>
            </a:r>
            <a:r>
              <a:rPr lang="ja-JP" altLang="en-US" sz="1400" dirty="0" smtClean="0">
                <a:solidFill>
                  <a:schemeClr val="tx1"/>
                </a:solidFill>
                <a:latin typeface="ＭＳ Ｐ明朝" panose="02020600040205080304" pitchFamily="18" charset="-128"/>
                <a:ea typeface="ＭＳ Ｐ明朝" panose="02020600040205080304" pitchFamily="18" charset="-128"/>
              </a:rPr>
              <a:t>体系的な施策の対象となっている</a:t>
            </a:r>
            <a:endParaRPr kumimoji="1" lang="ja-JP" altLang="en-US" sz="1400" dirty="0">
              <a:solidFill>
                <a:schemeClr val="tx1"/>
              </a:solidFill>
              <a:latin typeface="ＭＳ Ｐ明朝" panose="02020600040205080304" pitchFamily="18" charset="-128"/>
              <a:ea typeface="ＭＳ Ｐ明朝" panose="02020600040205080304" pitchFamily="18" charset="-128"/>
            </a:endParaRPr>
          </a:p>
        </p:txBody>
      </p:sp>
      <p:sp>
        <p:nvSpPr>
          <p:cNvPr id="3" name="正方形/長方形 2"/>
          <p:cNvSpPr/>
          <p:nvPr/>
        </p:nvSpPr>
        <p:spPr>
          <a:xfrm>
            <a:off x="116474" y="1156133"/>
            <a:ext cx="9722432" cy="55852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87245" tIns="43623" rIns="87245" bIns="43623" rtlCol="0" anchor="ctr"/>
          <a:lstStyle/>
          <a:p>
            <a:pPr algn="ctr"/>
            <a:endParaRPr kumimoji="1" lang="ja-JP" altLang="en-US"/>
          </a:p>
        </p:txBody>
      </p:sp>
      <p:sp>
        <p:nvSpPr>
          <p:cNvPr id="4" name="正方形/長方形 3"/>
          <p:cNvSpPr/>
          <p:nvPr/>
        </p:nvSpPr>
        <p:spPr>
          <a:xfrm>
            <a:off x="272519" y="3645025"/>
            <a:ext cx="9361039" cy="2962200"/>
          </a:xfrm>
          <a:prstGeom prst="rect">
            <a:avLst/>
          </a:prstGeom>
          <a:solidFill>
            <a:srgbClr val="FFFF00">
              <a:alpha val="27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87245" tIns="43623" rIns="87245" bIns="43623" rtlCol="0" anchor="ctr"/>
          <a:lstStyle/>
          <a:p>
            <a:pPr algn="ctr"/>
            <a:endParaRPr kumimoji="1" lang="ja-JP" altLang="en-US"/>
          </a:p>
        </p:txBody>
      </p:sp>
      <p:sp>
        <p:nvSpPr>
          <p:cNvPr id="5" name="円/楕円 4"/>
          <p:cNvSpPr/>
          <p:nvPr/>
        </p:nvSpPr>
        <p:spPr>
          <a:xfrm>
            <a:off x="818542" y="868086"/>
            <a:ext cx="1872208" cy="648072"/>
          </a:xfrm>
          <a:prstGeom prst="ellipse">
            <a:avLst/>
          </a:prstGeom>
          <a:solidFill>
            <a:schemeClr val="accent5">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7245" tIns="43623" rIns="87245" bIns="43623" rtlCol="0" anchor="ctr"/>
          <a:lstStyle/>
          <a:p>
            <a:pPr algn="ctr"/>
            <a:r>
              <a:rPr lang="ja-JP" altLang="en-US" sz="2300" b="1" dirty="0">
                <a:solidFill>
                  <a:srgbClr val="002060"/>
                </a:solidFill>
              </a:rPr>
              <a:t>難 病</a:t>
            </a:r>
          </a:p>
        </p:txBody>
      </p:sp>
      <p:sp>
        <p:nvSpPr>
          <p:cNvPr id="12" name="円/楕円 11"/>
          <p:cNvSpPr/>
          <p:nvPr/>
        </p:nvSpPr>
        <p:spPr>
          <a:xfrm>
            <a:off x="818541" y="3284988"/>
            <a:ext cx="2808312" cy="648072"/>
          </a:xfrm>
          <a:prstGeom prst="ellipse">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7245" tIns="43623" rIns="87245" bIns="43623" rtlCol="0" anchor="ctr"/>
          <a:lstStyle/>
          <a:p>
            <a:pPr algn="ctr"/>
            <a:r>
              <a:rPr lang="ja-JP" altLang="en-US" sz="2300" b="1" dirty="0">
                <a:solidFill>
                  <a:schemeClr val="tx1"/>
                </a:solidFill>
              </a:rPr>
              <a:t>指定難病</a:t>
            </a:r>
          </a:p>
        </p:txBody>
      </p:sp>
      <p:sp>
        <p:nvSpPr>
          <p:cNvPr id="6" name="テキスト ボックス 5"/>
          <p:cNvSpPr txBox="1"/>
          <p:nvPr/>
        </p:nvSpPr>
        <p:spPr>
          <a:xfrm>
            <a:off x="362181" y="4206641"/>
            <a:ext cx="9271369" cy="2400657"/>
          </a:xfrm>
          <a:prstGeom prst="rect">
            <a:avLst/>
          </a:prstGeom>
          <a:noFill/>
        </p:spPr>
        <p:txBody>
          <a:bodyPr wrap="square" lIns="87245" tIns="43623" rIns="87245" bIns="43623" rtlCol="0">
            <a:spAutoFit/>
          </a:bodyPr>
          <a:lstStyle/>
          <a:p>
            <a:r>
              <a:rPr lang="ja-JP" altLang="en-US" dirty="0" smtClean="0"/>
              <a:t>難病のうち、以下の要件の全てを満たすものを、</a:t>
            </a:r>
            <a:endParaRPr lang="en-US" altLang="ja-JP" dirty="0" smtClean="0"/>
          </a:p>
          <a:p>
            <a:r>
              <a:rPr lang="ja-JP" altLang="en-US" dirty="0"/>
              <a:t>患者の置かれている状況から</a:t>
            </a:r>
            <a:r>
              <a:rPr lang="ja-JP" altLang="en-US" dirty="0" smtClean="0"/>
              <a:t>みて</a:t>
            </a:r>
            <a:endParaRPr lang="en-US" altLang="ja-JP" dirty="0" smtClean="0"/>
          </a:p>
          <a:p>
            <a:r>
              <a:rPr lang="ja-JP" altLang="en-US" dirty="0" smtClean="0">
                <a:solidFill>
                  <a:srgbClr val="FF0000"/>
                </a:solidFill>
              </a:rPr>
              <a:t>良質</a:t>
            </a:r>
            <a:r>
              <a:rPr lang="ja-JP" altLang="en-US" dirty="0">
                <a:solidFill>
                  <a:srgbClr val="FF0000"/>
                </a:solidFill>
              </a:rPr>
              <a:t>かつ適切な医療の確保を図る必要性が</a:t>
            </a:r>
            <a:r>
              <a:rPr lang="ja-JP" altLang="en-US" dirty="0" smtClean="0">
                <a:solidFill>
                  <a:srgbClr val="FF0000"/>
                </a:solidFill>
              </a:rPr>
              <a:t>高い</a:t>
            </a:r>
            <a:r>
              <a:rPr lang="ja-JP" altLang="en-US" dirty="0">
                <a:solidFill>
                  <a:srgbClr val="FF0000"/>
                </a:solidFill>
              </a:rPr>
              <a:t>もの</a:t>
            </a:r>
            <a:r>
              <a:rPr lang="ja-JP" altLang="en-US" dirty="0"/>
              <a:t>として</a:t>
            </a:r>
            <a:r>
              <a:rPr lang="ja-JP" altLang="en-US" dirty="0" smtClean="0"/>
              <a:t>、</a:t>
            </a:r>
            <a:endParaRPr lang="en-US" altLang="ja-JP" dirty="0" smtClean="0"/>
          </a:p>
          <a:p>
            <a:pPr>
              <a:spcAft>
                <a:spcPts val="1145"/>
              </a:spcAft>
            </a:pPr>
            <a:r>
              <a:rPr lang="ja-JP" altLang="en-US" dirty="0"/>
              <a:t>厚生科学審</a:t>
            </a:r>
            <a:r>
              <a:rPr lang="ja-JP" altLang="en-US" dirty="0" smtClean="0"/>
              <a:t>議会の</a:t>
            </a:r>
            <a:r>
              <a:rPr lang="ja-JP" altLang="en-US" dirty="0"/>
              <a:t>意見を聴いて厚生</a:t>
            </a:r>
            <a:r>
              <a:rPr lang="ja-JP" altLang="en-US" dirty="0" smtClean="0"/>
              <a:t>労働大臣が指定</a:t>
            </a:r>
            <a:endParaRPr lang="en-US" altLang="ja-JP" dirty="0" smtClean="0"/>
          </a:p>
          <a:p>
            <a:pPr>
              <a:spcAft>
                <a:spcPts val="1145"/>
              </a:spcAft>
            </a:pPr>
            <a:r>
              <a:rPr lang="ja-JP" altLang="en-US" dirty="0"/>
              <a:t>　</a:t>
            </a:r>
            <a:r>
              <a:rPr lang="ja-JP" altLang="en-US" dirty="0" smtClean="0"/>
              <a:t>○</a:t>
            </a:r>
            <a:r>
              <a:rPr lang="ja-JP" altLang="en-US" dirty="0" smtClean="0">
                <a:solidFill>
                  <a:srgbClr val="FF0000"/>
                </a:solidFill>
              </a:rPr>
              <a:t>患者数が本邦において一定の人数</a:t>
            </a:r>
            <a:r>
              <a:rPr lang="ja-JP" altLang="en-US" sz="1100" dirty="0">
                <a:solidFill>
                  <a:srgbClr val="FF0000"/>
                </a:solidFill>
              </a:rPr>
              <a:t>（注）</a:t>
            </a:r>
            <a:r>
              <a:rPr lang="ja-JP" altLang="en-US" dirty="0" smtClean="0">
                <a:solidFill>
                  <a:srgbClr val="FF0000"/>
                </a:solidFill>
              </a:rPr>
              <a:t>に達しないこと</a:t>
            </a:r>
            <a:endParaRPr lang="en-US" altLang="ja-JP" dirty="0" smtClean="0">
              <a:solidFill>
                <a:srgbClr val="FF0000"/>
              </a:solidFill>
            </a:endParaRPr>
          </a:p>
          <a:p>
            <a:pPr>
              <a:spcAft>
                <a:spcPts val="1145"/>
              </a:spcAft>
            </a:pPr>
            <a:r>
              <a:rPr lang="ja-JP" altLang="en-US" dirty="0" smtClean="0"/>
              <a:t>　○</a:t>
            </a:r>
            <a:r>
              <a:rPr lang="ja-JP" altLang="en-US" dirty="0" smtClean="0">
                <a:solidFill>
                  <a:srgbClr val="FF0000"/>
                </a:solidFill>
              </a:rPr>
              <a:t>客観的な診断基準（又はそれに準ずるもの）が確立していること</a:t>
            </a:r>
            <a:endParaRPr lang="en-US" altLang="ja-JP" dirty="0" smtClean="0">
              <a:solidFill>
                <a:srgbClr val="FF0000"/>
              </a:solidFill>
            </a:endParaRPr>
          </a:p>
          <a:p>
            <a:pPr marL="345348" indent="-345348">
              <a:spcAft>
                <a:spcPts val="573"/>
              </a:spcAft>
            </a:pPr>
            <a:r>
              <a:rPr lang="ja-JP" altLang="en-US" sz="1100" dirty="0"/>
              <a:t>　　　　　（注）人口</a:t>
            </a:r>
            <a:r>
              <a:rPr lang="ja-JP" altLang="en-US" sz="1100" dirty="0" smtClean="0"/>
              <a:t>のおおむね千分の一（</a:t>
            </a:r>
            <a:r>
              <a:rPr lang="en-US" altLang="ja-JP" sz="1100" dirty="0"/>
              <a:t>0.1</a:t>
            </a:r>
            <a:r>
              <a:rPr lang="ja-JP" altLang="en-US" sz="1100" dirty="0" smtClean="0"/>
              <a:t>％）程度に相当する数と厚生</a:t>
            </a:r>
            <a:r>
              <a:rPr lang="ja-JP" altLang="en-US" sz="1100" dirty="0"/>
              <a:t>労働省令において</a:t>
            </a:r>
            <a:r>
              <a:rPr lang="ja-JP" altLang="en-US" sz="1100" dirty="0" smtClean="0"/>
              <a:t>規定している。</a:t>
            </a:r>
            <a:endParaRPr lang="en-US" altLang="ja-JP" sz="1100" dirty="0"/>
          </a:p>
        </p:txBody>
      </p:sp>
      <p:sp>
        <p:nvSpPr>
          <p:cNvPr id="13" name="角丸四角形吹き出し 12"/>
          <p:cNvSpPr/>
          <p:nvPr/>
        </p:nvSpPr>
        <p:spPr>
          <a:xfrm>
            <a:off x="6214496" y="3861048"/>
            <a:ext cx="3249674" cy="828092"/>
          </a:xfrm>
          <a:prstGeom prst="wedgeRoundRectCallout">
            <a:avLst>
              <a:gd name="adj1" fmla="val -127855"/>
              <a:gd name="adj2" fmla="val -53067"/>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7245" tIns="43623" rIns="87245" bIns="43623" rtlCol="0" anchor="ctr"/>
          <a:lstStyle/>
          <a:p>
            <a:pPr algn="ctr"/>
            <a:r>
              <a:rPr kumimoji="1" lang="ja-JP" altLang="en-US" dirty="0" smtClean="0">
                <a:solidFill>
                  <a:schemeClr val="tx1"/>
                </a:solidFill>
              </a:rPr>
              <a:t>医療費助成の対象</a:t>
            </a:r>
            <a:endParaRPr kumimoji="1" lang="ja-JP" altLang="en-US" dirty="0">
              <a:solidFill>
                <a:schemeClr val="tx1"/>
              </a:solidFill>
            </a:endParaRPr>
          </a:p>
        </p:txBody>
      </p:sp>
      <p:sp>
        <p:nvSpPr>
          <p:cNvPr id="7"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1</a:t>
            </a:fld>
            <a:endParaRPr lang="ja-JP" altLang="en-US" sz="2000" dirty="0">
              <a:solidFill>
                <a:schemeClr val="tx1"/>
              </a:solidFill>
            </a:endParaRPr>
          </a:p>
        </p:txBody>
      </p:sp>
    </p:spTree>
    <p:extLst>
      <p:ext uri="{BB962C8B-B14F-4D97-AF65-F5344CB8AC3E}">
        <p14:creationId xmlns:p14="http://schemas.microsoft.com/office/powerpoint/2010/main" val="2648477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374442"/>
            <a:ext cx="9906000" cy="4862870"/>
          </a:xfrm>
          <a:prstGeom prst="rect">
            <a:avLst/>
          </a:prstGeom>
          <a:noFill/>
        </p:spPr>
        <p:txBody>
          <a:bodyPr wrap="square" rtlCol="0">
            <a:spAutoFit/>
          </a:bodyPr>
          <a:lstStyle/>
          <a:p>
            <a:r>
              <a:rPr lang="ja-JP" altLang="en-US" sz="1600" dirty="0" smtClean="0"/>
              <a:t>　</a:t>
            </a:r>
            <a:r>
              <a:rPr lang="ja-JP" altLang="en-US" sz="2000" dirty="0" smtClean="0"/>
              <a:t>○　以下のように整理する。</a:t>
            </a:r>
            <a:endParaRPr lang="en-US" altLang="ja-JP" sz="2000" dirty="0" smtClean="0"/>
          </a:p>
          <a:p>
            <a:pPr marL="800100" lvl="1" indent="-342900">
              <a:buFont typeface="+mj-ea"/>
              <a:buAutoNum type="circleNumDbPlain"/>
            </a:pPr>
            <a:r>
              <a:rPr lang="ja-JP" altLang="en-US" sz="2000" dirty="0" smtClean="0"/>
              <a:t>原因が不明又</a:t>
            </a:r>
            <a:r>
              <a:rPr lang="ja-JP" altLang="en-US" sz="2000" dirty="0"/>
              <a:t>は病態</a:t>
            </a:r>
            <a:r>
              <a:rPr lang="ja-JP" altLang="en-US" sz="2000" dirty="0" smtClean="0"/>
              <a:t>が未解明な疾病が該当するものとする。</a:t>
            </a:r>
            <a:endParaRPr lang="en-US" altLang="ja-JP" sz="2000" dirty="0"/>
          </a:p>
          <a:p>
            <a:pPr marL="800100" lvl="1" indent="-342900">
              <a:buFont typeface="+mj-ea"/>
              <a:buAutoNum type="circleNumDbPlain"/>
            </a:pPr>
            <a:endParaRPr lang="en-US" altLang="ja-JP" sz="1000" dirty="0" smtClean="0"/>
          </a:p>
          <a:p>
            <a:pPr marL="800100" lvl="1" indent="-342900">
              <a:buFont typeface="+mj-ea"/>
              <a:buAutoNum type="circleNumDbPlain"/>
            </a:pPr>
            <a:r>
              <a:rPr lang="ja-JP" altLang="en-US" sz="2000" dirty="0" smtClean="0"/>
              <a:t>原因遺伝子など</a:t>
            </a:r>
            <a:r>
              <a:rPr lang="ja-JP" altLang="en-US" sz="2000" dirty="0"/>
              <a:t>が判明している場合であって</a:t>
            </a:r>
            <a:r>
              <a:rPr lang="ja-JP" altLang="en-US" sz="2000" dirty="0" smtClean="0"/>
              <a:t>も</a:t>
            </a:r>
            <a:r>
              <a:rPr lang="ja-JP" altLang="en-US" sz="2000" dirty="0"/>
              <a:t>病態</a:t>
            </a:r>
            <a:r>
              <a:rPr lang="ja-JP" altLang="en-US" sz="2000" dirty="0" smtClean="0"/>
              <a:t>の解明が不十分な場合</a:t>
            </a:r>
            <a:r>
              <a:rPr lang="ja-JP" altLang="en-US" sz="2000" dirty="0"/>
              <a:t>は</a:t>
            </a:r>
            <a:r>
              <a:rPr lang="ja-JP" altLang="en-US" sz="2000" dirty="0" smtClean="0"/>
              <a:t>、①に該当するものとする。</a:t>
            </a:r>
            <a:endParaRPr lang="en-US" altLang="ja-JP" sz="2000" dirty="0" smtClean="0"/>
          </a:p>
          <a:p>
            <a:pPr marL="800100" lvl="1" indent="-342900">
              <a:buFont typeface="+mj-ea"/>
              <a:buAutoNum type="circleNumDbPlain"/>
            </a:pPr>
            <a:endParaRPr lang="en-US" altLang="ja-JP" sz="1000" dirty="0" smtClean="0"/>
          </a:p>
          <a:p>
            <a:pPr marL="800100" lvl="1" indent="-342900">
              <a:buFont typeface="+mj-ea"/>
              <a:buAutoNum type="circleNumDbPlain"/>
            </a:pPr>
            <a:r>
              <a:rPr lang="ja-JP" altLang="en-US" sz="2000" dirty="0" smtClean="0"/>
              <a:t>外傷や薬剤の作用など</a:t>
            </a:r>
            <a:r>
              <a:rPr lang="ja-JP" altLang="en-US" sz="2000" dirty="0"/>
              <a:t>、特定の外的要因によって疾病が発症することが明確であり、当該要因を回避・予防することにより発症させないことが可能な</a:t>
            </a:r>
            <a:r>
              <a:rPr lang="ja-JP" altLang="en-US" sz="2000" dirty="0" smtClean="0"/>
              <a:t>場合は、①に該当しないものとする。</a:t>
            </a:r>
            <a:endParaRPr lang="en-US" altLang="ja-JP" sz="2000" dirty="0" smtClean="0">
              <a:solidFill>
                <a:srgbClr val="FF0000"/>
              </a:solidFill>
            </a:endParaRPr>
          </a:p>
          <a:p>
            <a:pPr marL="800100" lvl="1" indent="-342900">
              <a:buFont typeface="+mj-ea"/>
              <a:buAutoNum type="circleNumDbPlain"/>
            </a:pPr>
            <a:endParaRPr lang="en-US" altLang="ja-JP" sz="1000" dirty="0"/>
          </a:p>
          <a:p>
            <a:pPr marL="800100" lvl="1" indent="-342900">
              <a:buFont typeface="+mj-ea"/>
              <a:buAutoNum type="circleNumDbPlain"/>
            </a:pPr>
            <a:r>
              <a:rPr lang="ja-JP" altLang="en-US" sz="2000" dirty="0" smtClean="0"/>
              <a:t>ウイルス等の感染が原因となって発症</a:t>
            </a:r>
            <a:r>
              <a:rPr lang="ja-JP" altLang="en-US" sz="2000" dirty="0"/>
              <a:t>する</a:t>
            </a:r>
            <a:r>
              <a:rPr lang="ja-JP" altLang="en-US" sz="2000" dirty="0" smtClean="0"/>
              <a:t>疾病については、原則として①に該当しないものとする。ただし、ウイルス等の感染が契機となって発症するものであって、</a:t>
            </a:r>
            <a:r>
              <a:rPr lang="ja-JP" altLang="en-US" sz="2000" dirty="0"/>
              <a:t>一般的</a:t>
            </a:r>
            <a:r>
              <a:rPr lang="ja-JP" altLang="en-US" sz="2000" dirty="0" smtClean="0"/>
              <a:t>に知られた感染症状と異なる発症形態を示し</a:t>
            </a:r>
            <a:r>
              <a:rPr lang="ja-JP" altLang="en-US" sz="2000" dirty="0"/>
              <a:t>、</a:t>
            </a:r>
            <a:r>
              <a:rPr lang="ja-JP" altLang="en-US" sz="2000" dirty="0" smtClean="0"/>
              <a:t>症状が出現する機序が未解明なものなどについては、個別に検討を行うものとする。</a:t>
            </a:r>
            <a:endParaRPr lang="en-US" altLang="ja-JP" sz="2000" dirty="0" smtClean="0"/>
          </a:p>
          <a:p>
            <a:pPr marL="800100" lvl="1" indent="-342900">
              <a:buFont typeface="+mj-ea"/>
              <a:buAutoNum type="circleNumDbPlain"/>
            </a:pPr>
            <a:endParaRPr lang="en-US" altLang="ja-JP" sz="1000" dirty="0" smtClean="0"/>
          </a:p>
          <a:p>
            <a:pPr marL="800100" lvl="1" indent="-342900">
              <a:buFont typeface="+mj-ea"/>
              <a:buAutoNum type="circleNumDbPlain"/>
            </a:pPr>
            <a:r>
              <a:rPr lang="ja-JP" altLang="en-US" sz="2000" dirty="0" smtClean="0"/>
              <a:t>何らかの疾病（原疾患）によって引き起こされることが明らかな二次</a:t>
            </a:r>
            <a:r>
              <a:rPr lang="ja-JP" altLang="en-US" sz="2000" dirty="0"/>
              <a:t>性</a:t>
            </a:r>
            <a:r>
              <a:rPr lang="ja-JP" altLang="en-US" sz="2000" dirty="0" smtClean="0"/>
              <a:t>の疾病は</a:t>
            </a:r>
            <a:r>
              <a:rPr lang="ja-JP" altLang="en-US" sz="2000" dirty="0"/>
              <a:t>、原則として①に該当しないものとして、原疾患に</a:t>
            </a:r>
            <a:r>
              <a:rPr lang="ja-JP" altLang="en-US" sz="2000" dirty="0" smtClean="0"/>
              <a:t>よってそれぞれ判断</a:t>
            </a:r>
            <a:r>
              <a:rPr lang="ja-JP" altLang="en-US" sz="2000" dirty="0"/>
              <a:t>を行うものとする</a:t>
            </a:r>
            <a:r>
              <a:rPr lang="ja-JP" altLang="en-US" sz="2000" dirty="0" smtClean="0"/>
              <a:t>。</a:t>
            </a:r>
            <a:endParaRPr lang="en-US" altLang="ja-JP" sz="2000" dirty="0" smtClean="0"/>
          </a:p>
          <a:p>
            <a:pPr marL="800100" lvl="1" indent="-342900">
              <a:buFont typeface="+mj-ea"/>
              <a:buAutoNum type="circleNumDbPlain"/>
            </a:pPr>
            <a:endParaRPr lang="en-US" altLang="ja-JP" sz="1000" dirty="0"/>
          </a:p>
        </p:txBody>
      </p:sp>
      <p:sp>
        <p:nvSpPr>
          <p:cNvPr id="7" name="角丸四角形 6"/>
          <p:cNvSpPr/>
          <p:nvPr/>
        </p:nvSpPr>
        <p:spPr>
          <a:xfrm>
            <a:off x="416496" y="692696"/>
            <a:ext cx="9001000"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（１）　「発病の機構が明らかでない」ことについて</a:t>
            </a:r>
            <a:endParaRPr lang="en-US" altLang="ja-JP" sz="2400" dirty="0"/>
          </a:p>
        </p:txBody>
      </p:sp>
      <p:sp>
        <p:nvSpPr>
          <p:cNvPr id="8" name="額縁 7"/>
          <p:cNvSpPr/>
          <p:nvPr/>
        </p:nvSpPr>
        <p:spPr>
          <a:xfrm>
            <a:off x="228787" y="44624"/>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指定難病の要件について＜１＞</a:t>
            </a:r>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2</a:t>
            </a:fld>
            <a:endParaRPr lang="ja-JP" altLang="en-US" sz="2000" dirty="0">
              <a:solidFill>
                <a:schemeClr val="tx1"/>
              </a:solidFill>
            </a:endParaRPr>
          </a:p>
        </p:txBody>
      </p:sp>
    </p:spTree>
    <p:extLst>
      <p:ext uri="{BB962C8B-B14F-4D97-AF65-F5344CB8AC3E}">
        <p14:creationId xmlns:p14="http://schemas.microsoft.com/office/powerpoint/2010/main" val="4174374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004" y="1937732"/>
            <a:ext cx="9906000" cy="4247317"/>
          </a:xfrm>
          <a:prstGeom prst="rect">
            <a:avLst/>
          </a:prstGeom>
          <a:noFill/>
        </p:spPr>
        <p:txBody>
          <a:bodyPr wrap="square" rtlCol="0">
            <a:spAutoFit/>
          </a:bodyPr>
          <a:lstStyle/>
          <a:p>
            <a:r>
              <a:rPr lang="ja-JP" altLang="en-US" sz="1600" dirty="0" smtClean="0"/>
              <a:t>　</a:t>
            </a:r>
            <a:r>
              <a:rPr lang="ja-JP" altLang="en-US" sz="2000" dirty="0" smtClean="0"/>
              <a:t>○　以下のように整理する。</a:t>
            </a:r>
            <a:endParaRPr lang="en-US" altLang="ja-JP" sz="2000" dirty="0" smtClean="0"/>
          </a:p>
          <a:p>
            <a:pPr marL="800100" lvl="1" indent="-342900">
              <a:buFont typeface="+mj-ea"/>
              <a:buAutoNum type="circleNumDbPlain"/>
            </a:pPr>
            <a:r>
              <a:rPr lang="ja-JP" altLang="en-US" sz="2000" dirty="0" smtClean="0"/>
              <a:t>難病の要件に含まれている基本的な考え方は、他の施策体系が樹立していない疾病を広く対象とするものとされている。</a:t>
            </a:r>
            <a:endParaRPr lang="en-US" altLang="ja-JP" sz="2000" dirty="0"/>
          </a:p>
          <a:p>
            <a:pPr marL="800100" lvl="1" indent="-342900">
              <a:buFont typeface="+mj-ea"/>
              <a:buAutoNum type="circleNumDbPlain"/>
            </a:pPr>
            <a:endParaRPr lang="en-US" altLang="ja-JP" sz="1000" dirty="0" smtClean="0"/>
          </a:p>
          <a:p>
            <a:pPr marL="800100" lvl="1" indent="-342900">
              <a:buFont typeface="+mj-ea"/>
              <a:buAutoNum type="circleNumDbPlain"/>
            </a:pPr>
            <a:r>
              <a:rPr lang="ja-JP" altLang="en-US" sz="2000" dirty="0" smtClean="0"/>
              <a:t>「他の施策体系が樹立している疾病」とは、厚生労働省において難病法以外の法律等を基に調査研究等の施策が講じられている疾病で、がんや精神疾患、感染症、アレルギー疾患などがこれに当たり、難病法にいう難病として想定していない。</a:t>
            </a:r>
            <a:endParaRPr lang="en-US" altLang="ja-JP" sz="2000" dirty="0" smtClean="0"/>
          </a:p>
          <a:p>
            <a:pPr marL="800100" lvl="1" indent="-342900">
              <a:buFont typeface="+mj-ea"/>
              <a:buAutoNum type="circleNumDbPlain"/>
            </a:pPr>
            <a:endParaRPr lang="en-US" altLang="ja-JP" sz="1000" dirty="0" smtClean="0"/>
          </a:p>
          <a:p>
            <a:pPr marL="800100" lvl="1" indent="-342900">
              <a:buFont typeface="+mj-ea"/>
              <a:buAutoNum type="circleNumDbPlain"/>
            </a:pPr>
            <a:r>
              <a:rPr lang="ja-JP" altLang="en-US" sz="2000" dirty="0" smtClean="0"/>
              <a:t>ただし、横断的に疾病の症状や病態の一部に着目した施策が体系的に講じられていたとしても、疾病を単位とした施策が講じられていない場合</a:t>
            </a:r>
            <a:r>
              <a:rPr lang="ja-JP" altLang="en-US" sz="2000" dirty="0"/>
              <a:t>は、他の施策体系が樹立しているものと</a:t>
            </a:r>
            <a:r>
              <a:rPr lang="ja-JP" altLang="en-US" sz="2000" dirty="0" smtClean="0"/>
              <a:t>して一律には取り扱わず、個別に検討する。</a:t>
            </a:r>
            <a:r>
              <a:rPr lang="ja-JP" altLang="en-US" sz="2000" dirty="0"/>
              <a:t>（例えば、小児慢性特定疾病対策の対象疾病は、小児期に</a:t>
            </a:r>
            <a:r>
              <a:rPr lang="ja-JP" altLang="en-US" sz="2000" dirty="0" smtClean="0"/>
              <a:t>限って施策が行われており</a:t>
            </a:r>
            <a:r>
              <a:rPr lang="ja-JP" altLang="en-US" sz="2000" dirty="0"/>
              <a:t>、疾病を単位として、その</a:t>
            </a:r>
            <a:r>
              <a:rPr lang="ja-JP" altLang="en-US" sz="2000" dirty="0" smtClean="0"/>
              <a:t>患者の一生涯について</a:t>
            </a:r>
            <a:r>
              <a:rPr lang="ja-JP" altLang="en-US" sz="2000" dirty="0"/>
              <a:t>施策が行われているものではないことから、他の施策体系が樹立しているものとして一律</a:t>
            </a:r>
            <a:r>
              <a:rPr lang="ja-JP" altLang="en-US" sz="2000" dirty="0" smtClean="0"/>
              <a:t>に取り扱う</a:t>
            </a:r>
            <a:r>
              <a:rPr lang="ja-JP" altLang="en-US" sz="2000" dirty="0"/>
              <a:t>ことは行わず、個別に検討する。 ）</a:t>
            </a:r>
            <a:endParaRPr lang="en-US" altLang="ja-JP" sz="2000" dirty="0" smtClean="0"/>
          </a:p>
          <a:p>
            <a:pPr marL="800100" lvl="1" indent="-342900">
              <a:buFont typeface="+mj-ea"/>
              <a:buAutoNum type="circleNumDbPlain"/>
            </a:pPr>
            <a:endParaRPr lang="en-US" altLang="ja-JP" sz="1000" dirty="0" smtClean="0"/>
          </a:p>
        </p:txBody>
      </p:sp>
      <p:sp>
        <p:nvSpPr>
          <p:cNvPr id="7" name="角丸四角形 6"/>
          <p:cNvSpPr/>
          <p:nvPr/>
        </p:nvSpPr>
        <p:spPr>
          <a:xfrm>
            <a:off x="416496" y="764704"/>
            <a:ext cx="9001000"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補足</a:t>
            </a:r>
            <a:r>
              <a:rPr lang="ja-JP" altLang="en-US" sz="2400" dirty="0" smtClean="0"/>
              <a:t>１「他の施策体系が樹立していない」</a:t>
            </a:r>
            <a:r>
              <a:rPr lang="ja-JP" altLang="en-US" sz="2400" dirty="0"/>
              <a:t>ことについて</a:t>
            </a:r>
            <a:endParaRPr lang="en-US" altLang="ja-JP" sz="2400" dirty="0"/>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3</a:t>
            </a:fld>
            <a:endParaRPr lang="ja-JP" altLang="en-US" sz="2000" dirty="0">
              <a:solidFill>
                <a:schemeClr val="tx1"/>
              </a:solidFill>
            </a:endParaRPr>
          </a:p>
        </p:txBody>
      </p:sp>
      <p:sp>
        <p:nvSpPr>
          <p:cNvPr id="9" name="額縁 8"/>
          <p:cNvSpPr/>
          <p:nvPr/>
        </p:nvSpPr>
        <p:spPr>
          <a:xfrm>
            <a:off x="189228" y="44624"/>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指定難病の要件について＜１＞</a:t>
            </a:r>
          </a:p>
        </p:txBody>
      </p:sp>
    </p:spTree>
    <p:extLst>
      <p:ext uri="{BB962C8B-B14F-4D97-AF65-F5344CB8AC3E}">
        <p14:creationId xmlns:p14="http://schemas.microsoft.com/office/powerpoint/2010/main" val="882768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334953"/>
            <a:ext cx="9906000" cy="4965462"/>
          </a:xfrm>
          <a:prstGeom prst="rect">
            <a:avLst/>
          </a:prstGeom>
          <a:noFill/>
        </p:spPr>
        <p:txBody>
          <a:bodyPr wrap="square" rtlCol="0">
            <a:spAutoFit/>
          </a:bodyPr>
          <a:lstStyle/>
          <a:p>
            <a:pPr marL="396000" indent="-396000">
              <a:lnSpc>
                <a:spcPts val="2000"/>
              </a:lnSpc>
            </a:pPr>
            <a:r>
              <a:rPr lang="ja-JP" altLang="en-US" sz="1600" dirty="0" smtClean="0"/>
              <a:t>　</a:t>
            </a:r>
            <a:r>
              <a:rPr lang="ja-JP" altLang="en-US" dirty="0"/>
              <a:t>○　</a:t>
            </a:r>
            <a:r>
              <a:rPr lang="ja-JP" altLang="en-US" dirty="0" smtClean="0"/>
              <a:t>がんについては、「がん</a:t>
            </a:r>
            <a:r>
              <a:rPr lang="ja-JP" altLang="en-US" dirty="0"/>
              <a:t>対策</a:t>
            </a:r>
            <a:r>
              <a:rPr lang="ja-JP" altLang="en-US" dirty="0" smtClean="0"/>
              <a:t>基本法」及び「がん登録等の推進に関する法律」（平成２８年１月１日施行）を</a:t>
            </a:r>
            <a:r>
              <a:rPr lang="ja-JP" altLang="en-US" dirty="0"/>
              <a:t>中心</a:t>
            </a:r>
            <a:r>
              <a:rPr lang="ja-JP" altLang="en-US" dirty="0" smtClean="0"/>
              <a:t>に、難病対策とは別の</a:t>
            </a:r>
            <a:r>
              <a:rPr lang="ja-JP" altLang="en-US" dirty="0"/>
              <a:t>施策体系が</a:t>
            </a:r>
            <a:r>
              <a:rPr lang="ja-JP" altLang="en-US" dirty="0" smtClean="0"/>
              <a:t>講じられている。</a:t>
            </a:r>
            <a:endParaRPr lang="en-US" altLang="ja-JP" dirty="0" smtClean="0"/>
          </a:p>
          <a:p>
            <a:pPr marL="396000" indent="-396000">
              <a:lnSpc>
                <a:spcPts val="2000"/>
              </a:lnSpc>
            </a:pPr>
            <a:endParaRPr lang="en-US" altLang="ja-JP" dirty="0"/>
          </a:p>
          <a:p>
            <a:pPr marL="396000" indent="-396000">
              <a:lnSpc>
                <a:spcPts val="2000"/>
              </a:lnSpc>
            </a:pPr>
            <a:r>
              <a:rPr lang="ja-JP" altLang="en-US" dirty="0" smtClean="0"/>
              <a:t>　</a:t>
            </a:r>
            <a:r>
              <a:rPr lang="ja-JP" altLang="en-US" dirty="0"/>
              <a:t>○　</a:t>
            </a:r>
            <a:r>
              <a:rPr lang="ja-JP" altLang="ja-JP" dirty="0"/>
              <a:t>がんの定義は</a:t>
            </a:r>
            <a:r>
              <a:rPr lang="ja-JP" altLang="ja-JP" dirty="0" smtClean="0"/>
              <a:t>、</a:t>
            </a:r>
            <a:r>
              <a:rPr lang="ja-JP" altLang="en-US" dirty="0" smtClean="0"/>
              <a:t>学会等の統一された見解はないが、「がん</a:t>
            </a:r>
            <a:r>
              <a:rPr lang="ja-JP" altLang="en-US" dirty="0"/>
              <a:t>登録等の推進に関する</a:t>
            </a:r>
            <a:r>
              <a:rPr lang="ja-JP" altLang="en-US" dirty="0" smtClean="0"/>
              <a:t>法律」</a:t>
            </a:r>
            <a:r>
              <a:rPr lang="ja-JP" altLang="ja-JP" dirty="0" smtClean="0"/>
              <a:t>第</a:t>
            </a:r>
            <a:r>
              <a:rPr lang="ja-JP" altLang="en-US" dirty="0" smtClean="0"/>
              <a:t>２</a:t>
            </a:r>
            <a:r>
              <a:rPr lang="ja-JP" altLang="ja-JP" dirty="0" smtClean="0"/>
              <a:t>条第</a:t>
            </a:r>
            <a:r>
              <a:rPr lang="ja-JP" altLang="en-US" dirty="0" smtClean="0"/>
              <a:t>１</a:t>
            </a:r>
            <a:r>
              <a:rPr lang="ja-JP" altLang="ja-JP" dirty="0" smtClean="0"/>
              <a:t>項</a:t>
            </a:r>
            <a:r>
              <a:rPr lang="ja-JP" altLang="ja-JP" dirty="0"/>
              <a:t>において、「悪性新生物その他の政令で定める疾病」とされており</a:t>
            </a:r>
            <a:r>
              <a:rPr lang="ja-JP" altLang="ja-JP" dirty="0" smtClean="0"/>
              <a:t>、</a:t>
            </a:r>
            <a:r>
              <a:rPr lang="ja-JP" altLang="en-US" dirty="0" smtClean="0"/>
              <a:t>同法施行令第１条で</a:t>
            </a:r>
            <a:r>
              <a:rPr lang="ja-JP" altLang="ja-JP" dirty="0" smtClean="0"/>
              <a:t>、</a:t>
            </a:r>
            <a:r>
              <a:rPr lang="ja-JP" altLang="en-US" dirty="0" smtClean="0"/>
              <a:t>以下</a:t>
            </a:r>
            <a:r>
              <a:rPr lang="ja-JP" altLang="ja-JP" dirty="0" smtClean="0"/>
              <a:t>の</a:t>
            </a:r>
            <a:r>
              <a:rPr lang="ja-JP" altLang="en-US" dirty="0" smtClean="0"/>
              <a:t>疾病が規定されている。</a:t>
            </a:r>
            <a:endParaRPr lang="en-US" altLang="ja-JP" dirty="0" smtClean="0"/>
          </a:p>
          <a:p>
            <a:pPr marL="396000" indent="-396000">
              <a:lnSpc>
                <a:spcPts val="2000"/>
              </a:lnSpc>
            </a:pPr>
            <a:r>
              <a:rPr lang="en-US" altLang="ja-JP" dirty="0" smtClean="0"/>
              <a:t> </a:t>
            </a:r>
            <a:r>
              <a:rPr lang="ja-JP" altLang="en-US" dirty="0" smtClean="0"/>
              <a:t>　　</a:t>
            </a:r>
            <a:r>
              <a:rPr lang="ja-JP" altLang="ja-JP" dirty="0" smtClean="0"/>
              <a:t>（</a:t>
            </a:r>
            <a:r>
              <a:rPr lang="ja-JP" altLang="ja-JP" smtClean="0"/>
              <a:t>１）</a:t>
            </a:r>
            <a:r>
              <a:rPr lang="ja-JP" altLang="en-US" smtClean="0"/>
              <a:t>施行令</a:t>
            </a:r>
            <a:r>
              <a:rPr lang="ja-JP" altLang="ja-JP" dirty="0" smtClean="0"/>
              <a:t>第</a:t>
            </a:r>
            <a:r>
              <a:rPr lang="ja-JP" altLang="en-US" dirty="0" smtClean="0"/>
              <a:t>１</a:t>
            </a:r>
            <a:r>
              <a:rPr lang="ja-JP" altLang="ja-JP" dirty="0" smtClean="0"/>
              <a:t>条関係（がんの</a:t>
            </a:r>
            <a:r>
              <a:rPr lang="ja-JP" altLang="en-US" dirty="0" smtClean="0"/>
              <a:t>範囲</a:t>
            </a:r>
            <a:r>
              <a:rPr lang="ja-JP" altLang="ja-JP" dirty="0" smtClean="0"/>
              <a:t>）</a:t>
            </a:r>
          </a:p>
          <a:p>
            <a:pPr>
              <a:lnSpc>
                <a:spcPts val="2000"/>
              </a:lnSpc>
            </a:pPr>
            <a:r>
              <a:rPr lang="ja-JP" altLang="ja-JP" dirty="0" smtClean="0"/>
              <a:t>　</a:t>
            </a:r>
            <a:r>
              <a:rPr lang="ja-JP" altLang="en-US" dirty="0" smtClean="0"/>
              <a:t>　　</a:t>
            </a:r>
            <a:r>
              <a:rPr lang="ja-JP" altLang="ja-JP" dirty="0" smtClean="0"/>
              <a:t>「がん」の定義として、次に掲げるものを規定すること。</a:t>
            </a:r>
          </a:p>
          <a:p>
            <a:pPr>
              <a:lnSpc>
                <a:spcPts val="2000"/>
              </a:lnSpc>
            </a:pPr>
            <a:r>
              <a:rPr lang="ja-JP" altLang="en-US" dirty="0" smtClean="0"/>
              <a:t>　　</a:t>
            </a:r>
            <a:r>
              <a:rPr lang="ja-JP" altLang="ja-JP" dirty="0" smtClean="0"/>
              <a:t>　・悪性新生物及び上皮内がん（ただし、以下に掲げるものを除く。）</a:t>
            </a:r>
          </a:p>
          <a:p>
            <a:pPr>
              <a:lnSpc>
                <a:spcPts val="2000"/>
              </a:lnSpc>
            </a:pPr>
            <a:r>
              <a:rPr lang="ja-JP" altLang="en-US" dirty="0" smtClean="0"/>
              <a:t>　　</a:t>
            </a:r>
            <a:r>
              <a:rPr lang="ja-JP" altLang="ja-JP" dirty="0" smtClean="0"/>
              <a:t>　・髄膜</a:t>
            </a:r>
            <a:r>
              <a:rPr lang="ja-JP" altLang="en-US" dirty="0" smtClean="0"/>
              <a:t>又は</a:t>
            </a:r>
            <a:r>
              <a:rPr lang="ja-JP" altLang="ja-JP" dirty="0" smtClean="0"/>
              <a:t>脳、脊髄、脳神経</a:t>
            </a:r>
            <a:r>
              <a:rPr lang="ja-JP" altLang="en-US" dirty="0" smtClean="0"/>
              <a:t>、</a:t>
            </a:r>
            <a:r>
              <a:rPr lang="ja-JP" altLang="ja-JP" dirty="0" smtClean="0"/>
              <a:t>その他の</a:t>
            </a:r>
            <a:r>
              <a:rPr lang="ja-JP" altLang="en-US" dirty="0" smtClean="0"/>
              <a:t>中枢神経系</a:t>
            </a:r>
            <a:r>
              <a:rPr lang="ja-JP" altLang="ja-JP" dirty="0" smtClean="0"/>
              <a:t>に発生した腫瘍</a:t>
            </a:r>
          </a:p>
          <a:p>
            <a:pPr>
              <a:lnSpc>
                <a:spcPts val="2000"/>
              </a:lnSpc>
            </a:pPr>
            <a:r>
              <a:rPr lang="ja-JP" altLang="ja-JP" dirty="0" smtClean="0"/>
              <a:t>　</a:t>
            </a:r>
            <a:r>
              <a:rPr lang="ja-JP" altLang="en-US" dirty="0" smtClean="0"/>
              <a:t>　　</a:t>
            </a:r>
            <a:r>
              <a:rPr lang="ja-JP" altLang="ja-JP" dirty="0" smtClean="0"/>
              <a:t>・消化管間質腫瘍</a:t>
            </a:r>
          </a:p>
          <a:p>
            <a:pPr>
              <a:lnSpc>
                <a:spcPts val="2000"/>
              </a:lnSpc>
            </a:pPr>
            <a:r>
              <a:rPr lang="ja-JP" altLang="ja-JP" dirty="0" smtClean="0"/>
              <a:t>　</a:t>
            </a:r>
            <a:r>
              <a:rPr lang="ja-JP" altLang="en-US" dirty="0" smtClean="0"/>
              <a:t>　　</a:t>
            </a:r>
            <a:r>
              <a:rPr lang="ja-JP" altLang="ja-JP" dirty="0" smtClean="0"/>
              <a:t>・一部の卵巣腫瘍</a:t>
            </a:r>
          </a:p>
          <a:p>
            <a:pPr>
              <a:lnSpc>
                <a:spcPts val="2000"/>
              </a:lnSpc>
            </a:pPr>
            <a:r>
              <a:rPr lang="ja-JP" altLang="ja-JP" dirty="0" smtClean="0"/>
              <a:t>　</a:t>
            </a:r>
            <a:r>
              <a:rPr lang="ja-JP" altLang="en-US" dirty="0" smtClean="0"/>
              <a:t>　　　</a:t>
            </a:r>
            <a:r>
              <a:rPr lang="ja-JP" altLang="ja-JP" dirty="0" smtClean="0"/>
              <a:t>　</a:t>
            </a:r>
            <a:endParaRPr lang="en-US" altLang="ja-JP" dirty="0" smtClean="0"/>
          </a:p>
          <a:p>
            <a:pPr marL="396000" indent="-396000">
              <a:lnSpc>
                <a:spcPts val="2000"/>
              </a:lnSpc>
            </a:pPr>
            <a:r>
              <a:rPr lang="ja-JP" altLang="en-US" dirty="0"/>
              <a:t>　○　</a:t>
            </a:r>
            <a:r>
              <a:rPr lang="ja-JP" altLang="en-US" dirty="0" smtClean="0"/>
              <a:t>このため、「</a:t>
            </a:r>
            <a:r>
              <a:rPr lang="ja-JP" altLang="en-US" dirty="0"/>
              <a:t>がん登録等の推進に関する法律</a:t>
            </a:r>
            <a:r>
              <a:rPr lang="ja-JP" altLang="en-US" dirty="0" smtClean="0"/>
              <a:t>」で「がん」と定義された疾病については、「他の施策体系が樹立しているもの」として取り扱う。</a:t>
            </a:r>
            <a:endParaRPr lang="en-US" altLang="ja-JP" dirty="0" smtClean="0"/>
          </a:p>
          <a:p>
            <a:pPr marL="396000" indent="-396000">
              <a:lnSpc>
                <a:spcPts val="2000"/>
              </a:lnSpc>
            </a:pPr>
            <a:endParaRPr lang="ja-JP" altLang="ja-JP" dirty="0"/>
          </a:p>
          <a:p>
            <a:pPr marL="396000" indent="-396000">
              <a:lnSpc>
                <a:spcPts val="2000"/>
              </a:lnSpc>
            </a:pPr>
            <a:r>
              <a:rPr lang="ja-JP" altLang="en-US" dirty="0" smtClean="0"/>
              <a:t>　○　ただし、複数の疾病が併存して発生する症候群についてはがんを合併するものであっても、がんによらない他の症状が指定難病の要件を満たす場合には、その症候群について指定難病として取り扱う。</a:t>
            </a:r>
            <a:endParaRPr lang="en-US" altLang="ja-JP"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416496" y="764704"/>
            <a:ext cx="9001000"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補足</a:t>
            </a:r>
            <a:r>
              <a:rPr lang="ja-JP" altLang="en-US" sz="2400" dirty="0" smtClean="0"/>
              <a:t>２　がんについて</a:t>
            </a:r>
            <a:endParaRPr lang="en-US" altLang="ja-JP" sz="2400" dirty="0"/>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4</a:t>
            </a:fld>
            <a:endParaRPr lang="ja-JP" altLang="en-US" sz="2000" dirty="0">
              <a:solidFill>
                <a:schemeClr val="tx1"/>
              </a:solidFill>
            </a:endParaRPr>
          </a:p>
        </p:txBody>
      </p:sp>
      <p:sp>
        <p:nvSpPr>
          <p:cNvPr id="9" name="額縁 8"/>
          <p:cNvSpPr/>
          <p:nvPr/>
        </p:nvSpPr>
        <p:spPr>
          <a:xfrm>
            <a:off x="228787" y="44624"/>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指定難病の要件について＜１＞</a:t>
            </a:r>
          </a:p>
        </p:txBody>
      </p:sp>
    </p:spTree>
    <p:extLst>
      <p:ext uri="{BB962C8B-B14F-4D97-AF65-F5344CB8AC3E}">
        <p14:creationId xmlns:p14="http://schemas.microsoft.com/office/powerpoint/2010/main" val="256499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094235"/>
            <a:ext cx="9906000" cy="2846933"/>
          </a:xfrm>
          <a:prstGeom prst="rect">
            <a:avLst/>
          </a:prstGeom>
          <a:noFill/>
        </p:spPr>
        <p:txBody>
          <a:bodyPr wrap="square" rtlCol="0">
            <a:spAutoFit/>
          </a:bodyPr>
          <a:lstStyle/>
          <a:p>
            <a:pPr marL="396000" indent="-396000"/>
            <a:r>
              <a:rPr lang="ja-JP" altLang="en-US" sz="1600" dirty="0" smtClean="0"/>
              <a:t>　</a:t>
            </a:r>
            <a:r>
              <a:rPr lang="ja-JP" altLang="en-US" sz="2000" dirty="0"/>
              <a:t>○　</a:t>
            </a:r>
            <a:r>
              <a:rPr lang="ja-JP" altLang="en-US" sz="2000" dirty="0" smtClean="0"/>
              <a:t>精神疾患に</a:t>
            </a:r>
            <a:r>
              <a:rPr lang="ja-JP" altLang="en-US" sz="2000" dirty="0"/>
              <a:t>ついては</a:t>
            </a:r>
            <a:r>
              <a:rPr lang="ja-JP" altLang="en-US" sz="2000" dirty="0" smtClean="0"/>
              <a:t>、体系的な施策として障害者総合支援法における精神通院医療の制度を実施しており、その対象範囲となる疾病は</a:t>
            </a:r>
            <a:r>
              <a:rPr lang="en-US" altLang="ja-JP" sz="2000" dirty="0" smtClean="0"/>
              <a:t>ICD10</a:t>
            </a:r>
            <a:r>
              <a:rPr lang="ja-JP" altLang="en-US" sz="2000" dirty="0" smtClean="0"/>
              <a:t>において</a:t>
            </a:r>
            <a:r>
              <a:rPr lang="en-US" altLang="ja-JP" sz="2000" dirty="0" smtClean="0"/>
              <a:t>F</a:t>
            </a:r>
            <a:r>
              <a:rPr lang="ja-JP" altLang="en-US" sz="2000" dirty="0" smtClean="0"/>
              <a:t>でコードされている疾病及び</a:t>
            </a:r>
            <a:r>
              <a:rPr lang="en-US" altLang="ja-JP" sz="2000" dirty="0" smtClean="0"/>
              <a:t>G40</a:t>
            </a:r>
            <a:r>
              <a:rPr lang="ja-JP" altLang="en-US" sz="2000" dirty="0" smtClean="0"/>
              <a:t>でコードされている疾病（てんかん）とされている。</a:t>
            </a:r>
            <a:endParaRPr lang="en-US" altLang="ja-JP" sz="2000" dirty="0"/>
          </a:p>
          <a:p>
            <a:pPr marL="396000" indent="-396000"/>
            <a:endParaRPr lang="en-US" altLang="ja-JP" sz="1000" dirty="0"/>
          </a:p>
          <a:p>
            <a:pPr marL="396000" indent="-396000"/>
            <a:r>
              <a:rPr lang="ja-JP" altLang="en-US" sz="2000" dirty="0" smtClean="0"/>
              <a:t>　</a:t>
            </a:r>
            <a:r>
              <a:rPr lang="ja-JP" altLang="en-US" sz="2000" dirty="0"/>
              <a:t>○　</a:t>
            </a:r>
            <a:r>
              <a:rPr lang="ja-JP" altLang="en-US" sz="2000" dirty="0" smtClean="0"/>
              <a:t>これを踏まえ、障害者総合支援法における精神通院医療の対象となる疾病は、基本的に指定難病の要件を満たさないものとする。</a:t>
            </a:r>
            <a:endParaRPr lang="en-US" altLang="ja-JP" sz="2000" dirty="0" smtClean="0"/>
          </a:p>
          <a:p>
            <a:pPr marL="396000" indent="-396000"/>
            <a:endParaRPr lang="en-US" altLang="ja-JP" sz="900" dirty="0" smtClean="0"/>
          </a:p>
          <a:p>
            <a:pPr marL="396000" indent="-396000"/>
            <a:r>
              <a:rPr lang="ja-JP" altLang="en-US" sz="2000" dirty="0"/>
              <a:t>　○　</a:t>
            </a:r>
            <a:r>
              <a:rPr lang="ja-JP" altLang="en-US" sz="2000" dirty="0" smtClean="0"/>
              <a:t>ただし、複数</a:t>
            </a:r>
            <a:r>
              <a:rPr lang="ja-JP" altLang="en-US" sz="2000" dirty="0"/>
              <a:t>の疾病が併存して発生する症候群</a:t>
            </a:r>
            <a:r>
              <a:rPr lang="ja-JP" altLang="en-US" sz="2000" dirty="0" smtClean="0"/>
              <a:t>については、精神症状やてんかん症状を</a:t>
            </a:r>
            <a:r>
              <a:rPr lang="ja-JP" altLang="en-US" sz="2000" dirty="0"/>
              <a:t>合併するものであっても</a:t>
            </a:r>
            <a:r>
              <a:rPr lang="ja-JP" altLang="en-US" sz="2000" dirty="0" smtClean="0"/>
              <a:t>、</a:t>
            </a:r>
            <a:r>
              <a:rPr lang="ja-JP" altLang="en-US" sz="2000" dirty="0"/>
              <a:t>精神症状やてんかん症状</a:t>
            </a:r>
            <a:r>
              <a:rPr lang="ja-JP" altLang="en-US" sz="2000" dirty="0" smtClean="0"/>
              <a:t>に</a:t>
            </a:r>
            <a:r>
              <a:rPr lang="ja-JP" altLang="en-US" sz="2000" dirty="0"/>
              <a:t>よらない他の症状が指定難病の要件を</a:t>
            </a:r>
            <a:r>
              <a:rPr lang="ja-JP" altLang="en-US" sz="2000" dirty="0" smtClean="0"/>
              <a:t>満たす場合</a:t>
            </a:r>
            <a:r>
              <a:rPr lang="ja-JP" altLang="en-US" sz="2000" dirty="0"/>
              <a:t>には、その症候群について指定難病として取り扱うこと</a:t>
            </a:r>
            <a:r>
              <a:rPr lang="ja-JP" altLang="en-US" sz="2000" dirty="0" smtClean="0"/>
              <a:t>とする。</a:t>
            </a:r>
            <a:endParaRPr lang="en-US" altLang="ja-JP" sz="10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416496" y="764704"/>
            <a:ext cx="9001000"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補足</a:t>
            </a:r>
            <a:r>
              <a:rPr lang="ja-JP" altLang="en-US" sz="2400" dirty="0" smtClean="0"/>
              <a:t>３</a:t>
            </a:r>
            <a:r>
              <a:rPr lang="ja-JP" altLang="en-US" sz="2400" dirty="0"/>
              <a:t>　</a:t>
            </a:r>
            <a:r>
              <a:rPr lang="ja-JP" altLang="en-US" sz="2400" dirty="0" smtClean="0"/>
              <a:t>精神疾患について</a:t>
            </a:r>
            <a:endParaRPr lang="en-US" altLang="ja-JP" sz="2400" dirty="0"/>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5</a:t>
            </a:fld>
            <a:endParaRPr lang="ja-JP" altLang="en-US" sz="2000" dirty="0">
              <a:solidFill>
                <a:schemeClr val="tx1"/>
              </a:solidFill>
            </a:endParaRPr>
          </a:p>
        </p:txBody>
      </p:sp>
      <p:sp>
        <p:nvSpPr>
          <p:cNvPr id="9" name="額縁 8"/>
          <p:cNvSpPr/>
          <p:nvPr/>
        </p:nvSpPr>
        <p:spPr>
          <a:xfrm>
            <a:off x="228787" y="44624"/>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指定難病の要件について＜１＞</a:t>
            </a:r>
          </a:p>
        </p:txBody>
      </p:sp>
    </p:spTree>
    <p:extLst>
      <p:ext uri="{BB962C8B-B14F-4D97-AF65-F5344CB8AC3E}">
        <p14:creationId xmlns:p14="http://schemas.microsoft.com/office/powerpoint/2010/main" val="3853768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28030" y="1700808"/>
            <a:ext cx="9517057" cy="3724096"/>
          </a:xfrm>
          <a:prstGeom prst="rect">
            <a:avLst/>
          </a:prstGeom>
          <a:noFill/>
        </p:spPr>
        <p:txBody>
          <a:bodyPr wrap="square" rtlCol="0">
            <a:spAutoFit/>
          </a:bodyPr>
          <a:lstStyle/>
          <a:p>
            <a:endParaRPr kumimoji="1" lang="en-US" altLang="ja-JP" sz="1600" dirty="0" smtClean="0"/>
          </a:p>
          <a:p>
            <a:r>
              <a:rPr lang="ja-JP" altLang="en-US" sz="1600" dirty="0" smtClean="0"/>
              <a:t>　</a:t>
            </a:r>
            <a:r>
              <a:rPr lang="ja-JP" altLang="en-US" sz="2000" dirty="0" smtClean="0"/>
              <a:t>○　以下のいずれかの場合に該当するものを対象とする</a:t>
            </a:r>
            <a:r>
              <a:rPr kumimoji="1" lang="ja-JP" altLang="en-US" sz="2000" dirty="0" smtClean="0"/>
              <a:t>。</a:t>
            </a:r>
            <a:endParaRPr kumimoji="1" lang="en-US" altLang="ja-JP" sz="2000" dirty="0" smtClean="0"/>
          </a:p>
          <a:p>
            <a:pPr marL="800100" lvl="1" indent="-342900">
              <a:buFont typeface="+mj-ea"/>
              <a:buAutoNum type="circleNumDbPlain"/>
            </a:pPr>
            <a:r>
              <a:rPr lang="ja-JP" altLang="en-US" sz="2000" dirty="0"/>
              <a:t>治療方法が全くない。</a:t>
            </a:r>
            <a:endParaRPr lang="en-US" altLang="ja-JP" sz="2000" dirty="0"/>
          </a:p>
          <a:p>
            <a:pPr marL="800100" lvl="1" indent="-342900">
              <a:buFont typeface="+mj-ea"/>
              <a:buAutoNum type="circleNumDbPlain"/>
            </a:pPr>
            <a:r>
              <a:rPr lang="ja-JP" altLang="en-US" sz="2000" dirty="0" smtClean="0"/>
              <a:t>対症療法や症状の進行を遅らせる治療方法は</a:t>
            </a:r>
            <a:r>
              <a:rPr lang="ja-JP" altLang="en-US" sz="2000" dirty="0"/>
              <a:t>あるが</a:t>
            </a:r>
            <a:r>
              <a:rPr lang="ja-JP" altLang="en-US" sz="2000" dirty="0" smtClean="0"/>
              <a:t>、根治の</a:t>
            </a:r>
            <a:r>
              <a:rPr lang="ja-JP" altLang="en-US" sz="2000" dirty="0"/>
              <a:t>ための治療</a:t>
            </a:r>
            <a:r>
              <a:rPr lang="ja-JP" altLang="en-US" sz="2000" dirty="0" smtClean="0"/>
              <a:t>方法は</a:t>
            </a:r>
            <a:r>
              <a:rPr lang="ja-JP" altLang="en-US" sz="2000" dirty="0"/>
              <a:t>ない。</a:t>
            </a:r>
            <a:endParaRPr lang="en-US" altLang="ja-JP" sz="2000" dirty="0"/>
          </a:p>
          <a:p>
            <a:pPr marL="800100" lvl="1" indent="-342900">
              <a:buFont typeface="+mj-ea"/>
              <a:buAutoNum type="circleNumDbPlain"/>
            </a:pPr>
            <a:r>
              <a:rPr lang="ja-JP" altLang="en-US" sz="2000" dirty="0"/>
              <a:t>一部の患者で寛解状態を得られる</a:t>
            </a:r>
            <a:r>
              <a:rPr lang="ja-JP" altLang="en-US" sz="2000" dirty="0" smtClean="0"/>
              <a:t>ことはある</a:t>
            </a:r>
            <a:r>
              <a:rPr lang="ja-JP" altLang="en-US" sz="2000" dirty="0"/>
              <a:t>が</a:t>
            </a:r>
            <a:r>
              <a:rPr lang="ja-JP" altLang="en-US" sz="2000" dirty="0" smtClean="0"/>
              <a:t>、継続的な治療が必要である。</a:t>
            </a:r>
            <a:endParaRPr lang="en-US" altLang="ja-JP" sz="2000" dirty="0" smtClean="0"/>
          </a:p>
          <a:p>
            <a:pPr marL="800100" lvl="1" indent="-342900">
              <a:buFont typeface="+mj-ea"/>
              <a:buAutoNum type="circleNumDbPlain"/>
            </a:pPr>
            <a:endParaRPr lang="en-US" altLang="ja-JP" sz="2000" dirty="0"/>
          </a:p>
          <a:p>
            <a:pPr marL="396000" indent="-396000"/>
            <a:r>
              <a:rPr lang="ja-JP" altLang="en-US" sz="2000" dirty="0"/>
              <a:t>　</a:t>
            </a:r>
            <a:r>
              <a:rPr lang="ja-JP" altLang="en-US" sz="2000" dirty="0" smtClean="0"/>
              <a:t>○　治療を終了することが可能となる標準的な治療方法が存在する場合には、該当</a:t>
            </a:r>
            <a:r>
              <a:rPr lang="ja-JP" altLang="en-US" sz="2000" dirty="0"/>
              <a:t>しない</a:t>
            </a:r>
            <a:r>
              <a:rPr lang="ja-JP" altLang="en-US" sz="2000" dirty="0" smtClean="0"/>
              <a:t>ものとするが、臓器移植を含む移植医療については、機会が限定的であることから現時点では根治のための治療方法には含めないこととする。</a:t>
            </a:r>
            <a:endParaRPr lang="en-US" altLang="ja-JP" sz="2000" dirty="0" smtClean="0"/>
          </a:p>
          <a:p>
            <a:pPr marL="396000" indent="-396000"/>
            <a:endParaRPr lang="en-US" altLang="ja-JP" sz="2000" dirty="0"/>
          </a:p>
          <a:p>
            <a:pPr marL="396000" indent="-396000"/>
            <a:r>
              <a:rPr lang="ja-JP" altLang="en-US" sz="2000" dirty="0" smtClean="0">
                <a:solidFill>
                  <a:srgbClr val="FF0000"/>
                </a:solidFill>
              </a:rPr>
              <a:t>　</a:t>
            </a:r>
            <a:endParaRPr lang="en-US" altLang="ja-JP" sz="2000" dirty="0">
              <a:solidFill>
                <a:srgbClr val="FF0000"/>
              </a:solidFill>
            </a:endParaRPr>
          </a:p>
        </p:txBody>
      </p:sp>
      <p:sp>
        <p:nvSpPr>
          <p:cNvPr id="7" name="角丸四角形 6"/>
          <p:cNvSpPr/>
          <p:nvPr/>
        </p:nvSpPr>
        <p:spPr>
          <a:xfrm>
            <a:off x="272480" y="908720"/>
            <a:ext cx="9217024"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（２）　「治療方法が確立していない」ことについて</a:t>
            </a:r>
            <a:endParaRPr lang="en-US" altLang="ja-JP" sz="2400" dirty="0"/>
          </a:p>
        </p:txBody>
      </p:sp>
      <p:sp>
        <p:nvSpPr>
          <p:cNvPr id="9" name="額縁 8"/>
          <p:cNvSpPr/>
          <p:nvPr/>
        </p:nvSpPr>
        <p:spPr>
          <a:xfrm>
            <a:off x="228787" y="116632"/>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a:t>
            </a:r>
            <a:r>
              <a:rPr lang="ja-JP" altLang="en-US" sz="2400" dirty="0" smtClean="0">
                <a:solidFill>
                  <a:schemeClr val="tx1"/>
                </a:solidFill>
              </a:rPr>
              <a:t>＜２＞</a:t>
            </a:r>
            <a:endParaRPr lang="ja-JP" altLang="en-US" sz="2400" dirty="0">
              <a:solidFill>
                <a:schemeClr val="tx1"/>
              </a:solidFill>
            </a:endParaRPr>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6</a:t>
            </a:fld>
            <a:endParaRPr lang="ja-JP" altLang="en-US" sz="2000" dirty="0">
              <a:solidFill>
                <a:schemeClr val="tx1"/>
              </a:solidFill>
            </a:endParaRPr>
          </a:p>
        </p:txBody>
      </p:sp>
    </p:spTree>
    <p:extLst>
      <p:ext uri="{BB962C8B-B14F-4D97-AF65-F5344CB8AC3E}">
        <p14:creationId xmlns:p14="http://schemas.microsoft.com/office/powerpoint/2010/main" val="3683897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470" y="1196752"/>
            <a:ext cx="9517057" cy="3724096"/>
          </a:xfrm>
          <a:prstGeom prst="rect">
            <a:avLst/>
          </a:prstGeom>
          <a:noFill/>
        </p:spPr>
        <p:txBody>
          <a:bodyPr wrap="square" rtlCol="0">
            <a:spAutoFit/>
          </a:bodyPr>
          <a:lstStyle/>
          <a:p>
            <a:endParaRPr kumimoji="1" lang="en-US" altLang="ja-JP" sz="2000" dirty="0" smtClean="0"/>
          </a:p>
          <a:p>
            <a:endParaRPr kumimoji="1" lang="en-US" altLang="ja-JP" sz="1600" dirty="0" smtClean="0"/>
          </a:p>
          <a:p>
            <a:r>
              <a:rPr lang="ja-JP" altLang="en-US" sz="2000" dirty="0" smtClean="0"/>
              <a:t>　○　以下のように整理する。</a:t>
            </a:r>
            <a:endParaRPr lang="en-US" altLang="ja-JP" sz="2000" dirty="0" smtClean="0"/>
          </a:p>
          <a:p>
            <a:pPr marL="800100" lvl="1" indent="-342900">
              <a:buFont typeface="+mj-ea"/>
              <a:buAutoNum type="circleNumDbPlain"/>
            </a:pPr>
            <a:r>
              <a:rPr kumimoji="1" lang="ja-JP" altLang="en-US" sz="2000" dirty="0" smtClean="0"/>
              <a:t>疾病に起因する症状が長期にわたって継続する場合であり、基本的には発症してから治癒することなく生涯にわたり症状が持続又は潜在する場合を</a:t>
            </a:r>
            <a:r>
              <a:rPr lang="ja-JP" altLang="en-US" sz="2000" dirty="0" smtClean="0"/>
              <a:t>該当するものとする</a:t>
            </a:r>
            <a:r>
              <a:rPr kumimoji="1" lang="ja-JP" altLang="en-US" sz="2000" dirty="0" smtClean="0"/>
              <a:t>。</a:t>
            </a:r>
            <a:endParaRPr kumimoji="1" lang="en-US" altLang="ja-JP" sz="2000" dirty="0" smtClean="0"/>
          </a:p>
          <a:p>
            <a:pPr marL="800100" lvl="1" indent="-342900">
              <a:buFont typeface="+mj-ea"/>
              <a:buAutoNum type="circleNumDbPlain"/>
            </a:pPr>
            <a:endParaRPr kumimoji="1" lang="en-US" altLang="ja-JP" sz="2000" dirty="0" smtClean="0"/>
          </a:p>
          <a:p>
            <a:pPr marL="800100" lvl="1" indent="-342900">
              <a:buFont typeface="+mj-ea"/>
              <a:buAutoNum type="circleNumDbPlain"/>
            </a:pPr>
            <a:r>
              <a:rPr kumimoji="1" lang="ja-JP" altLang="en-US" sz="2000" dirty="0" smtClean="0"/>
              <a:t>ある一定の期間のみ症状が出現し、その期間が終了した後は症状が出現しないもの（急性疾患等）は該当</a:t>
            </a:r>
            <a:r>
              <a:rPr lang="ja-JP" altLang="en-US" sz="2000" dirty="0" smtClean="0"/>
              <a:t>しないものとする</a:t>
            </a:r>
            <a:r>
              <a:rPr kumimoji="1" lang="ja-JP" altLang="en-US" sz="2000" dirty="0" smtClean="0"/>
              <a:t>。</a:t>
            </a:r>
            <a:endParaRPr kumimoji="1" lang="en-US" altLang="ja-JP" sz="2000" dirty="0" smtClean="0"/>
          </a:p>
          <a:p>
            <a:pPr marL="800100" lvl="1" indent="-342900">
              <a:buFont typeface="+mj-ea"/>
              <a:buAutoNum type="circleNumDbPlain"/>
            </a:pPr>
            <a:endParaRPr kumimoji="1" lang="en-US" altLang="ja-JP" sz="2000" dirty="0" smtClean="0"/>
          </a:p>
          <a:p>
            <a:pPr marL="800100" lvl="1" indent="-342900">
              <a:buFont typeface="+mj-ea"/>
              <a:buAutoNum type="circleNumDbPlain"/>
            </a:pPr>
            <a:r>
              <a:rPr kumimoji="1" lang="ja-JP" altLang="en-US" sz="2000" dirty="0" smtClean="0"/>
              <a:t>症状が総じて療養を必要としない</a:t>
            </a:r>
            <a:r>
              <a:rPr lang="ja-JP" altLang="en-US" sz="2000" dirty="0" smtClean="0"/>
              <a:t>程度にとどまり、生活面への支障が生じない疾病については、該当しないものとする。</a:t>
            </a:r>
            <a:endParaRPr kumimoji="1" lang="en-US" altLang="ja-JP" sz="2000" dirty="0" smtClean="0"/>
          </a:p>
        </p:txBody>
      </p:sp>
      <p:sp>
        <p:nvSpPr>
          <p:cNvPr id="8" name="角丸四角形 7"/>
          <p:cNvSpPr/>
          <p:nvPr/>
        </p:nvSpPr>
        <p:spPr>
          <a:xfrm>
            <a:off x="272480" y="980728"/>
            <a:ext cx="9217024"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（３）　「長期の療養を必要とする」ことについて</a:t>
            </a:r>
            <a:endParaRPr lang="en-US" altLang="ja-JP" sz="2400" dirty="0"/>
          </a:p>
        </p:txBody>
      </p:sp>
      <p:sp>
        <p:nvSpPr>
          <p:cNvPr id="9" name="額縁 8"/>
          <p:cNvSpPr/>
          <p:nvPr/>
        </p:nvSpPr>
        <p:spPr>
          <a:xfrm>
            <a:off x="228787" y="116632"/>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a:t>
            </a:r>
            <a:r>
              <a:rPr lang="ja-JP" altLang="en-US" sz="2400" dirty="0" smtClean="0">
                <a:solidFill>
                  <a:schemeClr val="tx1"/>
                </a:solidFill>
              </a:rPr>
              <a:t>＜３＞</a:t>
            </a:r>
            <a:endParaRPr lang="ja-JP" altLang="en-US" sz="2400" dirty="0">
              <a:solidFill>
                <a:schemeClr val="tx1"/>
              </a:solidFill>
            </a:endParaRPr>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7</a:t>
            </a:fld>
            <a:endParaRPr lang="ja-JP" altLang="en-US" sz="2000" dirty="0">
              <a:solidFill>
                <a:schemeClr val="tx1"/>
              </a:solidFill>
            </a:endParaRPr>
          </a:p>
        </p:txBody>
      </p:sp>
    </p:spTree>
    <p:extLst>
      <p:ext uri="{BB962C8B-B14F-4D97-AF65-F5344CB8AC3E}">
        <p14:creationId xmlns:p14="http://schemas.microsoft.com/office/powerpoint/2010/main" val="2440410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772816"/>
            <a:ext cx="9711150" cy="5016758"/>
          </a:xfrm>
          <a:prstGeom prst="rect">
            <a:avLst/>
          </a:prstGeom>
          <a:noFill/>
        </p:spPr>
        <p:txBody>
          <a:bodyPr wrap="square" rtlCol="0">
            <a:spAutoFit/>
          </a:bodyPr>
          <a:lstStyle/>
          <a:p>
            <a:pPr marL="396000" indent="-396000"/>
            <a:r>
              <a:rPr lang="ja-JP" altLang="en-US" sz="2000" dirty="0" smtClean="0"/>
              <a:t>　</a:t>
            </a:r>
            <a:r>
              <a:rPr lang="ja-JP" altLang="en-US" sz="2000" dirty="0"/>
              <a:t>○　症状が総じて療養を必要としない程度にとどまり、生活面への支障が生じない</a:t>
            </a:r>
            <a:r>
              <a:rPr lang="ja-JP" altLang="en-US" sz="2000" dirty="0" smtClean="0"/>
              <a:t>疾病に</a:t>
            </a:r>
            <a:r>
              <a:rPr lang="ja-JP" altLang="en-US" sz="2000" dirty="0"/>
              <a:t>ついては</a:t>
            </a:r>
            <a:r>
              <a:rPr lang="ja-JP" altLang="en-US" sz="2000" dirty="0" smtClean="0"/>
              <a:t>、致死的な合併症を</a:t>
            </a:r>
            <a:r>
              <a:rPr lang="ja-JP" altLang="en-US" sz="2000" dirty="0"/>
              <a:t>発症するリスク</a:t>
            </a:r>
            <a:r>
              <a:rPr lang="ja-JP" altLang="en-US" sz="2000" dirty="0" smtClean="0"/>
              <a:t>がある場合であっても、基本的に「</a:t>
            </a:r>
            <a:r>
              <a:rPr lang="ja-JP" altLang="en-US" sz="2000" dirty="0"/>
              <a:t>長期の療養を必要とする」 という</a:t>
            </a:r>
            <a:r>
              <a:rPr lang="ja-JP" altLang="en-US" sz="2000" dirty="0" smtClean="0"/>
              <a:t>要件に該当しないものとする。</a:t>
            </a:r>
            <a:endParaRPr lang="en-US" altLang="ja-JP" sz="2000" dirty="0" smtClean="0"/>
          </a:p>
          <a:p>
            <a:pPr marL="396000" indent="-396000"/>
            <a:endParaRPr lang="en-US" altLang="ja-JP" sz="2000" dirty="0"/>
          </a:p>
          <a:p>
            <a:pPr marL="396000" indent="-396000"/>
            <a:r>
              <a:rPr lang="ja-JP" altLang="en-US" sz="2000" dirty="0" smtClean="0"/>
              <a:t>　○　しかしながら、遺伝性</a:t>
            </a:r>
            <a:r>
              <a:rPr lang="ja-JP" altLang="en-US" sz="2000" dirty="0"/>
              <a:t>脂質代謝異常症のように</a:t>
            </a:r>
            <a:r>
              <a:rPr lang="ja-JP" altLang="en-US" sz="2000" dirty="0" smtClean="0"/>
              <a:t>、心筋梗塞等の致死的な合併症を発症するリスクが著しく高く、そのリスクを軽減するためにアフェレーシス治療等の侵襲性の高い治療を頻回かつ継続的に必要としている疾病がある。</a:t>
            </a:r>
            <a:endParaRPr lang="en-US" altLang="ja-JP" sz="2000" dirty="0" smtClean="0"/>
          </a:p>
          <a:p>
            <a:pPr marL="396000" indent="-396000"/>
            <a:endParaRPr lang="en-US" altLang="ja-JP" sz="2000" dirty="0"/>
          </a:p>
          <a:p>
            <a:pPr marL="396000" indent="-396000"/>
            <a:r>
              <a:rPr lang="ja-JP" altLang="en-US" sz="2000" dirty="0" smtClean="0"/>
              <a:t>　○　したがって、</a:t>
            </a:r>
            <a:r>
              <a:rPr lang="ja-JP" altLang="en-US" sz="2000" dirty="0"/>
              <a:t>診断時点では必ずしも日常生活に支障のある症状を認めないが、致死的な合併症を発症するリスクが高い疾病については、</a:t>
            </a:r>
          </a:p>
          <a:p>
            <a:pPr marL="396000" indent="-396000"/>
            <a:r>
              <a:rPr lang="ja-JP" altLang="en-US" sz="2000" dirty="0"/>
              <a:t>　</a:t>
            </a:r>
            <a:r>
              <a:rPr lang="ja-JP" altLang="en-US" sz="2000" dirty="0" smtClean="0"/>
              <a:t>　① 致死的な合併症を発症するリスク</a:t>
            </a:r>
            <a:r>
              <a:rPr lang="ja-JP" altLang="en-US" sz="2000" dirty="0"/>
              <a:t>が</a:t>
            </a:r>
            <a:r>
              <a:rPr lang="ja-JP" altLang="en-US" sz="2000" dirty="0" smtClean="0"/>
              <a:t>若年で通常より著しく高いこと</a:t>
            </a:r>
            <a:endParaRPr lang="en-US" altLang="ja-JP" sz="2000" dirty="0" smtClean="0"/>
          </a:p>
          <a:p>
            <a:pPr marL="396000" indent="-396000"/>
            <a:r>
              <a:rPr lang="ja-JP" altLang="en-US" sz="2000" dirty="0"/>
              <a:t>　</a:t>
            </a:r>
            <a:r>
              <a:rPr lang="ja-JP" altLang="en-US" sz="2000" dirty="0" smtClean="0"/>
              <a:t>　</a:t>
            </a:r>
            <a:r>
              <a:rPr lang="ja-JP" altLang="en-US" sz="2000" dirty="0"/>
              <a:t>②致死的な合併症を発症するリスクを軽減するための治療として</a:t>
            </a:r>
            <a:r>
              <a:rPr lang="ja-JP" altLang="en-US" sz="2000" dirty="0" smtClean="0"/>
              <a:t>、侵襲性の高い治療　　</a:t>
            </a:r>
            <a:endParaRPr lang="en-US" altLang="ja-JP" sz="2000" dirty="0" smtClean="0"/>
          </a:p>
          <a:p>
            <a:pPr marL="396000" indent="-396000"/>
            <a:r>
              <a:rPr lang="ja-JP" altLang="en-US" sz="2000" dirty="0"/>
              <a:t>　</a:t>
            </a:r>
            <a:r>
              <a:rPr lang="ja-JP" altLang="en-US" sz="2000" dirty="0" smtClean="0"/>
              <a:t>　　（例：アフェレーシス治療）を</a:t>
            </a:r>
            <a:r>
              <a:rPr lang="ja-JP" altLang="en-US" sz="2000" dirty="0"/>
              <a:t>頻</a:t>
            </a:r>
            <a:r>
              <a:rPr lang="ja-JP" altLang="en-US" sz="2000" dirty="0" smtClean="0"/>
              <a:t>回かつ継続的に</a:t>
            </a:r>
            <a:r>
              <a:rPr lang="ja-JP" altLang="en-US" sz="2000" dirty="0"/>
              <a:t>必要と</a:t>
            </a:r>
            <a:r>
              <a:rPr lang="ja-JP" altLang="en-US" sz="2000" dirty="0" smtClean="0"/>
              <a:t>すること</a:t>
            </a:r>
            <a:endParaRPr lang="en-US" altLang="ja-JP" sz="2000" dirty="0" smtClean="0"/>
          </a:p>
          <a:p>
            <a:pPr marL="396000" indent="-396000"/>
            <a:r>
              <a:rPr lang="ja-JP" altLang="en-US" sz="2000" dirty="0" smtClean="0"/>
              <a:t>　　を</a:t>
            </a:r>
            <a:r>
              <a:rPr lang="ja-JP" altLang="en-US" sz="2000" dirty="0"/>
              <a:t>満たす場合</a:t>
            </a:r>
            <a:r>
              <a:rPr lang="ja-JP" altLang="en-US" sz="2000" dirty="0" smtClean="0"/>
              <a:t>は、「</a:t>
            </a:r>
            <a:r>
              <a:rPr lang="ja-JP" altLang="en-US" sz="2000" dirty="0"/>
              <a:t>長期の療養を必要とする」 という</a:t>
            </a:r>
            <a:r>
              <a:rPr lang="ja-JP" altLang="en-US" sz="2000" dirty="0" smtClean="0"/>
              <a:t>要件</a:t>
            </a:r>
            <a:r>
              <a:rPr lang="ja-JP" altLang="en-US" sz="2000" dirty="0"/>
              <a:t>に</a:t>
            </a:r>
            <a:r>
              <a:rPr lang="ja-JP" altLang="en-US" sz="2000" dirty="0" smtClean="0"/>
              <a:t>該当するものとする。</a:t>
            </a:r>
            <a:endParaRPr lang="ja-JP" altLang="en-US" sz="2000" dirty="0"/>
          </a:p>
          <a:p>
            <a:pPr marL="396000" indent="-396000"/>
            <a:endParaRPr lang="ja-JP" altLang="en-US" sz="2000" dirty="0"/>
          </a:p>
          <a:p>
            <a:pPr marL="396000" indent="-396000"/>
            <a:r>
              <a:rPr lang="ja-JP" altLang="en-US" sz="2000" dirty="0" smtClean="0"/>
              <a:t>　　</a:t>
            </a:r>
            <a:endParaRPr lang="ja-JP" altLang="en-US" sz="2000" dirty="0"/>
          </a:p>
        </p:txBody>
      </p:sp>
      <p:sp>
        <p:nvSpPr>
          <p:cNvPr id="7" name="角丸四角形 6"/>
          <p:cNvSpPr/>
          <p:nvPr/>
        </p:nvSpPr>
        <p:spPr>
          <a:xfrm>
            <a:off x="416496" y="764704"/>
            <a:ext cx="9217024" cy="70052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2400" dirty="0"/>
              <a:t>補足</a:t>
            </a:r>
            <a:r>
              <a:rPr lang="ja-JP" altLang="en-US" sz="2400" dirty="0" smtClean="0"/>
              <a:t>４　致死的な合併症（心筋梗塞等</a:t>
            </a:r>
            <a:r>
              <a:rPr lang="ja-JP" altLang="en-US" sz="2400" dirty="0"/>
              <a:t>）を発症するリスク</a:t>
            </a:r>
            <a:r>
              <a:rPr lang="ja-JP" altLang="en-US" sz="2400" dirty="0" smtClean="0"/>
              <a:t>が高い疾病　　</a:t>
            </a:r>
            <a:endParaRPr lang="en-US" altLang="ja-JP" sz="2400" dirty="0" smtClean="0"/>
          </a:p>
          <a:p>
            <a:r>
              <a:rPr lang="ja-JP" altLang="en-US" sz="2400" dirty="0"/>
              <a:t>　</a:t>
            </a:r>
            <a:r>
              <a:rPr lang="ja-JP" altLang="en-US" sz="2400" dirty="0" smtClean="0"/>
              <a:t>　　　　について</a:t>
            </a:r>
            <a:endParaRPr lang="en-US" altLang="ja-JP" sz="2400" dirty="0"/>
          </a:p>
        </p:txBody>
      </p:sp>
      <p:sp>
        <p:nvSpPr>
          <p:cNvPr id="6" name="スライド番号プレースホルダー 6"/>
          <p:cNvSpPr>
            <a:spLocks noGrp="1"/>
          </p:cNvSpPr>
          <p:nvPr>
            <p:ph type="sldNum" sz="quarter" idx="12"/>
          </p:nvPr>
        </p:nvSpPr>
        <p:spPr>
          <a:xfrm>
            <a:off x="7614451" y="6492875"/>
            <a:ext cx="2311400" cy="365125"/>
          </a:xfrm>
        </p:spPr>
        <p:txBody>
          <a:bodyPr vert="horz" lIns="91416" tIns="45708" rIns="91416" bIns="45708" rtlCol="0" anchor="ctr"/>
          <a:lstStyle/>
          <a:p>
            <a:fld id="{298078B6-51B5-498F-BBF8-A034DA3239B1}" type="slidenum">
              <a:rPr lang="ja-JP" altLang="en-US" sz="2000">
                <a:solidFill>
                  <a:schemeClr val="tx1"/>
                </a:solidFill>
              </a:rPr>
              <a:pPr/>
              <a:t>8</a:t>
            </a:fld>
            <a:endParaRPr lang="ja-JP" altLang="en-US" sz="2000" dirty="0">
              <a:solidFill>
                <a:schemeClr val="tx1"/>
              </a:solidFill>
            </a:endParaRPr>
          </a:p>
        </p:txBody>
      </p:sp>
      <p:sp>
        <p:nvSpPr>
          <p:cNvPr id="9" name="額縁 8"/>
          <p:cNvSpPr/>
          <p:nvPr/>
        </p:nvSpPr>
        <p:spPr>
          <a:xfrm>
            <a:off x="194850" y="44624"/>
            <a:ext cx="9516300" cy="648072"/>
          </a:xfrm>
          <a:prstGeom prst="bevel">
            <a:avLst/>
          </a:prstGeom>
          <a:ln/>
        </p:spPr>
        <p:style>
          <a:lnRef idx="1">
            <a:schemeClr val="accent3"/>
          </a:lnRef>
          <a:fillRef idx="2">
            <a:schemeClr val="accent3"/>
          </a:fillRef>
          <a:effectRef idx="1">
            <a:schemeClr val="accent3"/>
          </a:effectRef>
          <a:fontRef idx="minor">
            <a:schemeClr val="dk1"/>
          </a:fontRef>
        </p:style>
        <p:txBody>
          <a:bodyPr lIns="87245" tIns="43623" rIns="87245" bIns="43623" anchor="ctr"/>
          <a:lstStyle/>
          <a:p>
            <a:pPr algn="ctr"/>
            <a:r>
              <a:rPr lang="ja-JP" altLang="en-US" sz="2400" dirty="0">
                <a:solidFill>
                  <a:schemeClr val="tx1"/>
                </a:solidFill>
              </a:rPr>
              <a:t>指定難病の要件について</a:t>
            </a:r>
            <a:r>
              <a:rPr lang="ja-JP" altLang="en-US" sz="2400" dirty="0" smtClean="0">
                <a:solidFill>
                  <a:schemeClr val="tx1"/>
                </a:solidFill>
              </a:rPr>
              <a:t>＜３＞</a:t>
            </a:r>
            <a:endParaRPr lang="ja-JP" altLang="en-US" sz="2400" dirty="0">
              <a:solidFill>
                <a:schemeClr val="tx1"/>
              </a:solidFill>
            </a:endParaRPr>
          </a:p>
        </p:txBody>
      </p:sp>
    </p:spTree>
    <p:extLst>
      <p:ext uri="{BB962C8B-B14F-4D97-AF65-F5344CB8AC3E}">
        <p14:creationId xmlns:p14="http://schemas.microsoft.com/office/powerpoint/2010/main" val="2196332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12161</TotalTime>
  <Words>304</Words>
  <Application>Microsoft Office PowerPoint</Application>
  <PresentationFormat>A4 210 x 297 mm</PresentationFormat>
  <Paragraphs>185</Paragraphs>
  <Slides>14</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ＭＳ Ｐ明朝</vt:lpstr>
      <vt:lpstr>ＭＳ ゴシック</vt:lpstr>
      <vt:lpstr>Arial</vt:lpstr>
      <vt:lpstr>Calibri</vt:lpstr>
      <vt:lpstr>Wingdings</vt:lpstr>
      <vt:lpstr>Office ​​テーマ</vt:lpstr>
      <vt:lpstr>指定難病の要件について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不動寺 龍介(fudouji-ryuusuke)</cp:lastModifiedBy>
  <cp:revision>236</cp:revision>
  <cp:lastPrinted>2017-09-13T05:12:03Z</cp:lastPrinted>
  <dcterms:created xsi:type="dcterms:W3CDTF">2014-03-10T10:03:34Z</dcterms:created>
  <dcterms:modified xsi:type="dcterms:W3CDTF">2018-08-03T00:10:02Z</dcterms:modified>
</cp:coreProperties>
</file>