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4"/>
    <p:sldMasterId id="2147483709" r:id="rId5"/>
  </p:sldMasterIdLst>
  <p:notesMasterIdLst>
    <p:notesMasterId r:id="rId8"/>
  </p:notesMasterIdLst>
  <p:handoutMasterIdLst>
    <p:handoutMasterId r:id="rId9"/>
  </p:handoutMasterIdLst>
  <p:sldIdLst>
    <p:sldId id="832" r:id="rId6"/>
    <p:sldId id="831" r:id="rId7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FF9999"/>
    <a:srgbClr val="0000FF"/>
    <a:srgbClr val="FFCCFF"/>
    <a:srgbClr val="CCFFFF"/>
    <a:srgbClr val="CCCCFF"/>
    <a:srgbClr val="CCFF66"/>
    <a:srgbClr val="FFFFA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2" autoAdjust="0"/>
    <p:restoredTop sz="93345" autoAdjust="0"/>
  </p:normalViewPr>
  <p:slideViewPr>
    <p:cSldViewPr>
      <p:cViewPr varScale="1">
        <p:scale>
          <a:sx n="107" d="100"/>
          <a:sy n="107" d="100"/>
        </p:scale>
        <p:origin x="72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84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331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84" y="9721331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E87BF3-3A91-465E-B7B2-7514389658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1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84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196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29" y="4861482"/>
            <a:ext cx="5678445" cy="460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331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84" y="9721331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20" tIns="47310" rIns="94620" bIns="473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F3319C-A025-499F-8437-D2B5BA578C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08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E8230-5099-4FA5-AFBF-F2AB20FFEC4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5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158047-0457-402E-9C9D-FD551E11114E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8CA01-B185-4939-8734-B3418982224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0DCE8A-77DD-4F26-90EE-075800CAB7CC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DEFD4-34DC-4A0A-9FFA-9044D3CF59A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06158-D264-4F41-855A-A4D9102653F2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7AB28-8FED-4F1E-813B-8F142E64185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872D-3FC5-458C-9023-E1A95457AC1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42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5850-B09C-411A-94EE-A64AD44F51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146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3F6B-AC12-437C-B061-2BA9A847C61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771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A943B-DB83-4887-8F5C-AF5228F337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09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B3B3-E0DA-47CA-9100-8F17669874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74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07D3-4D0A-489C-9706-BE2A7436B59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51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2A1C-D193-412B-9EB3-CAB0C1F22D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73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7C73-0B10-44C2-A7F0-BFFC5EEF494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8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1A244-F8DA-4C7F-B0D3-2698EF1E1514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1E7F5-C957-4406-BE23-7D79370797B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A4A6-D057-4706-9FD7-8D30E0E42B5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40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6A74-BCF8-4612-9F7B-C26DF256C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874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5B9B-8869-4EE5-8B9E-D6933C0286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8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2FC63C-8A56-486F-ACCF-85C81A148A13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43A53-379A-44C1-93E6-60DA2E3D28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8517B2-3FF5-4E41-BEC0-0D3B85503D6C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D46F9-E0F3-4540-9EC1-293A5ADDE5E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A2E9C8-08F4-4D94-8B93-CEE8F2C9B2DD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5E2FB-4618-475C-9275-C1C44F23C64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8EE629-B977-4B42-AE21-E29568176795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CDEA9-540C-43D6-86F9-036BFD2EF8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9C3FC-5EAD-4980-B0AE-78B846F3EF0F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24B9A-95A9-49E4-B251-75848F6895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E2A6B-351A-442E-8EAD-A820B0BAB3DD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3A199-C2F0-4EF6-A77B-20033C0A6BD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F4CDA8-2795-4CA2-9529-E35B56DFBED6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3C125-C2B9-4581-8532-09B9D94EC9E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F1EC75-AF73-49D7-B15D-6CDA506B4293}" type="datetime1">
              <a:rPr lang="ja-JP" altLang="en-US" smtClean="0"/>
              <a:t>2018/8/7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1C12BA-75CB-43BA-8809-65FE45BA78B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11CAFB6-C3BD-417B-AFA2-758FC8F92215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t>2018/8/7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2B58856-4BFA-44D3-AC0A-7F57CAF8D4B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6641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00472" y="243232"/>
            <a:ext cx="8784975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ja-JP" sz="2000" b="1" dirty="0">
                <a:solidFill>
                  <a:prstClr val="black"/>
                </a:solidFill>
              </a:rPr>
              <a:t>患者からの申出等を起点とした</a:t>
            </a:r>
            <a:r>
              <a:rPr lang="ja-JP" altLang="en-US" sz="2000" b="1" dirty="0">
                <a:solidFill>
                  <a:prstClr val="black"/>
                </a:solidFill>
              </a:rPr>
              <a:t>指定難病に係る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検討の</a:t>
            </a:r>
            <a:r>
              <a:rPr lang="ja-JP" altLang="en-US" sz="2000" b="1" dirty="0">
                <a:solidFill>
                  <a:prstClr val="black"/>
                </a:solidFill>
              </a:rPr>
              <a:t>進め方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について</a:t>
            </a:r>
            <a:r>
              <a:rPr lang="ja-JP" altLang="en-US" sz="2800" dirty="0" smtClean="0">
                <a:solidFill>
                  <a:prstClr val="black"/>
                </a:solidFill>
              </a:rPr>
              <a:t>　　　　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464" y="807377"/>
            <a:ext cx="9649072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１．患者本人は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、診療情報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提供書等を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持参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し、難病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診療連携拠点病院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の外来を受診し、指定難病の追加について相談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（申出）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る。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申出者は原則として患者本人とするが、本人の状況に応じて、家族や主治医、患者会による代理の申出も可とする。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各都道府県の拠点病院の整備ができ次第、申出の受付を開始する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0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申出のあった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疾病のうち、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①難病法における難病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の４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要件（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）を満たす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発病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の機構が明らか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でない、治療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方法が確立して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いない、希少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疾病であって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、長期の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療養を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必要と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endParaRPr lang="ja-JP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②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申出の時点で研究班が存在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しない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のいずれも満たすと考えられる疾病について、難病診療連携拠点病院は難病情報センターのホームページ上で同様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の申出の有無を確認し、申出がなければ、拠点病院の難病診療連携コーディネーターが厚生労働省へ連絡する。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３．厚生労働省は、申出の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あった疾病に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ついて、難病診療連携拠点病院に診療情報提供書や難病の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要件を確認する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ためのチェックリスト等の情報を求める。また、申出のあった疾病について、難病情報センターへ情報提供する。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0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．上記２．の情報があった疾病について、指定難病検討委員会において、既存の指定難病に含まれないこと、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既存の小児慢性特定疾病に含まれないこと、研究班が存在しないこと等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確認する。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0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．指定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難病の検討に資する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情報の整理は、難治性疾患政策研究事業の研究班で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行う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こととし、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①既存の関連研究班の対象疾病として追加する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②新規研究班 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患者申出を起点とした疾病に関する調査研究班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))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を立ち上げる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のいずれかで対応するかについて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、指定難病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検討委員会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おいて判断し、厚生労働省へ報告する。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原則として①で対応する。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既に難治性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疾患政策研究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事業以外の事業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で研究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が実施されて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いる疾病に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ついては、当該研究班と連携しながら研究を進める。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0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．研究が進展した結果、指定難病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の検討に資する情報が整理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されたと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研究班が判断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し、研究班から情報提供のあった　　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疾病については、これまでどおり、指定難病検討委員会において</a:t>
            </a:r>
            <a:r>
              <a:rPr lang="ja-JP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指定難病の</a:t>
            </a:r>
            <a:r>
              <a:rPr lang="ja-JP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各要件</a:t>
            </a:r>
            <a:r>
              <a:rPr lang="ja-JP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を満たす</a:t>
            </a:r>
            <a:r>
              <a:rPr lang="ja-JP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かどうかの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</a:t>
            </a:r>
            <a:r>
              <a:rPr lang="ja-JP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行う（本取組により研究が開始された疾病については、その研究の進捗を指定難病検討委員会に報告するものとする。）。</a:t>
            </a:r>
            <a:endParaRPr lang="en-US" altLang="ja-JP" sz="1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5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5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81392" y="136652"/>
            <a:ext cx="136757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資料</a:t>
            </a:r>
            <a:r>
              <a:rPr lang="ja-JP" altLang="en-US" sz="2000" dirty="0" smtClean="0"/>
              <a:t>１－２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2535832" y="980728"/>
            <a:ext cx="2376264" cy="21852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2000" dirty="0"/>
              <a:t>○　</a:t>
            </a:r>
            <a:r>
              <a:rPr lang="ja-JP" altLang="en-US" sz="1600" dirty="0"/>
              <a:t>新規研究班 </a:t>
            </a:r>
            <a:r>
              <a:rPr lang="en-US" altLang="ja-JP" sz="1600" dirty="0"/>
              <a:t>(</a:t>
            </a:r>
            <a:r>
              <a:rPr lang="ja-JP" altLang="en-US" sz="1600" dirty="0"/>
              <a:t>患者申出を起点とした疾病に関する調査研究班</a:t>
            </a:r>
            <a:r>
              <a:rPr lang="en-US" altLang="ja-JP" sz="1600" dirty="0"/>
              <a:t>(</a:t>
            </a:r>
            <a:r>
              <a:rPr lang="ja-JP" altLang="en-US" sz="1600" dirty="0"/>
              <a:t>仮</a:t>
            </a:r>
            <a:r>
              <a:rPr lang="en-US" altLang="ja-JP" sz="1600" dirty="0"/>
              <a:t>))</a:t>
            </a:r>
            <a:r>
              <a:rPr lang="ja-JP" altLang="en-US" sz="1600" dirty="0"/>
              <a:t>について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1600" dirty="0"/>
              <a:t>・　研究期間に</a:t>
            </a:r>
            <a:r>
              <a:rPr lang="ja-JP" altLang="en-US" sz="1600" dirty="0" smtClean="0"/>
              <a:t>ついて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２－３年間</a:t>
            </a:r>
            <a:r>
              <a:rPr lang="ja-JP" altLang="en-US" sz="1600" dirty="0"/>
              <a:t>　（長期間継続するものではないか）　　　　　　　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・　研究範囲について</a:t>
            </a:r>
            <a:endParaRPr lang="en-US" altLang="ja-JP" sz="16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538144" y="6520259"/>
            <a:ext cx="2311400" cy="365125"/>
          </a:xfrm>
        </p:spPr>
        <p:txBody>
          <a:bodyPr/>
          <a:lstStyle/>
          <a:p>
            <a:r>
              <a:rPr lang="ja-JP" altLang="en-US" dirty="0" smtClean="0">
                <a:solidFill>
                  <a:prstClr val="black">
                    <a:tint val="75000"/>
                  </a:prstClr>
                </a:solidFill>
              </a:rPr>
              <a:t>１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6506" y="44624"/>
            <a:ext cx="8814979" cy="548680"/>
          </a:xfrm>
          <a:prstGeom prst="round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患者からの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申出等を起点とした指定難病に係る検討の流れ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392361" y="2460547"/>
            <a:ext cx="1777879" cy="664198"/>
          </a:xfrm>
          <a:prstGeom prst="roundRect">
            <a:avLst>
              <a:gd name="adj" fmla="val 5922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難病診療連携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拠点病院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外来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244349" y="4989984"/>
            <a:ext cx="1371731" cy="599256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指定難病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検討委員会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8465" y="665400"/>
            <a:ext cx="9700400" cy="6165304"/>
          </a:xfrm>
          <a:prstGeom prst="roundRect">
            <a:avLst>
              <a:gd name="adj" fmla="val 594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6797917" y="3086808"/>
            <a:ext cx="1539459" cy="694334"/>
          </a:xfrm>
          <a:prstGeom prst="roundRect">
            <a:avLst>
              <a:gd name="adj" fmla="val 592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厚生労働省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44488" y="4282064"/>
            <a:ext cx="1966175" cy="731112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難治性疾患政策　研究事業における研究班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105128" y="980728"/>
            <a:ext cx="1836137" cy="428175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難病情報センター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5457056" y="3140968"/>
            <a:ext cx="99940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8068740" y="908720"/>
            <a:ext cx="16330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患者起点の申出の</a:t>
            </a:r>
            <a:r>
              <a:rPr lang="ja-JP" altLang="en-US" sz="1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った疾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病の状況について逐次ホームページで公開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928664" y="2861898"/>
            <a:ext cx="1271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診療情報提供書を持参し、相談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 rot="-5400000">
            <a:off x="6961848" y="2629536"/>
            <a:ext cx="7348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36" y="1988840"/>
            <a:ext cx="928488" cy="88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 26"/>
          <p:cNvSpPr/>
          <p:nvPr/>
        </p:nvSpPr>
        <p:spPr>
          <a:xfrm>
            <a:off x="199256" y="2924944"/>
            <a:ext cx="1656009" cy="938528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患者本人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代理として家族、主治医、患者会も可）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2072680" y="3468160"/>
            <a:ext cx="95609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1640632" y="891877"/>
            <a:ext cx="2714497" cy="1384995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難病法における難病の４要件（</a:t>
            </a:r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）を満たす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発病の機構が明らかで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治療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方法が確立して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いない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希少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な疾病で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長期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の療養を必要とする</a:t>
            </a:r>
            <a:endParaRPr lang="ja-JP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9645" indent="-16964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申出の時点で研究班が存在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しない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509742" y="5149641"/>
            <a:ext cx="30598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・既存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の指定難病に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含まれない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・既存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の小児慢性特定疾病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含まれない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・研究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班が存在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しない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等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736976" y="4221088"/>
            <a:ext cx="24823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原則として①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既存の関連研究班の対象疾病として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追加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必要に応じて②患者申出を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起点とした疾病に関する調査研究班</a:t>
            </a:r>
            <a:r>
              <a:rPr lang="en-US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</a:t>
            </a:r>
            <a:r>
              <a:rPr lang="en-US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の立ち上げ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44488" y="5807005"/>
            <a:ext cx="2326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研究が進展し、指定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難病の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資する情報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が整理されたと研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究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班が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判断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518810" y="2492896"/>
            <a:ext cx="1666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①②の２つ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疾病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情報提供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448054" y="2575937"/>
            <a:ext cx="8173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情報提供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46" name="直線矢印コネクタ 45"/>
          <p:cNvCxnSpPr>
            <a:endCxn id="47" idx="3"/>
          </p:cNvCxnSpPr>
          <p:nvPr/>
        </p:nvCxnSpPr>
        <p:spPr>
          <a:xfrm flipV="1">
            <a:off x="5170240" y="1807950"/>
            <a:ext cx="1271786" cy="663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808984" y="1484784"/>
            <a:ext cx="16330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同様の申出の有無を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ホームページで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 flipH="1">
            <a:off x="2432720" y="3835263"/>
            <a:ext cx="4329506" cy="9978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2574247" y="5503023"/>
            <a:ext cx="314687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3114178" y="5589240"/>
            <a:ext cx="28469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研究の進捗状況を報告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 flipH="1">
            <a:off x="5385048" y="3284984"/>
            <a:ext cx="1000955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5241032" y="3284984"/>
            <a:ext cx="1666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・診療情報提供書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・チェックリスト等</a:t>
            </a:r>
            <a:endParaRPr lang="en-US" altLang="ja-JP" sz="12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を照会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7470848" y="3990312"/>
            <a:ext cx="2431" cy="8898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184" y="1480911"/>
            <a:ext cx="1093047" cy="70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正方形/長方形 41"/>
          <p:cNvSpPr/>
          <p:nvPr/>
        </p:nvSpPr>
        <p:spPr>
          <a:xfrm>
            <a:off x="5961112" y="6309320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研究</a:t>
            </a:r>
            <a:r>
              <a:rPr lang="ja-JP" altLang="en-US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班から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情報提供のあった疾病について</a:t>
            </a:r>
            <a:r>
              <a:rPr lang="ja-JP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難病の</a:t>
            </a:r>
            <a:r>
              <a:rPr lang="ja-JP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各要件</a:t>
            </a:r>
            <a:r>
              <a:rPr lang="ja-JP" altLang="ja-JP" sz="1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を満たす</a:t>
            </a:r>
            <a:r>
              <a:rPr lang="ja-JP" altLang="ja-JP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3" name="Picture 4" descr="「会議 無料 イラ...」の画像検索結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99" y="5041062"/>
            <a:ext cx="882149" cy="75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251" y="5645382"/>
            <a:ext cx="1007169" cy="63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984" y="3079642"/>
            <a:ext cx="7254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855265" y="2650548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１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79525" y="1196752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２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241032" y="2575937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２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025008" y="3368025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３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470848" y="2332813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３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86872" y="4880193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４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22776" y="4005064"/>
            <a:ext cx="290464" cy="277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５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9256" y="5528265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６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852648" y="5589240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６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181" y="3139227"/>
            <a:ext cx="892238" cy="82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テキスト ボックス 59"/>
          <p:cNvSpPr txBox="1"/>
          <p:nvPr/>
        </p:nvSpPr>
        <p:spPr>
          <a:xfrm>
            <a:off x="5959896" y="6104329"/>
            <a:ext cx="290464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６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 flipH="1" flipV="1">
            <a:off x="7324984" y="3931316"/>
            <a:ext cx="4280" cy="9018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063004" y="4253026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/>
              <a:t>判断</a:t>
            </a:r>
            <a:endParaRPr kumimoji="1" lang="ja-JP" altLang="en-US" sz="12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32720" y="4077072"/>
            <a:ext cx="290464" cy="277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５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720752" y="4077072"/>
            <a:ext cx="1271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疾病の拡大等に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ついて相談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466136" y="6520259"/>
            <a:ext cx="2311400" cy="365125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２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108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1C17982601317749A84CC0C8F9BA1E87" ma:contentTypeVersion="11" ma:contentTypeDescription="" ma:contentTypeScope="" ma:versionID="2c065c6148ecd6c8baebd88e550b6330">
  <xsd:schema xmlns:xsd="http://www.w3.org/2001/XMLSchema" xmlns:p="http://schemas.microsoft.com/office/2006/metadata/properties" xmlns:ns2="8B97BE19-CDDD-400E-817A-CFDD13F7EC12" xmlns:ns3="d208d3c5-e32e-4d5a-b82c-ded4182c9ede" targetNamespace="http://schemas.microsoft.com/office/2006/metadata/properties" ma:root="true" ma:fieldsID="0fef8f249f23531f839d6a75ee1b4f8e" ns2:_="" ns3:_="">
    <xsd:import namespace="8B97BE19-CDDD-400E-817A-CFDD13F7EC12"/>
    <xsd:import namespace="d208d3c5-e32e-4d5a-b82c-ded4182c9ede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d208d3c5-e32e-4d5a-b82c-ded4182c9ede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12DD12C-850C-4A69-9C1B-EDF8A2DDA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d208d3c5-e32e-4d5a-b82c-ded4182c9ed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AB1648B-6321-413A-87E1-DE1400E405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6258AE-BFC0-4E08-9AD0-38070BB7A267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208d3c5-e32e-4d5a-b82c-ded4182c9ede"/>
    <ds:schemaRef ds:uri="8B97BE19-CDDD-400E-817A-CFDD13F7EC12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14777</TotalTime>
  <Words>280</Words>
  <Application>Microsoft Office PowerPoint</Application>
  <PresentationFormat>A4 210 x 297 mm</PresentationFormat>
  <Paragraphs>92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ＭＳ Ｐゴシック</vt:lpstr>
      <vt:lpstr>ＭＳ Ｐ明朝</vt:lpstr>
      <vt:lpstr>ＭＳ ゴシック</vt:lpstr>
      <vt:lpstr>Arial</vt:lpstr>
      <vt:lpstr>Calibri</vt:lpstr>
      <vt:lpstr>Office テーマ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厚生労働省ネットワークシステム</dc:creator>
  <cp:lastModifiedBy>神田 純(kanda-jun)</cp:lastModifiedBy>
  <cp:revision>749</cp:revision>
  <cp:lastPrinted>2018-08-07T08:51:39Z</cp:lastPrinted>
  <dcterms:created xsi:type="dcterms:W3CDTF">2007-02-19T13:31:44Z</dcterms:created>
  <dcterms:modified xsi:type="dcterms:W3CDTF">2018-08-07T08:51:44Z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0x0101002DA299AC048A4B8EA9C1D19079C1A322001C17982601317749A84CC0C8F9BA1E87</vt:lpwstr>
  </property>
</Properties>
</file>