
<file path=[Content_Types].xml><?xml version="1.0" encoding="utf-8"?>
<Types xmlns="http://schemas.openxmlformats.org/package/2006/content-types"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ms-office.classificationlabels+xml" PartName="/docMetadata/LabelInfo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Relationship Id="rId4" Target="docMetadata/LabelInfo.xml" Type="http://schemas.microsoft.com/office/2020/02/relationships/classificationlabel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11" r:id="rId2"/>
    <p:sldId id="3592" r:id="rId3"/>
    <p:sldId id="3602" r:id="rId4"/>
    <p:sldId id="3595" r:id="rId5"/>
    <p:sldId id="3596" r:id="rId6"/>
    <p:sldId id="3597" r:id="rId7"/>
    <p:sldId id="3598" r:id="rId8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8EE"/>
    <a:srgbClr val="FD5FDB"/>
    <a:srgbClr val="FF00FF"/>
    <a:srgbClr val="8C3836"/>
    <a:srgbClr val="ADC579"/>
    <a:srgbClr val="DDE7C7"/>
    <a:srgbClr val="B3C981"/>
    <a:srgbClr val="E6E6E6"/>
    <a:srgbClr val="C1D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65DFC-AE25-4DE0-A14D-FD5BEB60DF20}" v="3" dt="2026-01-15T08:24:12.3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73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handoutMasters/handoutMaster1.xml" Type="http://schemas.openxmlformats.org/officeDocument/2006/relationships/handoutMaster"/><Relationship Id="rId11" Target="presProps.xml" Type="http://schemas.openxmlformats.org/officeDocument/2006/relationships/presProps"/><Relationship Id="rId12" Target="viewProps.xml" Type="http://schemas.openxmlformats.org/officeDocument/2006/relationships/viewProps"/><Relationship Id="rId13" Target="theme/theme1.xml" Type="http://schemas.openxmlformats.org/officeDocument/2006/relationships/theme"/><Relationship Id="rId14" Target="tableStyles.xml" Type="http://schemas.openxmlformats.org/officeDocument/2006/relationships/tableStyles"/><Relationship Id="rId15" Target="revisionInfo.xml" Type="http://schemas.microsoft.com/office/2015/10/relationships/revisionInfo"/><Relationship Id="rId16" Target="../customXml/item1.xml" Type="http://schemas.openxmlformats.org/officeDocument/2006/relationships/customXml"/><Relationship Id="rId17" Target="../customXml/item2.xml" Type="http://schemas.openxmlformats.org/officeDocument/2006/relationships/customXml"/><Relationship Id="rId18" Target="../customXml/item3.xml" Type="http://schemas.openxmlformats.org/officeDocument/2006/relationships/customXml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notesMasters/notesMaster1.xml" Type="http://schemas.openxmlformats.org/officeDocument/2006/relationships/notesMaster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19413" cy="493713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4"/>
            <a:ext cx="2919412" cy="493713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/>
            </a:lvl1pPr>
          </a:lstStyle>
          <a:p>
            <a:fld id="{702258A1-9417-4717-BFE1-3A142F5BCBAA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5" y="9371013"/>
            <a:ext cx="2919413" cy="493712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/>
            </a:lvl1pPr>
          </a:lstStyle>
          <a:p>
            <a:fld id="{80A8E6CC-7544-4CD3-8242-F9F4698E59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2580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19413" cy="493713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4"/>
            <a:ext cx="2919412" cy="493713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/>
            </a:lvl1pPr>
          </a:lstStyle>
          <a:p>
            <a:fld id="{F6CD342C-5781-4295-BA92-C3AEA63DB1F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5" rIns="91409" bIns="4570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4" y="4686300"/>
            <a:ext cx="5389563" cy="4440238"/>
          </a:xfrm>
          <a:prstGeom prst="rect">
            <a:avLst/>
          </a:prstGeom>
        </p:spPr>
        <p:txBody>
          <a:bodyPr vert="horz" lIns="91409" tIns="45705" rIns="91409" bIns="4570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371013"/>
            <a:ext cx="2919413" cy="493712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/>
            </a:lvl1pPr>
          </a:lstStyle>
          <a:p>
            <a:fld id="{900564DB-7B66-4DA9-AAC8-09E7DBD013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0285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56196-E4E5-47E2-B66B-55A8CCE05A4E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6D15D-229F-4B09-96D4-B65DC6EFAE06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9262-40C8-4D04-856A-6D5F9EC135DA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DBD-6A41-4ED6-A5DA-761B856DE759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6A83C-5C19-443E-8EBE-FCA3B6111B3A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D55D-7505-4BBA-BEBA-92D52DB6820C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66BB-4A03-4B26-AF9B-389CBB3BDA84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664F3-B63C-448D-B1D4-9E6B3C4CE2C8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7FD6-D213-4F2F-907B-D2A6724920B8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3EDE-FF86-4030-B215-85B83B848849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5FE0-38A2-416A-AE45-B59F58428386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42BE8-3AEA-4BED-9005-942EBA61CA13}" type="datetime1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A13A4C85-3BC2-4A18-9633-C309602F11A5}"/>
              </a:ext>
            </a:extLst>
          </p:cNvPr>
          <p:cNvSpPr txBox="1">
            <a:spLocks/>
          </p:cNvSpPr>
          <p:nvPr/>
        </p:nvSpPr>
        <p:spPr>
          <a:xfrm>
            <a:off x="72531" y="1650661"/>
            <a:ext cx="9034040" cy="3067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国民健康保険システム標準化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指定都市の機能要件における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帳票毎の印字する行政区情報及び出力単位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（参考資料）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DE3CC5A-C258-9B49-49A8-D3791C0092D8}"/>
              </a:ext>
            </a:extLst>
          </p:cNvPr>
          <p:cNvSpPr txBox="1">
            <a:spLocks noChangeArrowheads="1"/>
          </p:cNvSpPr>
          <p:nvPr/>
        </p:nvSpPr>
        <p:spPr>
          <a:xfrm>
            <a:off x="7305576" y="0"/>
            <a:ext cx="1800996" cy="540336"/>
          </a:xfrm>
          <a:prstGeom prst="rect">
            <a:avLst/>
          </a:prstGeom>
        </p:spPr>
        <p:txBody>
          <a:bodyPr tIns="90000" bIns="9000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n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buClr>
                <a:srgbClr val="002060"/>
              </a:buClr>
              <a:buNone/>
              <a:defRPr/>
            </a:pPr>
            <a:r>
              <a:rPr lang="ja-JP" altLang="en-US" sz="18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本紙（別添２）</a:t>
            </a:r>
            <a:endParaRPr lang="en-US" altLang="ja-JP" sz="18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2372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E32B28A8-140C-4A16-96DA-05E807E9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D8002D-B5B0-4BAC-B1F6-782DDCCE6D9C}" type="slidenum">
              <a:rPr kumimoji="1" lang="ja-JP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DF58C2-3FA9-8D8E-6D46-0071B363E9B7}"/>
              </a:ext>
            </a:extLst>
          </p:cNvPr>
          <p:cNvSpPr/>
          <p:nvPr/>
        </p:nvSpPr>
        <p:spPr>
          <a:xfrm>
            <a:off x="204178" y="48180"/>
            <a:ext cx="86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指定都市向けの機能・帳票要件等において、帳票毎に印字する行政区情報及び出力単位の案を以下に示す。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388" indent="-179388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なお、本資料の内容はあくまで参考であり、このとおりに機能を実装することを強制するものではない。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388" indent="-179388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〇　また、指定都市がシステム調達の段階において、本資料の内容を変更して使用することを許容する。その場合、カスタマイズとはみなさない。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A7FE33B-0D01-8F12-3906-062E526B0B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94732"/>
              </p:ext>
            </p:extLst>
          </p:nvPr>
        </p:nvGraphicFramePr>
        <p:xfrm>
          <a:off x="219828" y="710941"/>
          <a:ext cx="8534337" cy="40517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585">
                  <a:extLst>
                    <a:ext uri="{9D8B030D-6E8A-4147-A177-3AD203B41FA5}">
                      <a16:colId xmlns:a16="http://schemas.microsoft.com/office/drawing/2014/main" val="4262946850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18555837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7336271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84857626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33569273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32869129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58366897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885446576"/>
                    </a:ext>
                  </a:extLst>
                </a:gridCol>
              </a:tblGrid>
              <a:tr h="2510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帳票種類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別紙３の帳票</a:t>
                      </a:r>
                      <a:r>
                        <a:rPr lang="en-US" altLang="ja-JP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・帳票名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証明者名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公印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問合せ先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出力単位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089602"/>
                  </a:ext>
                </a:extLst>
              </a:tr>
              <a:tr h="3800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証明書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03.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国民健康保険高齢受給者証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04.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国民健康保険標準負担額減額認定証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05.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国民健康保険限度額適用・標準負担額減額認定証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国民健康保険特定疾病療養受療証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国民健康保険限度額適用認定証（若年者）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国民健康保険限度額適用認定証（高齢者）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特定同一世帯所属者証明書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国民健康保険加入・脱退証明書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国民健康保険被保険者資格状況証明書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国民健康保険負担区分等証明書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25.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一部負担金減免等証明書</a:t>
                      </a:r>
                      <a:endParaRPr lang="en-US" altLang="ja-JP" sz="1050" u="none" strike="noStrike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40.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国民健康保険資格確認書（必須記載事項のみ）（カード）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41.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国民健康保険資格確認書（任意記載事項あり）（カード）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42.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国民健康保険資格確認書（特別療養）（必須記載事項のみ）（カード）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43.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国民健康保険資格確認書（必須記載事項のみ）（はがき）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44.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国民健康保険資格確認書（任意記載事項あり）（はがき）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45.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国民健康保険資格確認書（特別療養）（必須記載事項のみ）（はがき）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46.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国民健康保険資格確認書（必須記載事項のみ）（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A4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47.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国民健康保険資格確認書（任意記載事項あり）（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A4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48.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国民健康保険資格確認書（特別療養）（必須記載事項のみ）（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A4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市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市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248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954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E32B28A8-140C-4A16-96DA-05E807E9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D8002D-B5B0-4BAC-B1F6-782DDCCE6D9C}" type="slidenum">
              <a:rPr kumimoji="1" lang="ja-JP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A775BDC-67BA-2B3B-D739-FEF9CF8D7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243629"/>
              </p:ext>
            </p:extLst>
          </p:nvPr>
        </p:nvGraphicFramePr>
        <p:xfrm>
          <a:off x="218102" y="392555"/>
          <a:ext cx="8534337" cy="5903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585">
                  <a:extLst>
                    <a:ext uri="{9D8B030D-6E8A-4147-A177-3AD203B41FA5}">
                      <a16:colId xmlns:a16="http://schemas.microsoft.com/office/drawing/2014/main" val="4262946850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18555837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7336271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84857626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33569273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32869129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58366897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885446576"/>
                    </a:ext>
                  </a:extLst>
                </a:gridCol>
              </a:tblGrid>
              <a:tr h="270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帳票種類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別紙３の帳票</a:t>
                      </a:r>
                      <a:r>
                        <a:rPr lang="en-US" altLang="ja-JP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・帳票名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証明者名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公印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問合せ先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出力単位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089602"/>
                  </a:ext>
                </a:extLst>
              </a:tr>
              <a:tr h="12992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申請書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06.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限度額適用・標準負担額減額認定申請書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07.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国民健康保険基準収入額適用申請書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09.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国民健康保険特定疾病認定申請書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国民健康保険出産育児一時金支給申請書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国民健康保険葬祭費支給申請書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国民健康保険食事療養費標準負担額減額差額支給申請書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一部負担金減免等申請書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879875"/>
                  </a:ext>
                </a:extLst>
              </a:tr>
              <a:tr h="325755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dirty="0"/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特定疾病認定申請却下通知書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22.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限度額適用認定申請却下通知書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23.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基準収入額適用申請勧奨通知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24.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基準収入額適用申請却下通知書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26.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一部負担金減免等申請却下通知書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27.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一部負担金減免等承認決定通知書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一部負担金減免等取消通知書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標準負担額減額認定申請却下通知書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31.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限度額適用・標準負担額減額認定申請却下通知書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37.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国民健康保険高齢受給者証の交付について</a:t>
                      </a:r>
                      <a:endParaRPr lang="en-US" altLang="ja-JP" sz="105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49.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資格情報のお知らせ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資格情報のお知らせ 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特別療養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51.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変更理由のお知らせ</a:t>
                      </a:r>
                    </a:p>
                    <a:p>
                      <a:pPr algn="l" fontAlgn="ctr"/>
                      <a:r>
                        <a:rPr lang="en-US" altLang="zh-TW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52.</a:t>
                      </a:r>
                      <a:r>
                        <a:rPr lang="zh-TW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国民健康保険特別療養費適用事前通知</a:t>
                      </a:r>
                      <a:endParaRPr lang="ja-JP" altLang="en-US" sz="105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zh-TW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53.</a:t>
                      </a:r>
                      <a:r>
                        <a:rPr lang="zh-TW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国民健康保険特別療養費適用解除事前通知</a:t>
                      </a:r>
                      <a:endParaRPr lang="ja-JP" altLang="en-US" sz="105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zh-TW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54.</a:t>
                      </a:r>
                      <a:r>
                        <a:rPr lang="zh-TW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国民健康保険資格確認書交付予告通知</a:t>
                      </a:r>
                      <a:endParaRPr lang="ja-JP" altLang="en-US" sz="105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55.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弁明の機会の付与通知書</a:t>
                      </a: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56.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弁明書</a:t>
                      </a: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57.</a:t>
                      </a:r>
                      <a:r>
                        <a:rPr lang="ja-JP" alt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国民健康保険料（税）納付相談通知</a:t>
                      </a: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6725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照会書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資格照会資料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044691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dirty="0"/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一覧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資格異動内容確認一覧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6092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dirty="0"/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集計表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事業月報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643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34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E32B28A8-140C-4A16-96DA-05E807E9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D8002D-B5B0-4BAC-B1F6-782DDCCE6D9C}" type="slidenum">
              <a:rPr kumimoji="1" lang="ja-JP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A775BDC-67BA-2B3B-D739-FEF9CF8D7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72862"/>
              </p:ext>
            </p:extLst>
          </p:nvPr>
        </p:nvGraphicFramePr>
        <p:xfrm>
          <a:off x="218102" y="394821"/>
          <a:ext cx="8534337" cy="51041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585">
                  <a:extLst>
                    <a:ext uri="{9D8B030D-6E8A-4147-A177-3AD203B41FA5}">
                      <a16:colId xmlns:a16="http://schemas.microsoft.com/office/drawing/2014/main" val="4262946850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18555837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7336271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84857626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33569273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32869129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58366897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88544657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帳票種類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別紙３の帳票</a:t>
                      </a:r>
                      <a:r>
                        <a:rPr lang="en-US" altLang="ja-JP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2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・帳票名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証明者名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公印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問合せ先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出力単位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089602"/>
                  </a:ext>
                </a:extLst>
              </a:tr>
              <a:tr h="3213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05.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国民健康保険料（税）に関する所得申告書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649995"/>
                  </a:ext>
                </a:extLst>
              </a:tr>
              <a:tr h="277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01.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仮納入通知書</a:t>
                      </a: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_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（単票）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02.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国民健康保険料（税）決定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更正）通知書</a:t>
                      </a: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_ 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現年度用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03.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国民健康保険料（税）決定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更正）通知書</a:t>
                      </a: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_ 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過年度用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06.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国民健康保険料（税）納入通知書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07.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国民健康保険料（税）仮徴収額決定通知書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国民健康保険料（税）仮徴収停止決定通知書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09.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国民健康保険料（税）仮徴収額変更決定通知書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33.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納付書１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34.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郵便払込票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35.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連帳用納付書１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36.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連帳用納付書２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44.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国民健康保険税決定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更正）伺</a:t>
                      </a: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_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現年度用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45.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国民健康保険税決定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更正）伺</a:t>
                      </a: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_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過年度用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46.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納付書２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47.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連帳用納付書３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48.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連帳用納付書４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等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35492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国民健康保険料（税）減免決定通知書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国民健康保険料（税）減免却下通知書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31.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国民健康保険料（税）減免変更決定通知書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32.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国民健康保険料（税）減免取消決定通知書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45920"/>
                  </a:ext>
                </a:extLst>
              </a:tr>
              <a:tr h="3213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照会書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04.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国民健康保険料（税）の賦課資料について（照会）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804877"/>
                  </a:ext>
                </a:extLst>
              </a:tr>
              <a:tr h="3213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集計表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調定表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en-US" altLang="ja-JP" sz="1050" b="0" i="0" u="none" strike="noStrike">
                        <a:solidFill>
                          <a:srgbClr val="4472C4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8399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集計表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保険基盤安定負担金繰入金額算出基礎表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b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普通調整交付金算出基礎表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en-US" altLang="ja-JP" sz="1050" b="0" i="0" u="none" strike="noStrike">
                        <a:solidFill>
                          <a:srgbClr val="4472C4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810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504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E32B28A8-140C-4A16-96DA-05E807E9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D8002D-B5B0-4BAC-B1F6-782DDCCE6D9C}" type="slidenum">
              <a:rPr kumimoji="1" lang="ja-JP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A775BDC-67BA-2B3B-D739-FEF9CF8D7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257785"/>
              </p:ext>
            </p:extLst>
          </p:nvPr>
        </p:nvGraphicFramePr>
        <p:xfrm>
          <a:off x="218102" y="408875"/>
          <a:ext cx="8534337" cy="608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585">
                  <a:extLst>
                    <a:ext uri="{9D8B030D-6E8A-4147-A177-3AD203B41FA5}">
                      <a16:colId xmlns:a16="http://schemas.microsoft.com/office/drawing/2014/main" val="4262946850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18555837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7336271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84857626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33569273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32869129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58366897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88544657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帳票種類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別紙３の帳票</a:t>
                      </a:r>
                      <a:r>
                        <a:rPr lang="en-US" altLang="ja-JP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・帳票名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証明者名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公印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問合せ先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出力単位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0896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給付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国民健康保険自己負担額証明書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18.</a:t>
                      </a: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国民健康保険高額療養費（外来年間合算）自己負担額証明書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957199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01.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国民健康保険高額療養費貸付支給申請書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02.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国民健康保険高額療養費勧奨通知書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03.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国民健康保険高額療養費支給申請書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05.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国民健康保険療養費支給申請書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高額介護合算療養費勧奨通知書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高額療養費（外来年間合算）勧奨通知書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25.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差額療養費の勧奨について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26.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出産育児一時金の勧奨について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27.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葬祭費の勧奨について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01457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04.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支給決定通知書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07.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高額介護合算療養費等支給決定通知書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不支給決定通知書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高額療養費（外来年間合算）支給決定通知書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支給決定通知書（はがき）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不支給決定通知書（はがき）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24918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09.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医療費通知（はがき）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24.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医療費通知（汎用紙）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191939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不当利得・不正利得返還通知書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不当利得・不正利得督促通知書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不当利得・不正利得催告通知書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負傷原因照会書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第三者行為返還通知書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23.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資格喪失後受診に伴う返還金精算に係る申出書（委任状兼同意書）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資格区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926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一覧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レセプトチェックリスト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en-US" altLang="ja-JP" sz="1050" b="0" i="0" u="none" strike="noStrike">
                        <a:solidFill>
                          <a:srgbClr val="4472C4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診療区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5093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集計表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事業月報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en-US" altLang="ja-JP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8306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収滞納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03.</a:t>
                      </a:r>
                      <a:r>
                        <a:rPr lang="zh-TW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口座振替開始通知</a:t>
                      </a:r>
                      <a:br>
                        <a:rPr lang="zh-TW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05.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口座振替不能通知書１（カク公）（</a:t>
                      </a:r>
                      <a:r>
                        <a:rPr lang="en-US" altLang="ja-JP" sz="1050" u="none" strike="noStrike" dirty="0" err="1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eL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-QR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あり）</a:t>
                      </a:r>
                      <a:br>
                        <a:rPr lang="zh-TW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15.</a:t>
                      </a:r>
                      <a:r>
                        <a:rPr lang="ja-JP" alt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口座振替不能通知書２（マル公）（</a:t>
                      </a:r>
                      <a:r>
                        <a:rPr lang="en-US" altLang="ja-JP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eL</a:t>
                      </a:r>
                      <a:r>
                        <a:rPr lang="en-US" altLang="ja-JP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-QR</a:t>
                      </a:r>
                      <a:r>
                        <a:rPr lang="ja-JP" alt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あり）</a:t>
                      </a:r>
                      <a:endParaRPr lang="zh-TW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9241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09.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納付証明書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完納証明書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828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106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E32B28A8-140C-4A16-96DA-05E807E9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D8002D-B5B0-4BAC-B1F6-782DDCCE6D9C}" type="slidenum">
              <a:rPr kumimoji="1" lang="ja-JP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A775BDC-67BA-2B3B-D739-FEF9CF8D7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852023"/>
              </p:ext>
            </p:extLst>
          </p:nvPr>
        </p:nvGraphicFramePr>
        <p:xfrm>
          <a:off x="218102" y="409587"/>
          <a:ext cx="8534337" cy="5878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585">
                  <a:extLst>
                    <a:ext uri="{9D8B030D-6E8A-4147-A177-3AD203B41FA5}">
                      <a16:colId xmlns:a16="http://schemas.microsoft.com/office/drawing/2014/main" val="4262946850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18555837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7336271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84857626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33569273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32869129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58366897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88544657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帳票種類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別紙３の帳票</a:t>
                      </a:r>
                      <a:r>
                        <a:rPr lang="en-US" altLang="ja-JP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・帳票名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証明者名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公印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問合せ先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出力単位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0896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22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収滞納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04.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口座振替済通知兼納付額証明書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納付額証明書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407416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23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06.</a:t>
                      </a:r>
                      <a: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還付通知書</a:t>
                      </a:r>
                      <a:b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07.</a:t>
                      </a:r>
                      <a: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過誤納金還付請求書</a:t>
                      </a:r>
                      <a:b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08.</a:t>
                      </a:r>
                      <a: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還付充当通知書</a:t>
                      </a:r>
                      <a:b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12.</a:t>
                      </a:r>
                      <a: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充当通知書</a:t>
                      </a:r>
                      <a:b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13.</a:t>
                      </a:r>
                      <a:r>
                        <a:rPr lang="zh-TW" altLang="en-US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還付誓約書</a:t>
                      </a:r>
                      <a:endParaRPr lang="zh-TW" altLang="en-US" sz="1050" b="0" i="0" u="none" strike="noStrike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CN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663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24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督促状（納付書兼用１）（カク公）（</a:t>
                      </a:r>
                      <a:r>
                        <a:rPr lang="en-US" altLang="ja-JP" sz="1050" u="none" strike="noStrike" dirty="0" err="1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eL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-QR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あり）</a:t>
                      </a:r>
                      <a:endParaRPr lang="en-US" altLang="ja-JP" sz="1050" u="none" strike="sng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督促状（納付書兼用２）（マル公）（</a:t>
                      </a:r>
                      <a:r>
                        <a:rPr lang="en-US" altLang="ja-JP" sz="1050" u="none" strike="noStrike" dirty="0" err="1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eL</a:t>
                      </a: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-QR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あり）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17.</a:t>
                      </a: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督促状（納付書なし）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851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25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催告書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80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26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公示送達書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en-US" altLang="ja-JP" sz="1050" b="0" i="0" u="none" strike="noStrike" dirty="0">
                        <a:solidFill>
                          <a:srgbClr val="4472C4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zh-TW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078400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27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通知書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01.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交付要求通知書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02.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交付要求解除通知書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26.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分納不履行通知書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27.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公売通知書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差押書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参加差押通知書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差押通知書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zh-TW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31.</a:t>
                      </a: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差押調書（謄本）（債権）</a:t>
                      </a:r>
                      <a:b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TW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等</a:t>
                      </a: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処分区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処分区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処分区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処分区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管轄郵便局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83498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照会書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34.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実態調査について（回答）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35.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滞納者の実態調査について（照会）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36.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滞納者の実態調査について（回答）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49.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水道料金の支払状況について（照会）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生命保険の契約事項について（照会）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52.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預貯金の調査について（照会）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54.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水道料金の支払状況について（回答）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55.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生命保険の契約事項について（回答）</a:t>
                      </a:r>
                      <a:b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56.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預貯金の調査について（回答）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所管区</a:t>
                      </a:r>
                      <a:b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892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125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E32B28A8-140C-4A16-96DA-05E807E9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D8002D-B5B0-4BAC-B1F6-782DDCCE6D9C}" type="slidenum">
              <a:rPr kumimoji="1" lang="ja-JP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A775BDC-67BA-2B3B-D739-FEF9CF8D7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235397"/>
              </p:ext>
            </p:extLst>
          </p:nvPr>
        </p:nvGraphicFramePr>
        <p:xfrm>
          <a:off x="218102" y="392555"/>
          <a:ext cx="8534337" cy="12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585">
                  <a:extLst>
                    <a:ext uri="{9D8B030D-6E8A-4147-A177-3AD203B41FA5}">
                      <a16:colId xmlns:a16="http://schemas.microsoft.com/office/drawing/2014/main" val="4262946850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18555837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7336271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84857626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33569273"/>
                    </a:ext>
                  </a:extLst>
                </a:gridCol>
                <a:gridCol w="594876">
                  <a:extLst>
                    <a:ext uri="{9D8B030D-6E8A-4147-A177-3AD203B41FA5}">
                      <a16:colId xmlns:a16="http://schemas.microsoft.com/office/drawing/2014/main" val="32869129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58366897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88544657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帳票種類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別紙３の帳票</a:t>
                      </a:r>
                      <a:r>
                        <a:rPr lang="en-US" altLang="ja-JP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・帳票名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証明者名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公印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問合せ先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出力単位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0896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収滞納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一覧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59.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滞納明細書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賦課区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02602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集計表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徴収実績調に関する統計帳票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 </a:t>
                      </a:r>
                      <a:endParaRPr lang="en-US" altLang="ja-JP" sz="1050" b="0" i="0" u="none" strike="noStrike">
                        <a:solidFill>
                          <a:srgbClr val="4472C4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b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lang="zh-CN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処分区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65787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31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集計表</a:t>
                      </a:r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日計表 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該当帳票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ID</a:t>
                      </a:r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なし</a:t>
                      </a:r>
                      <a:r>
                        <a:rPr lang="en-US" altLang="ja-JP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en-US" altLang="ja-JP" sz="1050" b="0" i="0" u="none" strike="noStrike" dirty="0">
                        <a:solidFill>
                          <a:srgbClr val="4472C4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-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収納区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53" marR="1353" marT="13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10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307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C8148667111BF47A9E2F7C19775C6B2" ma:contentTypeVersion="13" ma:contentTypeDescription="新しいドキュメントを作成します。" ma:contentTypeScope="" ma:versionID="f08d6b0a2e4b1d4480d18bcd133bb757">
  <xsd:schema xmlns:xsd="http://www.w3.org/2001/XMLSchema" xmlns:xs="http://www.w3.org/2001/XMLSchema" xmlns:p="http://schemas.microsoft.com/office/2006/metadata/properties" xmlns:ns2="17027802-1613-4e73-afed-0a368a1ed70a" xmlns:ns3="5d97817f-4418-4126-80a6-5cc4da4a022f" targetNamespace="http://schemas.microsoft.com/office/2006/metadata/properties" ma:root="true" ma:fieldsID="2081ccf7d4a0ad08b1579c41188a37dc" ns2:_="" ns3:_="">
    <xsd:import namespace="17027802-1613-4e73-afed-0a368a1ed70a"/>
    <xsd:import namespace="5d97817f-4418-4126-80a6-5cc4da4a02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027802-1613-4e73-afed-0a368a1ed7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7817f-4418-4126-80a6-5cc4da4a022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d5b62a7-48e1-4c11-ae9c-a0f34323ddb5}" ma:internalName="TaxCatchAll" ma:showField="CatchAllData" ma:web="5d97817f-4418-4126-80a6-5cc4da4a0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027802-1613-4e73-afed-0a368a1ed70a">
      <Terms xmlns="http://schemas.microsoft.com/office/infopath/2007/PartnerControls"/>
    </lcf76f155ced4ddcb4097134ff3c332f>
    <TaxCatchAll xmlns="5d97817f-4418-4126-80a6-5cc4da4a022f" xsi:nil="true"/>
  </documentManagement>
</p:properties>
</file>

<file path=customXml/itemProps1.xml><?xml version="1.0" encoding="utf-8"?>
<ds:datastoreItem xmlns:ds="http://schemas.openxmlformats.org/officeDocument/2006/customXml" ds:itemID="{D068ECFA-1549-4234-96DC-99E77F5F9C30}"/>
</file>

<file path=customXml/itemProps2.xml><?xml version="1.0" encoding="utf-8"?>
<ds:datastoreItem xmlns:ds="http://schemas.openxmlformats.org/officeDocument/2006/customXml" ds:itemID="{29C332CA-CEDE-4E42-8A05-E360FD0E73F4}"/>
</file>

<file path=customXml/itemProps3.xml><?xml version="1.0" encoding="utf-8"?>
<ds:datastoreItem xmlns:ds="http://schemas.openxmlformats.org/officeDocument/2006/customXml" ds:itemID="{45979906-3B95-4053-AC17-459A932E882F}"/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Words>2041</Words>
  <PresentationFormat>画面に合わせる (4:3)</PresentationFormat>
  <Paragraphs>325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Meiryo UI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0x010100AC8148667111BF47A9E2F7C19775C6B2</vt:lpwstr>
  </property>
  <property fmtid="{D5CDD505-2E9C-101B-9397-08002B2CF9AE}" pid="3" name="MediaServiceImageTags">
    <vt:lpwstr/>
  </property>
</Properties>
</file>