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80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6606" y="33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7D3B623-E2CA-4AA6-BDCB-FF8AC3F6CB01}"/>
              </a:ext>
            </a:extLst>
          </p:cNvPr>
          <p:cNvSpPr/>
          <p:nvPr/>
        </p:nvSpPr>
        <p:spPr>
          <a:xfrm>
            <a:off x="568111" y="9184262"/>
            <a:ext cx="5755454" cy="5499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  <a:tabLst>
                <a:tab pos="542925" algn="l"/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この用紙は、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列４番白色紙黒色刷りとすること。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771525" indent="-228600" algn="l">
              <a:spcAft>
                <a:spcPts val="200"/>
              </a:spcAft>
              <a:buAutoNum type="arabicPlain" startAt="2"/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「指定医療機関名」欄に指定訪問看護事業者の名称を記入する場合には、訪問看護ステーションの名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42925" indent="266700" algn="l">
              <a:spcAft>
                <a:spcPts val="200"/>
              </a:spcAft>
              <a:tabLst>
                <a:tab pos="8096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称も併せて記入すること。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6" name="オブジェクト 5" hidden="1">
            <a:extLst>
              <a:ext uri="{FF2B5EF4-FFF2-40B4-BE49-F238E27FC236}">
                <a16:creationId xmlns:a16="http://schemas.microsoft.com/office/drawing/2014/main" id="{C232D485-B8A7-4C78-85A3-7D03F1D218A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6" name="オブジェクト 5" hidden="1">
                        <a:extLst>
                          <a:ext uri="{FF2B5EF4-FFF2-40B4-BE49-F238E27FC236}">
                            <a16:creationId xmlns:a16="http://schemas.microsoft.com/office/drawing/2014/main" id="{C232D485-B8A7-4C78-85A3-7D03F1D21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2E58BE-89AE-4EF6-A65B-D2671565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6592"/>
              </p:ext>
            </p:extLst>
          </p:nvPr>
        </p:nvGraphicFramePr>
        <p:xfrm>
          <a:off x="571331" y="1078623"/>
          <a:ext cx="5733218" cy="7817697"/>
        </p:xfrm>
        <a:graphic>
          <a:graphicData uri="http://schemas.openxmlformats.org/drawingml/2006/table">
            <a:tbl>
              <a:tblPr/>
              <a:tblGrid>
                <a:gridCol w="718147">
                  <a:extLst>
                    <a:ext uri="{9D8B030D-6E8A-4147-A177-3AD203B41FA5}">
                      <a16:colId xmlns:a16="http://schemas.microsoft.com/office/drawing/2014/main" val="1493030861"/>
                    </a:ext>
                  </a:extLst>
                </a:gridCol>
                <a:gridCol w="227413">
                  <a:extLst>
                    <a:ext uri="{9D8B030D-6E8A-4147-A177-3AD203B41FA5}">
                      <a16:colId xmlns:a16="http://schemas.microsoft.com/office/drawing/2014/main" val="62892215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354717771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18386025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281426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766453018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40083680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259353066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616305432"/>
                    </a:ext>
                  </a:extLst>
                </a:gridCol>
                <a:gridCol w="271301">
                  <a:extLst>
                    <a:ext uri="{9D8B030D-6E8A-4147-A177-3AD203B41FA5}">
                      <a16:colId xmlns:a16="http://schemas.microsoft.com/office/drawing/2014/main" val="197301026"/>
                    </a:ext>
                  </a:extLst>
                </a:gridCol>
                <a:gridCol w="1117118">
                  <a:extLst>
                    <a:ext uri="{9D8B030D-6E8A-4147-A177-3AD203B41FA5}">
                      <a16:colId xmlns:a16="http://schemas.microsoft.com/office/drawing/2014/main" val="306894410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30465321"/>
                    </a:ext>
                  </a:extLst>
                </a:gridCol>
                <a:gridCol w="750066">
                  <a:extLst>
                    <a:ext uri="{9D8B030D-6E8A-4147-A177-3AD203B41FA5}">
                      <a16:colId xmlns:a16="http://schemas.microsoft.com/office/drawing/2014/main" val="902989824"/>
                    </a:ext>
                  </a:extLst>
                </a:gridCol>
              </a:tblGrid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効 期 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150537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　　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585362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3424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02365"/>
                  </a:ext>
                </a:extLst>
              </a:tr>
              <a:tr h="468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   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142875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73488"/>
                  </a:ext>
                </a:extLst>
              </a:tr>
              <a:tr h="234000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  住  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548328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90299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 定 医 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91631"/>
                  </a:ext>
                </a:extLst>
              </a:tr>
              <a:tr h="33327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機  関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026313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160541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076587"/>
                  </a:ext>
                </a:extLst>
              </a:tr>
              <a:tr h="454878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処方元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指定医療機関住所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681810"/>
                  </a:ext>
                </a:extLst>
              </a:tr>
              <a:tr h="234000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  病 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941651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278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941817"/>
                  </a:ext>
                </a:extLst>
              </a:tr>
              <a:tr h="234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2366333"/>
                  </a:ext>
                </a:extLst>
              </a:tr>
              <a:tr h="2340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取扱担当者名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12426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721186"/>
                  </a:ext>
                </a:extLst>
              </a:tr>
              <a:tr h="3191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41195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9968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206953"/>
                  </a:ext>
                </a:extLst>
              </a:tr>
              <a:tr h="3960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　　　会　　　保　　　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041268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感染症の予防及び感染症の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患者に対する医療に関する</a:t>
                      </a:r>
                      <a:endParaRPr lang="en-US" altLang="ja-JP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266700" indent="0"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法律第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37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</a:t>
                      </a:r>
                      <a:r>
                        <a:rPr lang="en-US" altLang="ja-JP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142875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689129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0774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effectLst/>
                        <a:highlight>
                          <a:srgbClr val="FFFF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>
                        <a:spcAft>
                          <a:spcPts val="200"/>
                        </a:spcAft>
                      </a:pP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CN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CN" altLang="en-US" sz="900" b="0" i="0" u="none" strike="noStrike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181482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62793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63683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82497" y="500204"/>
            <a:ext cx="271281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生活保護法医療券・調剤券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分）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491826" y="6268967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690489-EC57-4319-B921-354D9D9457BA}"/>
              </a:ext>
            </a:extLst>
          </p:cNvPr>
          <p:cNvSpPr/>
          <p:nvPr/>
        </p:nvSpPr>
        <p:spPr>
          <a:xfrm>
            <a:off x="1257131" y="3706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470903D-96E1-4BA0-BB99-0F41AABE8CAF}"/>
              </a:ext>
            </a:extLst>
          </p:cNvPr>
          <p:cNvSpPr/>
          <p:nvPr/>
        </p:nvSpPr>
        <p:spPr>
          <a:xfrm>
            <a:off x="563683" y="85541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4D8815DB-FE01-48BC-8041-314E4683BE59}"/>
              </a:ext>
            </a:extLst>
          </p:cNvPr>
          <p:cNvSpPr/>
          <p:nvPr/>
        </p:nvSpPr>
        <p:spPr>
          <a:xfrm>
            <a:off x="5897187" y="432345"/>
            <a:ext cx="268431" cy="399651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AB4F0DC-4154-406E-9A7F-D8B7FC5B3B56}"/>
              </a:ext>
            </a:extLst>
          </p:cNvPr>
          <p:cNvSpPr/>
          <p:nvPr/>
        </p:nvSpPr>
        <p:spPr>
          <a:xfrm>
            <a:off x="5312139" y="171995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908C2EE-8702-42C1-9FCF-C256A5E41B4A}"/>
              </a:ext>
            </a:extLst>
          </p:cNvPr>
          <p:cNvSpPr/>
          <p:nvPr/>
        </p:nvSpPr>
        <p:spPr>
          <a:xfrm>
            <a:off x="5559609" y="216636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54505EDA-C203-4AF0-8B34-E549E313A6F0}"/>
              </a:ext>
            </a:extLst>
          </p:cNvPr>
          <p:cNvSpPr/>
          <p:nvPr/>
        </p:nvSpPr>
        <p:spPr>
          <a:xfrm>
            <a:off x="4795313" y="2166364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9013ECF-D486-4631-8CDA-EC9D6E102912}"/>
              </a:ext>
            </a:extLst>
          </p:cNvPr>
          <p:cNvSpPr/>
          <p:nvPr/>
        </p:nvSpPr>
        <p:spPr>
          <a:xfrm>
            <a:off x="3493873" y="639735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825A92C4-F6C5-42C9-87C7-F9DBD390B5F1}"/>
              </a:ext>
            </a:extLst>
          </p:cNvPr>
          <p:cNvSpPr/>
          <p:nvPr/>
        </p:nvSpPr>
        <p:spPr>
          <a:xfrm>
            <a:off x="4471313" y="6397356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D6D45EA-A344-491B-B457-E234E2DBEFB1}"/>
              </a:ext>
            </a:extLst>
          </p:cNvPr>
          <p:cNvSpPr/>
          <p:nvPr/>
        </p:nvSpPr>
        <p:spPr>
          <a:xfrm>
            <a:off x="4471312" y="6634458"/>
            <a:ext cx="6761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F0CEF37C-87F1-4F19-87C6-7D943A85F8D0}"/>
              </a:ext>
            </a:extLst>
          </p:cNvPr>
          <p:cNvSpPr/>
          <p:nvPr/>
        </p:nvSpPr>
        <p:spPr>
          <a:xfrm>
            <a:off x="4031056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F7F4F25-F0C1-407F-AEA7-E1A132F38C15}"/>
              </a:ext>
            </a:extLst>
          </p:cNvPr>
          <p:cNvSpPr/>
          <p:nvPr/>
        </p:nvSpPr>
        <p:spPr>
          <a:xfrm>
            <a:off x="5276700" y="899079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296CCC6D-4DE4-4EFD-A37A-58C90D3F3DB9}"/>
              </a:ext>
            </a:extLst>
          </p:cNvPr>
          <p:cNvSpPr/>
          <p:nvPr/>
        </p:nvSpPr>
        <p:spPr>
          <a:xfrm>
            <a:off x="5343609" y="3318905"/>
            <a:ext cx="86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医療機関コード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6A1E08C-2624-40BB-84B0-C833204E3B87}"/>
              </a:ext>
            </a:extLst>
          </p:cNvPr>
          <p:cNvSpPr/>
          <p:nvPr/>
        </p:nvSpPr>
        <p:spPr>
          <a:xfrm>
            <a:off x="3931313" y="597185"/>
            <a:ext cx="540000" cy="945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16D296C-55A4-4313-BF6B-DC90533E98BA}"/>
              </a:ext>
            </a:extLst>
          </p:cNvPr>
          <p:cNvSpPr/>
          <p:nvPr/>
        </p:nvSpPr>
        <p:spPr>
          <a:xfrm>
            <a:off x="3511880" y="7923207"/>
            <a:ext cx="10543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県費該当者</a:t>
            </a:r>
            <a:r>
              <a:rPr lang="ja-JP" altLang="en-US" sz="900" b="0" i="0" u="none" strike="noStrike" dirty="0">
                <a:solidFill>
                  <a:srgbClr val="0070C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2AB55D1-8225-4A36-A6E6-9694C0CF6960}"/>
              </a:ext>
            </a:extLst>
          </p:cNvPr>
          <p:cNvSpPr/>
          <p:nvPr/>
        </p:nvSpPr>
        <p:spPr>
          <a:xfrm>
            <a:off x="3503899" y="7765389"/>
            <a:ext cx="10543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後保該当者</a:t>
            </a:r>
            <a:r>
              <a:rPr lang="ja-JP" altLang="en-US" sz="900" b="0" i="0" u="none" strike="noStrike" dirty="0">
                <a:solidFill>
                  <a:schemeClr val="tx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の文言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8B38120-F0B8-4B79-BE1B-9944E64D1ECC}"/>
              </a:ext>
            </a:extLst>
          </p:cNvPr>
          <p:cNvSpPr/>
          <p:nvPr/>
        </p:nvSpPr>
        <p:spPr>
          <a:xfrm>
            <a:off x="1630511" y="1275433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20FB639-5F7A-4C51-9F6C-F88890EC8C57}"/>
              </a:ext>
            </a:extLst>
          </p:cNvPr>
          <p:cNvSpPr/>
          <p:nvPr/>
        </p:nvSpPr>
        <p:spPr>
          <a:xfrm>
            <a:off x="1630511" y="1706578"/>
            <a:ext cx="165085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00B31C7-0D0E-4E44-B494-7E2A17B12A57}"/>
              </a:ext>
            </a:extLst>
          </p:cNvPr>
          <p:cNvSpPr/>
          <p:nvPr/>
        </p:nvSpPr>
        <p:spPr>
          <a:xfrm>
            <a:off x="4952789" y="1265625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338DA37-E5EB-45A3-B899-AA25FACF91B4}"/>
              </a:ext>
            </a:extLst>
          </p:cNvPr>
          <p:cNvSpPr/>
          <p:nvPr/>
        </p:nvSpPr>
        <p:spPr>
          <a:xfrm>
            <a:off x="1630511" y="2297939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5FEFF76-4E18-439A-AB15-A07011133AA8}"/>
              </a:ext>
            </a:extLst>
          </p:cNvPr>
          <p:cNvSpPr/>
          <p:nvPr/>
        </p:nvSpPr>
        <p:spPr>
          <a:xfrm>
            <a:off x="1630511" y="2648000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27998BB-D910-4BCD-AC57-5EF796DF7389}"/>
              </a:ext>
            </a:extLst>
          </p:cNvPr>
          <p:cNvSpPr/>
          <p:nvPr/>
        </p:nvSpPr>
        <p:spPr>
          <a:xfrm>
            <a:off x="1630511" y="3132633"/>
            <a:ext cx="90790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602E07D-9487-411D-B708-59CFAA792414}"/>
              </a:ext>
            </a:extLst>
          </p:cNvPr>
          <p:cNvSpPr/>
          <p:nvPr/>
        </p:nvSpPr>
        <p:spPr>
          <a:xfrm>
            <a:off x="1630510" y="37003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DCA6FA5-F4E8-483E-962E-D789F20D8319}"/>
              </a:ext>
            </a:extLst>
          </p:cNvPr>
          <p:cNvSpPr/>
          <p:nvPr/>
        </p:nvSpPr>
        <p:spPr>
          <a:xfrm>
            <a:off x="1854348" y="4950858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8FB97FD-C5BD-4F8F-ADE3-0914AA5C9646}"/>
              </a:ext>
            </a:extLst>
          </p:cNvPr>
          <p:cNvSpPr/>
          <p:nvPr/>
        </p:nvSpPr>
        <p:spPr>
          <a:xfrm>
            <a:off x="1854347" y="5206417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BFF5038-BD83-49A7-921D-4AD3D8CB0683}"/>
              </a:ext>
            </a:extLst>
          </p:cNvPr>
          <p:cNvSpPr/>
          <p:nvPr/>
        </p:nvSpPr>
        <p:spPr>
          <a:xfrm>
            <a:off x="1854346" y="5426180"/>
            <a:ext cx="120317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　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846C820-C64E-4F10-B791-8DC8B58B7733}"/>
              </a:ext>
            </a:extLst>
          </p:cNvPr>
          <p:cNvSpPr/>
          <p:nvPr/>
        </p:nvSpPr>
        <p:spPr>
          <a:xfrm>
            <a:off x="4890238" y="5645930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CBDB0480-121D-4B6C-9A7B-F974FC5C8B55}"/>
              </a:ext>
            </a:extLst>
          </p:cNvPr>
          <p:cNvSpPr/>
          <p:nvPr/>
        </p:nvSpPr>
        <p:spPr>
          <a:xfrm>
            <a:off x="1034981" y="58890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8CB144-AAA8-4E54-B757-3E3B331762B9}"/>
              </a:ext>
            </a:extLst>
          </p:cNvPr>
          <p:cNvSpPr/>
          <p:nvPr/>
        </p:nvSpPr>
        <p:spPr>
          <a:xfrm>
            <a:off x="3726904" y="5889098"/>
            <a:ext cx="8212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480F863-F31D-4855-87A0-46E131F72AC0}"/>
              </a:ext>
            </a:extLst>
          </p:cNvPr>
          <p:cNvSpPr/>
          <p:nvPr/>
        </p:nvSpPr>
        <p:spPr>
          <a:xfrm>
            <a:off x="1964454" y="8233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08AA2AF-6237-4B60-B233-94DB90EA9539}"/>
              </a:ext>
            </a:extLst>
          </p:cNvPr>
          <p:cNvSpPr/>
          <p:nvPr/>
        </p:nvSpPr>
        <p:spPr>
          <a:xfrm>
            <a:off x="4890238" y="5173098"/>
            <a:ext cx="71046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B1410CD-02B0-4CBC-8CF8-B03AFFD0A770}"/>
              </a:ext>
            </a:extLst>
          </p:cNvPr>
          <p:cNvSpPr/>
          <p:nvPr/>
        </p:nvSpPr>
        <p:spPr>
          <a:xfrm>
            <a:off x="3489544" y="7063641"/>
            <a:ext cx="9001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社会保険状況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2759334-A2BA-4795-82CF-CEA35CAF6236}"/>
              </a:ext>
            </a:extLst>
          </p:cNvPr>
          <p:cNvSpPr/>
          <p:nvPr/>
        </p:nvSpPr>
        <p:spPr>
          <a:xfrm>
            <a:off x="3489544" y="7422542"/>
            <a:ext cx="12080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条の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該当状況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5B053441-AA7A-499E-BFA7-ECD12ADC0D23}"/>
              </a:ext>
            </a:extLst>
          </p:cNvPr>
          <p:cNvSpPr/>
          <p:nvPr/>
        </p:nvSpPr>
        <p:spPr>
          <a:xfrm>
            <a:off x="3523612" y="8204595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90EE9BC-C21B-46F0-9604-EC3F54D7229C}"/>
              </a:ext>
            </a:extLst>
          </p:cNvPr>
          <p:cNvSpPr/>
          <p:nvPr/>
        </p:nvSpPr>
        <p:spPr>
          <a:xfrm>
            <a:off x="563683" y="62944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851DF4-BF7A-BA70-EB36-4CA557D9374C}"/>
              </a:ext>
            </a:extLst>
          </p:cNvPr>
          <p:cNvSpPr/>
          <p:nvPr/>
        </p:nvSpPr>
        <p:spPr>
          <a:xfrm>
            <a:off x="1630510" y="4107553"/>
            <a:ext cx="131588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641226A-5105-8D54-BE43-67658AD691E3}"/>
              </a:ext>
            </a:extLst>
          </p:cNvPr>
          <p:cNvSpPr/>
          <p:nvPr/>
        </p:nvSpPr>
        <p:spPr>
          <a:xfrm>
            <a:off x="4815482" y="4227476"/>
            <a:ext cx="14488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処方元指定医療機関コード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CBCA9D3-4FD7-B3B7-5DBD-7F0EEDEB70C9}"/>
              </a:ext>
            </a:extLst>
          </p:cNvPr>
          <p:cNvSpPr/>
          <p:nvPr/>
        </p:nvSpPr>
        <p:spPr>
          <a:xfrm>
            <a:off x="1630509" y="4602173"/>
            <a:ext cx="142701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処方元指定医療機関住所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A4527F7-98F7-D412-187F-2B8DD7B65D04}"/>
              </a:ext>
            </a:extLst>
          </p:cNvPr>
          <p:cNvSpPr/>
          <p:nvPr/>
        </p:nvSpPr>
        <p:spPr>
          <a:xfrm>
            <a:off x="1630511" y="2094321"/>
            <a:ext cx="606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</p:spTree>
    <p:extLst>
      <p:ext uri="{BB962C8B-B14F-4D97-AF65-F5344CB8AC3E}">
        <p14:creationId xmlns:p14="http://schemas.microsoft.com/office/powerpoint/2010/main" val="441060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D210C4-72B5-4F55-AC71-12727B994BF2}"/>
</file>

<file path=customXml/itemProps2.xml><?xml version="1.0" encoding="utf-8"?>
<ds:datastoreItem xmlns:ds="http://schemas.openxmlformats.org/officeDocument/2006/customXml" ds:itemID="{D6AF11A8-37FE-4E2E-807E-8DEBCC1ED270}"/>
</file>

<file path=customXml/itemProps3.xml><?xml version="1.0" encoding="utf-8"?>
<ds:datastoreItem xmlns:ds="http://schemas.openxmlformats.org/officeDocument/2006/customXml" ds:itemID="{78229D2B-E473-4D7E-957A-349172A396D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377</Words>
  <PresentationFormat>A4 210 x 297 mm</PresentationFormat>
  <Paragraphs>195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2025-08-06T10:28:03Z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cc541add-1722-4130-9d24-9bf3b8436fcb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