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varScale="1">
        <p:scale>
          <a:sx n="77" d="100"/>
          <a:sy n="77" d="100"/>
        </p:scale>
        <p:origin x="3384"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42457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1878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28918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46107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46107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2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59598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561633" y="76638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就労自立番号</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1242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28431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1242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11994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16771" y="207891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就　労　自　立　給　付　金　決　定　通　知　書</a:t>
            </a: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3255123"/>
            <a:ext cx="5769947" cy="1354217"/>
          </a:xfrm>
          <a:prstGeom prst="rect">
            <a:avLst/>
          </a:prstGeom>
          <a:noFill/>
          <a:ln>
            <a:noFill/>
          </a:ln>
        </p:spPr>
        <p:txBody>
          <a:bodyPr wrap="square" lIns="36000" tIns="0" rIns="0" bIns="0" rtlCol="0">
            <a:spAutoFit/>
          </a:bodyPr>
          <a:lstStyle/>
          <a:p>
            <a:pPr defTabSz="541338">
              <a:spcAft>
                <a:spcPts val="500"/>
              </a:spcAft>
              <a:tabLst>
                <a:tab pos="180975" algn="l"/>
                <a:tab pos="215265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支給額</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円</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 pos="161925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保護の廃止時期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支給を決定した理由</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4	</a:t>
            </a:r>
            <a:r>
              <a:rPr kumimoji="1" lang="ja-JP" altLang="en-US" sz="900" dirty="0">
                <a:latin typeface="ＭＳ Ｐゴシック" panose="020B0600070205080204" pitchFamily="50" charset="-128"/>
                <a:ea typeface="ＭＳ Ｐゴシック" panose="020B0600070205080204" pitchFamily="50" charset="-128"/>
              </a:rPr>
              <a:t>就労自立給付金の支給日及び支給方法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r>
              <a:rPr kumimoji="1" lang="ja-JP" altLang="en-US" sz="900" dirty="0">
                <a:latin typeface="ＭＳ Ｐゴシック" panose="020B0600070205080204" pitchFamily="50" charset="-128"/>
                <a:ea typeface="ＭＳ Ｐゴシック" panose="020B0600070205080204" pitchFamily="50" charset="-128"/>
              </a:rPr>
              <a:t>支給年月日</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この決定通知が申請書受理後</a:t>
            </a:r>
            <a:r>
              <a:rPr kumimoji="1" lang="en-US" altLang="ja-JP" sz="900" dirty="0">
                <a:latin typeface="ＭＳ Ｐゴシック" panose="020B0600070205080204" pitchFamily="50" charset="-128"/>
                <a:ea typeface="ＭＳ Ｐゴシック" panose="020B0600070205080204" pitchFamily="50" charset="-128"/>
              </a:rPr>
              <a:t>14</a:t>
            </a:r>
            <a:r>
              <a:rPr kumimoji="1" lang="ja-JP" altLang="en-US" sz="900" dirty="0">
                <a:latin typeface="ＭＳ Ｐゴシック" panose="020B0600070205080204" pitchFamily="50" charset="-128"/>
                <a:ea typeface="ＭＳ Ｐゴシック" panose="020B0600070205080204" pitchFamily="50" charset="-128"/>
              </a:rPr>
              <a:t>日を経過した理由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4026" y="4985990"/>
            <a:ext cx="5769947" cy="3380413"/>
          </a:xfrm>
          <a:prstGeom prst="rect">
            <a:avLst/>
          </a:prstGeom>
          <a:noFill/>
          <a:ln>
            <a:noFill/>
          </a:ln>
        </p:spPr>
        <p:txBody>
          <a:bodyPr wrap="square" lIns="0" tIns="0" rIns="0" bIns="0" rtlCol="0">
            <a:spAutoFit/>
          </a:bodyPr>
          <a:lstStyle/>
          <a:p>
            <a:pPr defTabSz="541338">
              <a:spcAft>
                <a:spcPts val="5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buAutoNum type="arabicParenBoth"/>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か月以内に、知事に対し審査</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p>
          <a:p>
            <a:pPr defTabSz="541338">
              <a:spcAft>
                <a:spcPts val="500"/>
              </a:spcAft>
              <a:buAutoNum type="arabicParenBoth" startAt="2"/>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上記</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か月以内に、市を被告として（訴訟において市を代表する者は市長となります。）この決定の取消しの訴えを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年を経過すると決定の取消しの訴えを提起することができなくなります。）。ただし、次の①か</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ら③までのいずれかに該当するときは、審査請求に対する裁決を経ないでこの決定の取消しの訴えを提起することが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を命じられた場合にあっては、当該不備を補正した日）の翌日から起算して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第</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日）を経過しても裁決がないとき。②決定、決定の執行又は手続きの続行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により生ずる著しい損害を避けるため緊急の必要があるとき。③その他裁決を経ないことにつき正当な理由があると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き。</a:t>
            </a:r>
          </a:p>
          <a:p>
            <a:pPr defTabSz="541338">
              <a:spcAft>
                <a:spcPts val="500"/>
              </a:spcAft>
              <a:buAutoNum type="arabicParenBoth" startAt="3"/>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就労自立給付金は、この通知を受けた日の属する年分の一時所得となりますが、一時所得には</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ありますので、他に生命保険の一時金など一時所得に該当する所得があり、</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万円の特別控除をしてもなお残額が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ある場合に限り一時所得の金額が生じ、所得税及び個人住民税が課税されることになります。</a:t>
            </a:r>
          </a:p>
        </p:txBody>
      </p:sp>
      <p:sp>
        <p:nvSpPr>
          <p:cNvPr id="37" name="正方形/長方形 36">
            <a:extLst>
              <a:ext uri="{FF2B5EF4-FFF2-40B4-BE49-F238E27FC236}">
                <a16:creationId xmlns:a16="http://schemas.microsoft.com/office/drawing/2014/main" id="{127FC320-C6E3-4418-BBFA-9BEBE752E4E1}"/>
              </a:ext>
            </a:extLst>
          </p:cNvPr>
          <p:cNvSpPr/>
          <p:nvPr/>
        </p:nvSpPr>
        <p:spPr>
          <a:xfrm>
            <a:off x="5669633" y="93828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DE18A5C5-6DCE-421A-9685-4BF86A3AF595}"/>
              </a:ext>
            </a:extLst>
          </p:cNvPr>
          <p:cNvSpPr/>
          <p:nvPr/>
        </p:nvSpPr>
        <p:spPr>
          <a:xfrm>
            <a:off x="577520" y="766387"/>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39" name="正方形/長方形 38">
            <a:extLst>
              <a:ext uri="{FF2B5EF4-FFF2-40B4-BE49-F238E27FC236}">
                <a16:creationId xmlns:a16="http://schemas.microsoft.com/office/drawing/2014/main" id="{18D573E2-3CDA-4A2B-987D-D8AFD25D096A}"/>
              </a:ext>
            </a:extLst>
          </p:cNvPr>
          <p:cNvSpPr/>
          <p:nvPr/>
        </p:nvSpPr>
        <p:spPr>
          <a:xfrm>
            <a:off x="2123274" y="325512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42" name="正方形/長方形 41">
            <a:extLst>
              <a:ext uri="{FF2B5EF4-FFF2-40B4-BE49-F238E27FC236}">
                <a16:creationId xmlns:a16="http://schemas.microsoft.com/office/drawing/2014/main" id="{9BAC715E-6657-4E38-BB1D-D2E497ADB2EA}"/>
              </a:ext>
            </a:extLst>
          </p:cNvPr>
          <p:cNvSpPr/>
          <p:nvPr/>
        </p:nvSpPr>
        <p:spPr>
          <a:xfrm>
            <a:off x="2123274" y="3460285"/>
            <a:ext cx="840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3" name="正方形/長方形 42">
            <a:extLst>
              <a:ext uri="{FF2B5EF4-FFF2-40B4-BE49-F238E27FC236}">
                <a16:creationId xmlns:a16="http://schemas.microsoft.com/office/drawing/2014/main" id="{09DAD374-0D25-44DA-ACAB-ABB3F5EC6AF4}"/>
              </a:ext>
            </a:extLst>
          </p:cNvPr>
          <p:cNvSpPr/>
          <p:nvPr/>
        </p:nvSpPr>
        <p:spPr>
          <a:xfrm>
            <a:off x="2123274" y="367144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支給理由</a:t>
            </a:r>
          </a:p>
        </p:txBody>
      </p:sp>
      <p:sp>
        <p:nvSpPr>
          <p:cNvPr id="44" name="正方形/長方形 43">
            <a:extLst>
              <a:ext uri="{FF2B5EF4-FFF2-40B4-BE49-F238E27FC236}">
                <a16:creationId xmlns:a16="http://schemas.microsoft.com/office/drawing/2014/main" id="{1AE40E69-103E-4A7A-8443-DADA1E2A1A13}"/>
              </a:ext>
            </a:extLst>
          </p:cNvPr>
          <p:cNvSpPr/>
          <p:nvPr/>
        </p:nvSpPr>
        <p:spPr>
          <a:xfrm>
            <a:off x="949331" y="4270120"/>
            <a:ext cx="670852" cy="1362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支給年月日</a:t>
            </a:r>
          </a:p>
        </p:txBody>
      </p:sp>
      <p:sp>
        <p:nvSpPr>
          <p:cNvPr id="45" name="正方形/長方形 44">
            <a:extLst>
              <a:ext uri="{FF2B5EF4-FFF2-40B4-BE49-F238E27FC236}">
                <a16:creationId xmlns:a16="http://schemas.microsoft.com/office/drawing/2014/main" id="{887DDBA3-5567-4859-BBBD-8EFD21395D5F}"/>
              </a:ext>
            </a:extLst>
          </p:cNvPr>
          <p:cNvSpPr/>
          <p:nvPr/>
        </p:nvSpPr>
        <p:spPr>
          <a:xfrm>
            <a:off x="2179971" y="4270120"/>
            <a:ext cx="577396"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46" name="正方形/長方形 45">
            <a:extLst>
              <a:ext uri="{FF2B5EF4-FFF2-40B4-BE49-F238E27FC236}">
                <a16:creationId xmlns:a16="http://schemas.microsoft.com/office/drawing/2014/main" id="{94893348-CBFA-459B-95B6-0315E92E127F}"/>
              </a:ext>
            </a:extLst>
          </p:cNvPr>
          <p:cNvSpPr/>
          <p:nvPr/>
        </p:nvSpPr>
        <p:spPr>
          <a:xfrm>
            <a:off x="949331" y="4752545"/>
            <a:ext cx="837136" cy="1406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35" name="グループ化 34">
            <a:extLst>
              <a:ext uri="{FF2B5EF4-FFF2-40B4-BE49-F238E27FC236}">
                <a16:creationId xmlns:a16="http://schemas.microsoft.com/office/drawing/2014/main" id="{0B8CDBAB-41C3-4EB3-BBE7-D61AA555171E}"/>
              </a:ext>
            </a:extLst>
          </p:cNvPr>
          <p:cNvGrpSpPr/>
          <p:nvPr/>
        </p:nvGrpSpPr>
        <p:grpSpPr>
          <a:xfrm>
            <a:off x="5205057" y="8485760"/>
            <a:ext cx="1469152" cy="1209186"/>
            <a:chOff x="4410455" y="8217841"/>
            <a:chExt cx="1469152" cy="1209186"/>
          </a:xfrm>
          <a:noFill/>
        </p:grpSpPr>
        <p:sp>
          <p:nvSpPr>
            <p:cNvPr id="47" name="テキスト ボックス 46">
              <a:extLst>
                <a:ext uri="{FF2B5EF4-FFF2-40B4-BE49-F238E27FC236}">
                  <a16:creationId xmlns:a16="http://schemas.microsoft.com/office/drawing/2014/main" id="{5F785540-E3CF-4904-BC87-C7158C3CFE3B}"/>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8" name="正方形/長方形 47">
              <a:extLst>
                <a:ext uri="{FF2B5EF4-FFF2-40B4-BE49-F238E27FC236}">
                  <a16:creationId xmlns:a16="http://schemas.microsoft.com/office/drawing/2014/main" id="{30F3F4E0-9536-4938-8934-313B844FCB96}"/>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9" name="正方形/長方形 48">
              <a:extLst>
                <a:ext uri="{FF2B5EF4-FFF2-40B4-BE49-F238E27FC236}">
                  <a16:creationId xmlns:a16="http://schemas.microsoft.com/office/drawing/2014/main" id="{6EBB01F9-8A25-4EDB-B282-77D56D99D0A5}"/>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0" name="正方形/長方形 49">
              <a:extLst>
                <a:ext uri="{FF2B5EF4-FFF2-40B4-BE49-F238E27FC236}">
                  <a16:creationId xmlns:a16="http://schemas.microsoft.com/office/drawing/2014/main" id="{CB6BE664-8044-4D46-AC05-D7948A28284D}"/>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FC201464-11CD-4769-A58D-1BF814396FFB}"/>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1404164B-24AE-4CE9-94A4-38175F51FB95}"/>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43502772-83C4-4F1F-BBDF-E67D56E52CBB}"/>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AAA5483E-16AD-44B0-88FB-03681E7EABB8}"/>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CBC7FAA8-68F4-1712-2D61-A8537FB12175}"/>
                </a:ext>
              </a:extLst>
            </p:cNvPr>
            <p:cNvSpPr/>
            <p:nvPr/>
          </p:nvSpPr>
          <p:spPr>
            <a:xfrm>
              <a:off x="4492544"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0" name="正方形/長方形 39">
            <a:extLst>
              <a:ext uri="{FF2B5EF4-FFF2-40B4-BE49-F238E27FC236}">
                <a16:creationId xmlns:a16="http://schemas.microsoft.com/office/drawing/2014/main" id="{B47571C7-43E0-4659-BE5B-A721E7FCDE1B}"/>
              </a:ext>
            </a:extLst>
          </p:cNvPr>
          <p:cNvSpPr/>
          <p:nvPr/>
        </p:nvSpPr>
        <p:spPr>
          <a:xfrm>
            <a:off x="4868596" y="2168789"/>
            <a:ext cx="2786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5" name="Rectangle 109">
            <a:extLst>
              <a:ext uri="{FF2B5EF4-FFF2-40B4-BE49-F238E27FC236}">
                <a16:creationId xmlns:a16="http://schemas.microsoft.com/office/drawing/2014/main" id="{63D8A0F4-9969-48D4-B8C3-965C668161BA}"/>
              </a:ext>
            </a:extLst>
          </p:cNvPr>
          <p:cNvSpPr>
            <a:spLocks noChangeArrowheads="1"/>
          </p:cNvSpPr>
          <p:nvPr/>
        </p:nvSpPr>
        <p:spPr bwMode="auto">
          <a:xfrm>
            <a:off x="549000" y="280629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Rectangle 109">
            <a:extLst>
              <a:ext uri="{FF2B5EF4-FFF2-40B4-BE49-F238E27FC236}">
                <a16:creationId xmlns:a16="http://schemas.microsoft.com/office/drawing/2014/main" id="{98A1DD68-804D-4FC3-BAC1-47AD08B4D332}"/>
              </a:ext>
            </a:extLst>
          </p:cNvPr>
          <p:cNvSpPr>
            <a:spLocks noChangeArrowheads="1"/>
          </p:cNvSpPr>
          <p:nvPr/>
        </p:nvSpPr>
        <p:spPr bwMode="auto">
          <a:xfrm>
            <a:off x="1261373" y="2423477"/>
            <a:ext cx="5015398"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就労自立給付金を、次のとおり決定したので通知します。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7" name="正方形/長方形 56">
            <a:extLst>
              <a:ext uri="{FF2B5EF4-FFF2-40B4-BE49-F238E27FC236}">
                <a16:creationId xmlns:a16="http://schemas.microsoft.com/office/drawing/2014/main" id="{443F2421-5FC9-49C8-97E3-E1045CF4A52A}"/>
              </a:ext>
            </a:extLst>
          </p:cNvPr>
          <p:cNvSpPr/>
          <p:nvPr/>
        </p:nvSpPr>
        <p:spPr>
          <a:xfrm>
            <a:off x="646582" y="2469029"/>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申請年月日</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C0DE850C-2D8E-436F-AC1A-F1BC80B7342B}"/>
              </a:ext>
            </a:extLst>
          </p:cNvPr>
          <p:cNvSpPr/>
          <p:nvPr/>
        </p:nvSpPr>
        <p:spPr>
          <a:xfrm>
            <a:off x="1367899" y="2469030"/>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根拠法令</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22809149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051DB85-6F07-490B-A523-48DDEAAA2FC0}"/>
</file>

<file path=customXml/itemProps2.xml><?xml version="1.0" encoding="utf-8"?>
<ds:datastoreItem xmlns:ds="http://schemas.openxmlformats.org/officeDocument/2006/customXml" ds:itemID="{335BED0F-AC5A-4380-90A6-80A292E5AA9A}"/>
</file>

<file path=customXml/itemProps3.xml><?xml version="1.0" encoding="utf-8"?>
<ds:datastoreItem xmlns:ds="http://schemas.openxmlformats.org/officeDocument/2006/customXml" ds:itemID="{5FBA4593-6005-448D-8DF6-A86F2F84ABEC}"/>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90</TotalTime>
  <Words>613</Words>
  <PresentationFormat>A4 210 x 297 mm</PresentationFormat>
  <Paragraphs>59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2023-03-10T04:49:37Z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4cf28158-55a1-4dfd-b917-c05595df57e3</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