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43" autoAdjust="0"/>
    <p:restoredTop sz="94660"/>
  </p:normalViewPr>
  <p:slideViewPr>
    <p:cSldViewPr snapToGrid="0" showGuides="1">
      <p:cViewPr>
        <p:scale>
          <a:sx n="75" d="100"/>
          <a:sy n="75" d="100"/>
        </p:scale>
        <p:origin x="1812" y="-194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57633" y="1932011"/>
            <a:ext cx="5760000" cy="261610"/>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lang="ja-JP" altLang="en-US" sz="1100" dirty="0">
                <a:latin typeface="ＭＳ Ｐゴシック" panose="020B0600070205080204" pitchFamily="50" charset="-128"/>
                <a:ea typeface="ＭＳ Ｐゴシック" panose="020B0600070205080204" pitchFamily="50" charset="-128"/>
                <a:cs typeface="ＤＦ平成明朝体W3" charset="-128"/>
              </a:rPr>
              <a:t>進学・就職準備給付金　　　　　　　　　決定通知書</a:t>
            </a:r>
            <a:endParaRPr lang="en-US" altLang="ja-JP" sz="1100" dirty="0">
              <a:solidFill>
                <a:srgbClr val="0070C0"/>
              </a:solidFill>
              <a:latin typeface="ＭＳ Ｐゴシック" panose="020B0600070205080204" pitchFamily="50" charset="-128"/>
              <a:ea typeface="ＭＳ Ｐゴシック" panose="020B0600070205080204" pitchFamily="50" charset="-128"/>
              <a:cs typeface="ＤＦ平成明朝体W3" charset="-128"/>
            </a:endParaRPr>
          </a:p>
        </p:txBody>
      </p:sp>
      <p:sp>
        <p:nvSpPr>
          <p:cNvPr id="6" name="正方形/長方形 5">
            <a:extLst>
              <a:ext uri="{FF2B5EF4-FFF2-40B4-BE49-F238E27FC236}">
                <a16:creationId xmlns:a16="http://schemas.microsoft.com/office/drawing/2014/main" id="{7BDED71C-8464-4F7C-85A7-2FA4B2F54360}"/>
              </a:ext>
            </a:extLst>
          </p:cNvPr>
          <p:cNvSpPr/>
          <p:nvPr/>
        </p:nvSpPr>
        <p:spPr>
          <a:xfrm>
            <a:off x="613942" y="35219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5" name="Rectangle 109">
            <a:extLst>
              <a:ext uri="{FF2B5EF4-FFF2-40B4-BE49-F238E27FC236}">
                <a16:creationId xmlns:a16="http://schemas.microsoft.com/office/drawing/2014/main" id="{60FF8AB0-009F-419A-A8A1-E2B6D5556947}"/>
              </a:ext>
            </a:extLst>
          </p:cNvPr>
          <p:cNvSpPr>
            <a:spLocks noChangeArrowheads="1"/>
          </p:cNvSpPr>
          <p:nvPr/>
        </p:nvSpPr>
        <p:spPr bwMode="auto">
          <a:xfrm>
            <a:off x="557633" y="6361163"/>
            <a:ext cx="5760000" cy="2443233"/>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（備考）</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）この決定に不服があるときは、この決定があったことを知った日の翌日から起算して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か月以内に、知事に対し審査請</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求をすることができます（なお、決定があったことを知った日の翌日から起算して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か月以内であっても、決定があった日の翌日から起算して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年を経過すると審査請求をすることができなくなります。）。</a:t>
            </a:r>
          </a:p>
          <a:p>
            <a:pPr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）の審査請求に対する裁決を経た場合に限り、その審査請求に対する裁決があったことを知った日の翌日から</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か月以内に、市を被告として（訴訟において市を代表する者は市長となります。）この決定の取消しの訴えを提起することができます（なお、裁決があったことを知った日の翌日から起算して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か月以内であっても、裁決があった日の翌日から起算して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を経過すると決定の取消しの訴えを提起することができなくなります。）。ただし、次の①から③までのいずれかに該当するときは、審査請求に対する裁決を経ないでこの決定の取消しの訴えを提起することができます。①審査請求をした日（行政不服審査法（平成</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年法律第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68</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号）第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条の規定により不備を補正すべきことを命じられた場合にあっては、当該不備を補正した日）の翌日から起算して</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50</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日以内に行政不服審査法第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条第</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項の規定により通知を受けた場合は</a:t>
            </a:r>
            <a:r>
              <a:rPr lang="en-US" altLang="ja-JP"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70</a:t>
            </a:r>
            <a:r>
              <a:rPr lang="ja-JP" altLang="en-US" sz="900" kern="100" dirty="0">
                <a:latin typeface="ＭＳ Ｐゴシック" panose="020B0600070205080204" pitchFamily="50" charset="-128"/>
                <a:ea typeface="ＭＳ Ｐゴシック" panose="020B0600070205080204" pitchFamily="50" charset="-128"/>
                <a:cs typeface="Times New Roman" panose="02020603050405020304" pitchFamily="18" charset="0"/>
              </a:rPr>
              <a:t>日）</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を経過しても裁決がないとき。②決定、決定の執行又は手続きの続行により生ずる著しい損害を避けるため緊急の必要があるとき。③その他裁決を経ないことにつき正当な理由があるとき。</a:t>
            </a:r>
          </a:p>
          <a:p>
            <a:pPr marL="182563" indent="-182563"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）進学・就職準備給付金は、所得税や個人住民税は課されず、国税や地方税の滞納処分による差押えは禁止されています。</a:t>
            </a:r>
            <a:endParaRPr kumimoji="0" lang="en-US" altLang="ja-JP" sz="900" b="0" i="0" u="none" strike="noStrike" cap="none" normalizeH="0" baseline="0" dirty="0">
              <a:ln>
                <a:noFill/>
              </a:ln>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5" name="正方形/長方形 34">
            <a:extLst>
              <a:ext uri="{FF2B5EF4-FFF2-40B4-BE49-F238E27FC236}">
                <a16:creationId xmlns:a16="http://schemas.microsoft.com/office/drawing/2014/main" id="{08A6F6C7-B6A0-41DF-A7BC-52FAD12D39DB}"/>
              </a:ext>
            </a:extLst>
          </p:cNvPr>
          <p:cNvSpPr/>
          <p:nvPr/>
        </p:nvSpPr>
        <p:spPr>
          <a:xfrm>
            <a:off x="613942" y="840398"/>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36" name="正方形/長方形 35">
            <a:extLst>
              <a:ext uri="{FF2B5EF4-FFF2-40B4-BE49-F238E27FC236}">
                <a16:creationId xmlns:a16="http://schemas.microsoft.com/office/drawing/2014/main" id="{FC871053-C196-4BC5-B8E9-D61EE8A071C5}"/>
              </a:ext>
            </a:extLst>
          </p:cNvPr>
          <p:cNvSpPr/>
          <p:nvPr/>
        </p:nvSpPr>
        <p:spPr>
          <a:xfrm>
            <a:off x="613942" y="100313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38" name="正方形/長方形 37">
            <a:extLst>
              <a:ext uri="{FF2B5EF4-FFF2-40B4-BE49-F238E27FC236}">
                <a16:creationId xmlns:a16="http://schemas.microsoft.com/office/drawing/2014/main" id="{5BE6CFE3-60BC-415F-A895-8B32E0170CF7}"/>
              </a:ext>
            </a:extLst>
          </p:cNvPr>
          <p:cNvSpPr/>
          <p:nvPr/>
        </p:nvSpPr>
        <p:spPr>
          <a:xfrm>
            <a:off x="613942" y="1165866"/>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39" name="正方形/長方形 38">
            <a:extLst>
              <a:ext uri="{FF2B5EF4-FFF2-40B4-BE49-F238E27FC236}">
                <a16:creationId xmlns:a16="http://schemas.microsoft.com/office/drawing/2014/main" id="{1801D5DE-F726-4705-B67C-CB207323BD48}"/>
              </a:ext>
            </a:extLst>
          </p:cNvPr>
          <p:cNvSpPr/>
          <p:nvPr/>
        </p:nvSpPr>
        <p:spPr>
          <a:xfrm>
            <a:off x="1426742" y="1165866"/>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42" name="正方形/長方形 41">
            <a:extLst>
              <a:ext uri="{FF2B5EF4-FFF2-40B4-BE49-F238E27FC236}">
                <a16:creationId xmlns:a16="http://schemas.microsoft.com/office/drawing/2014/main" id="{50460C62-B7E9-431D-9BDD-9AC86DA813D2}"/>
              </a:ext>
            </a:extLst>
          </p:cNvPr>
          <p:cNvSpPr/>
          <p:nvPr/>
        </p:nvSpPr>
        <p:spPr>
          <a:xfrm>
            <a:off x="613942" y="1328599"/>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43" name="正方形/長方形 42">
            <a:extLst>
              <a:ext uri="{FF2B5EF4-FFF2-40B4-BE49-F238E27FC236}">
                <a16:creationId xmlns:a16="http://schemas.microsoft.com/office/drawing/2014/main" id="{C0A8C370-3267-427F-A04B-BC2A4ECA21AB}"/>
              </a:ext>
            </a:extLst>
          </p:cNvPr>
          <p:cNvSpPr/>
          <p:nvPr/>
        </p:nvSpPr>
        <p:spPr>
          <a:xfrm>
            <a:off x="5382888" y="514930"/>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45" name="正方形/長方形 44">
            <a:extLst>
              <a:ext uri="{FF2B5EF4-FFF2-40B4-BE49-F238E27FC236}">
                <a16:creationId xmlns:a16="http://schemas.microsoft.com/office/drawing/2014/main" id="{469DD116-47D2-4E0C-A04E-11CF3168F43F}"/>
              </a:ext>
            </a:extLst>
          </p:cNvPr>
          <p:cNvSpPr/>
          <p:nvPr/>
        </p:nvSpPr>
        <p:spPr>
          <a:xfrm>
            <a:off x="5382888" y="67766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46" name="正方形/長方形 45">
            <a:extLst>
              <a:ext uri="{FF2B5EF4-FFF2-40B4-BE49-F238E27FC236}">
                <a16:creationId xmlns:a16="http://schemas.microsoft.com/office/drawing/2014/main" id="{60DADFC3-CEB6-4431-81F7-7B315F55FB9A}"/>
              </a:ext>
            </a:extLst>
          </p:cNvPr>
          <p:cNvSpPr/>
          <p:nvPr/>
        </p:nvSpPr>
        <p:spPr>
          <a:xfrm>
            <a:off x="3926770" y="1003132"/>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47" name="正方形/長方形 46">
            <a:extLst>
              <a:ext uri="{FF2B5EF4-FFF2-40B4-BE49-F238E27FC236}">
                <a16:creationId xmlns:a16="http://schemas.microsoft.com/office/drawing/2014/main" id="{607A9B41-36BB-466D-8FCC-676D5E6EA289}"/>
              </a:ext>
            </a:extLst>
          </p:cNvPr>
          <p:cNvSpPr/>
          <p:nvPr/>
        </p:nvSpPr>
        <p:spPr>
          <a:xfrm>
            <a:off x="4860220" y="116586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48" name="正方形/長方形 47">
            <a:extLst>
              <a:ext uri="{FF2B5EF4-FFF2-40B4-BE49-F238E27FC236}">
                <a16:creationId xmlns:a16="http://schemas.microsoft.com/office/drawing/2014/main" id="{64C71B53-D61A-4653-A466-D13C6D109D70}"/>
              </a:ext>
            </a:extLst>
          </p:cNvPr>
          <p:cNvSpPr/>
          <p:nvPr/>
        </p:nvSpPr>
        <p:spPr>
          <a:xfrm>
            <a:off x="4860220" y="1003132"/>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sp>
        <p:nvSpPr>
          <p:cNvPr id="30" name="正方形/長方形 29">
            <a:extLst>
              <a:ext uri="{FF2B5EF4-FFF2-40B4-BE49-F238E27FC236}">
                <a16:creationId xmlns:a16="http://schemas.microsoft.com/office/drawing/2014/main" id="{A26F1265-5630-47F4-AB6E-6FFCD731C670}"/>
              </a:ext>
            </a:extLst>
          </p:cNvPr>
          <p:cNvSpPr/>
          <p:nvPr/>
        </p:nvSpPr>
        <p:spPr>
          <a:xfrm>
            <a:off x="5706888" y="957608"/>
            <a:ext cx="438977" cy="397563"/>
          </a:xfrm>
          <a:prstGeom prst="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Rectangle 109">
            <a:extLst>
              <a:ext uri="{FF2B5EF4-FFF2-40B4-BE49-F238E27FC236}">
                <a16:creationId xmlns:a16="http://schemas.microsoft.com/office/drawing/2014/main" id="{04B8CA50-A709-4945-AD8F-393195148C51}"/>
              </a:ext>
            </a:extLst>
          </p:cNvPr>
          <p:cNvSpPr>
            <a:spLocks noChangeArrowheads="1"/>
          </p:cNvSpPr>
          <p:nvPr/>
        </p:nvSpPr>
        <p:spPr bwMode="auto">
          <a:xfrm>
            <a:off x="557633" y="2784107"/>
            <a:ext cx="5760000" cy="134909"/>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gn="ctr">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32" name="Rectangle 109">
            <a:extLst>
              <a:ext uri="{FF2B5EF4-FFF2-40B4-BE49-F238E27FC236}">
                <a16:creationId xmlns:a16="http://schemas.microsoft.com/office/drawing/2014/main" id="{A1A4FF09-FE0A-4590-8C8D-D8E9E48421A9}"/>
              </a:ext>
            </a:extLst>
          </p:cNvPr>
          <p:cNvSpPr>
            <a:spLocks noChangeArrowheads="1"/>
          </p:cNvSpPr>
          <p:nvPr/>
        </p:nvSpPr>
        <p:spPr bwMode="auto">
          <a:xfrm>
            <a:off x="557633" y="3022931"/>
            <a:ext cx="5760000" cy="3405035"/>
          </a:xfrm>
          <a:prstGeom prst="rect">
            <a:avLst/>
          </a:prstGeom>
          <a:noFill/>
          <a:ln>
            <a:noFill/>
          </a:ln>
          <a:effectLst/>
        </p:spPr>
        <p:txBody>
          <a:bodyPr vert="horz" wrap="square" lIns="0" tIns="0" rIns="0" bIns="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支給の可否</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8913"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2</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進学</a:t>
            </a:r>
            <a:r>
              <a:rPr kumimoji="0" lang="ja-JP" altLang="en-US" sz="900" b="0" i="0" u="none" strike="noStrike" kern="100" cap="none" normalizeH="0" dirty="0">
                <a:ln>
                  <a:noFill/>
                </a:ln>
                <a:latin typeface="ＭＳ Ｐゴシック" panose="020B0600070205080204" pitchFamily="50" charset="-128"/>
                <a:ea typeface="ＭＳ Ｐゴシック" panose="020B0600070205080204" pitchFamily="50" charset="-128"/>
                <a:cs typeface="Times New Roman" panose="02020603050405020304" pitchFamily="18" charset="0"/>
              </a:rPr>
              <a:t>・就職</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準備給付金を支給する場合、支給額、支給日、支給方法</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支給額</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支給日</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支給方法</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80975" indent="0">
              <a:lnSpc>
                <a:spcPts val="1200"/>
              </a:lnSpc>
              <a:spcAft>
                <a:spcPts val="300"/>
              </a:spcAft>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3</a:t>
            </a:r>
            <a:r>
              <a:rPr kumimoji="0" lang="ja-JP" altLang="en-US"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不支給の場合、その理由</a:t>
            </a: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0">
              <a:lnSpc>
                <a:spcPts val="1200"/>
              </a:lnSpc>
              <a:spcAft>
                <a:spcPts val="300"/>
              </a:spcAft>
            </a:pPr>
            <a:r>
              <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4</a:t>
            </a:r>
            <a:r>
              <a:rPr lang="ja-JP" altLang="en-US"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rPr>
              <a:t>　この</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通知が申請書受理後</a:t>
            </a:r>
            <a:r>
              <a:rPr lang="en-US" altLang="ja-JP"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r>
              <a:rPr lang="ja-JP" altLang="en-US" sz="900" kern="10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日を経過した事由</a:t>
            </a:r>
            <a:endParaRPr lang="en-US" altLang="ja-JP" sz="900" kern="100" dirty="0">
              <a:solidFill>
                <a:srgbClr val="000000"/>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kern="100"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171450" indent="-171450">
              <a:lnSpc>
                <a:spcPts val="1200"/>
              </a:lnSpc>
              <a:spcAft>
                <a:spcPts val="300"/>
              </a:spcAft>
              <a:buFont typeface="ＭＳ Ｐゴシック" panose="020B0600070205080204" pitchFamily="50" charset="-128"/>
              <a:buChar char="○"/>
            </a:pP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23" name="正方形/長方形 22">
            <a:extLst>
              <a:ext uri="{FF2B5EF4-FFF2-40B4-BE49-F238E27FC236}">
                <a16:creationId xmlns:a16="http://schemas.microsoft.com/office/drawing/2014/main" id="{D145FA4E-0CE9-4986-A346-37745D475400}"/>
              </a:ext>
            </a:extLst>
          </p:cNvPr>
          <p:cNvSpPr/>
          <p:nvPr/>
        </p:nvSpPr>
        <p:spPr>
          <a:xfrm>
            <a:off x="616285" y="4827571"/>
            <a:ext cx="790614"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rgbClr val="0070C0"/>
                </a:solidFill>
                <a:latin typeface="ＭＳ Ｐゴシック" panose="020B0600070205080204" pitchFamily="50" charset="-128"/>
                <a:ea typeface="ＭＳ Ｐゴシック" panose="020B0600070205080204" pitchFamily="50" charset="-128"/>
              </a:rPr>
              <a:t>通学</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・通勤区</a:t>
            </a:r>
            <a:r>
              <a:rPr kumimoji="1" lang="ja-JP" altLang="en-US" sz="900" dirty="0">
                <a:solidFill>
                  <a:srgbClr val="0070C0"/>
                </a:solidFill>
                <a:latin typeface="ＭＳ Ｐゴシック" panose="020B0600070205080204" pitchFamily="50" charset="-128"/>
                <a:ea typeface="ＭＳ Ｐゴシック" panose="020B0600070205080204" pitchFamily="50" charset="-128"/>
              </a:rPr>
              <a:t>分</a:t>
            </a:r>
          </a:p>
        </p:txBody>
      </p:sp>
      <p:sp>
        <p:nvSpPr>
          <p:cNvPr id="27" name="正方形/長方形 26">
            <a:extLst>
              <a:ext uri="{FF2B5EF4-FFF2-40B4-BE49-F238E27FC236}">
                <a16:creationId xmlns:a16="http://schemas.microsoft.com/office/drawing/2014/main" id="{26B2120A-9B04-4306-A0C6-AC3986B8DD0E}"/>
              </a:ext>
            </a:extLst>
          </p:cNvPr>
          <p:cNvSpPr/>
          <p:nvPr/>
        </p:nvSpPr>
        <p:spPr>
          <a:xfrm>
            <a:off x="1426742" y="421689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支給額</a:t>
            </a:r>
          </a:p>
        </p:txBody>
      </p:sp>
      <p:sp>
        <p:nvSpPr>
          <p:cNvPr id="28" name="正方形/長方形 27">
            <a:extLst>
              <a:ext uri="{FF2B5EF4-FFF2-40B4-BE49-F238E27FC236}">
                <a16:creationId xmlns:a16="http://schemas.microsoft.com/office/drawing/2014/main" id="{54D22CCB-70D2-4D78-98A7-6B72A265A942}"/>
              </a:ext>
            </a:extLst>
          </p:cNvPr>
          <p:cNvSpPr/>
          <p:nvPr/>
        </p:nvSpPr>
        <p:spPr>
          <a:xfrm>
            <a:off x="1426742" y="4379629"/>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支給日</a:t>
            </a:r>
          </a:p>
        </p:txBody>
      </p:sp>
      <p:sp>
        <p:nvSpPr>
          <p:cNvPr id="29" name="正方形/長方形 28">
            <a:extLst>
              <a:ext uri="{FF2B5EF4-FFF2-40B4-BE49-F238E27FC236}">
                <a16:creationId xmlns:a16="http://schemas.microsoft.com/office/drawing/2014/main" id="{A7820BE5-89C5-46E3-A081-7D47C2C4B2AA}"/>
              </a:ext>
            </a:extLst>
          </p:cNvPr>
          <p:cNvSpPr/>
          <p:nvPr/>
        </p:nvSpPr>
        <p:spPr>
          <a:xfrm>
            <a:off x="1426742" y="4542363"/>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支給方法</a:t>
            </a:r>
          </a:p>
        </p:txBody>
      </p:sp>
      <p:sp>
        <p:nvSpPr>
          <p:cNvPr id="33" name="正方形/長方形 32">
            <a:extLst>
              <a:ext uri="{FF2B5EF4-FFF2-40B4-BE49-F238E27FC236}">
                <a16:creationId xmlns:a16="http://schemas.microsoft.com/office/drawing/2014/main" id="{3CB55070-66FF-4A66-804D-980018C41BE2}"/>
              </a:ext>
            </a:extLst>
          </p:cNvPr>
          <p:cNvSpPr/>
          <p:nvPr/>
        </p:nvSpPr>
        <p:spPr>
          <a:xfrm>
            <a:off x="737842" y="562776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不支給の理由</a:t>
            </a:r>
          </a:p>
        </p:txBody>
      </p:sp>
      <p:sp>
        <p:nvSpPr>
          <p:cNvPr id="34" name="正方形/長方形 33">
            <a:extLst>
              <a:ext uri="{FF2B5EF4-FFF2-40B4-BE49-F238E27FC236}">
                <a16:creationId xmlns:a16="http://schemas.microsoft.com/office/drawing/2014/main" id="{F33A7500-DAA0-4E86-B360-32CC6839513C}"/>
              </a:ext>
            </a:extLst>
          </p:cNvPr>
          <p:cNvSpPr/>
          <p:nvPr/>
        </p:nvSpPr>
        <p:spPr>
          <a:xfrm>
            <a:off x="736184" y="6142277"/>
            <a:ext cx="688900" cy="18177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zh-TW" altLang="en-US" sz="900" dirty="0">
                <a:solidFill>
                  <a:schemeClr val="tx1"/>
                </a:solidFill>
                <a:latin typeface="ＭＳ Ｐゴシック" panose="020B0600070205080204" pitchFamily="50" charset="-128"/>
                <a:ea typeface="ＭＳ Ｐゴシック" panose="020B0600070205080204" pitchFamily="50" charset="-128"/>
              </a:rPr>
              <a:t>決定遅延理由</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grpSp>
        <p:nvGrpSpPr>
          <p:cNvPr id="49" name="グループ化 48">
            <a:extLst>
              <a:ext uri="{FF2B5EF4-FFF2-40B4-BE49-F238E27FC236}">
                <a16:creationId xmlns:a16="http://schemas.microsoft.com/office/drawing/2014/main" id="{6831A4D2-2C33-43CF-B9D6-183D00B4169E}"/>
              </a:ext>
            </a:extLst>
          </p:cNvPr>
          <p:cNvGrpSpPr/>
          <p:nvPr/>
        </p:nvGrpSpPr>
        <p:grpSpPr>
          <a:xfrm>
            <a:off x="5169012" y="8783820"/>
            <a:ext cx="1469152" cy="1014714"/>
            <a:chOff x="4410455" y="8217841"/>
            <a:chExt cx="1469152" cy="1014714"/>
          </a:xfrm>
          <a:noFill/>
        </p:grpSpPr>
        <p:sp>
          <p:nvSpPr>
            <p:cNvPr id="51" name="テキスト ボックス 50">
              <a:extLst>
                <a:ext uri="{FF2B5EF4-FFF2-40B4-BE49-F238E27FC236}">
                  <a16:creationId xmlns:a16="http://schemas.microsoft.com/office/drawing/2014/main" id="{767F8073-8442-489D-93CF-83EE017ABE7F}"/>
                </a:ext>
              </a:extLst>
            </p:cNvPr>
            <p:cNvSpPr txBox="1"/>
            <p:nvPr/>
          </p:nvSpPr>
          <p:spPr>
            <a:xfrm>
              <a:off x="4410455" y="8217841"/>
              <a:ext cx="883920" cy="230832"/>
            </a:xfrm>
            <a:prstGeom prst="rect">
              <a:avLst/>
            </a:prstGeom>
            <a:grp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52" name="正方形/長方形 51">
              <a:extLst>
                <a:ext uri="{FF2B5EF4-FFF2-40B4-BE49-F238E27FC236}">
                  <a16:creationId xmlns:a16="http://schemas.microsoft.com/office/drawing/2014/main" id="{52315E51-CEC0-46B2-8CB0-9875B2E0AF38}"/>
                </a:ext>
              </a:extLst>
            </p:cNvPr>
            <p:cNvSpPr/>
            <p:nvPr/>
          </p:nvSpPr>
          <p:spPr>
            <a:xfrm>
              <a:off x="4492546" y="8491289"/>
              <a:ext cx="80183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53" name="正方形/長方形 52">
              <a:extLst>
                <a:ext uri="{FF2B5EF4-FFF2-40B4-BE49-F238E27FC236}">
                  <a16:creationId xmlns:a16="http://schemas.microsoft.com/office/drawing/2014/main" id="{FE453DA6-62FF-4BFE-91D6-D6B336F57EB6}"/>
                </a:ext>
              </a:extLst>
            </p:cNvPr>
            <p:cNvSpPr/>
            <p:nvPr/>
          </p:nvSpPr>
          <p:spPr>
            <a:xfrm>
              <a:off x="4492544" y="8694793"/>
              <a:ext cx="419974"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54" name="正方形/長方形 53">
              <a:extLst>
                <a:ext uri="{FF2B5EF4-FFF2-40B4-BE49-F238E27FC236}">
                  <a16:creationId xmlns:a16="http://schemas.microsoft.com/office/drawing/2014/main" id="{CBB28C67-A5D1-42E7-8D21-B0EC60E26A6F}"/>
                </a:ext>
              </a:extLst>
            </p:cNvPr>
            <p:cNvSpPr/>
            <p:nvPr/>
          </p:nvSpPr>
          <p:spPr>
            <a:xfrm>
              <a:off x="4948647" y="8696963"/>
              <a:ext cx="447415" cy="135760"/>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55" name="正方形/長方形 54">
              <a:extLst>
                <a:ext uri="{FF2B5EF4-FFF2-40B4-BE49-F238E27FC236}">
                  <a16:creationId xmlns:a16="http://schemas.microsoft.com/office/drawing/2014/main" id="{DDA305C9-F3CA-4AE4-BE5E-09D74DF1B08A}"/>
                </a:ext>
              </a:extLst>
            </p:cNvPr>
            <p:cNvSpPr/>
            <p:nvPr/>
          </p:nvSpPr>
          <p:spPr>
            <a:xfrm>
              <a:off x="5432192" y="8694793"/>
              <a:ext cx="44741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56" name="正方形/長方形 55">
              <a:extLst>
                <a:ext uri="{FF2B5EF4-FFF2-40B4-BE49-F238E27FC236}">
                  <a16:creationId xmlns:a16="http://schemas.microsoft.com/office/drawing/2014/main" id="{C12BF130-15B7-4AC9-B538-E5DE585F0D42}"/>
                </a:ext>
              </a:extLst>
            </p:cNvPr>
            <p:cNvSpPr/>
            <p:nvPr/>
          </p:nvSpPr>
          <p:spPr>
            <a:xfrm>
              <a:off x="4948647" y="8889754"/>
              <a:ext cx="787925"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57" name="正方形/長方形 56">
              <a:extLst>
                <a:ext uri="{FF2B5EF4-FFF2-40B4-BE49-F238E27FC236}">
                  <a16:creationId xmlns:a16="http://schemas.microsoft.com/office/drawing/2014/main" id="{601CC20C-9DFB-4819-A2EF-4F002861F38C}"/>
                </a:ext>
              </a:extLst>
            </p:cNvPr>
            <p:cNvSpPr/>
            <p:nvPr/>
          </p:nvSpPr>
          <p:spPr>
            <a:xfrm>
              <a:off x="4492544" y="9093747"/>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電話番号</a:t>
              </a:r>
            </a:p>
          </p:txBody>
        </p:sp>
        <p:sp>
          <p:nvSpPr>
            <p:cNvPr id="58" name="正方形/長方形 57">
              <a:extLst>
                <a:ext uri="{FF2B5EF4-FFF2-40B4-BE49-F238E27FC236}">
                  <a16:creationId xmlns:a16="http://schemas.microsoft.com/office/drawing/2014/main" id="{0062219E-2228-42F8-A30E-5883FBA74355}"/>
                </a:ext>
              </a:extLst>
            </p:cNvPr>
            <p:cNvSpPr/>
            <p:nvPr/>
          </p:nvSpPr>
          <p:spPr>
            <a:xfrm>
              <a:off x="4466531" y="8889754"/>
              <a:ext cx="419974" cy="138808"/>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E4EEBEBB-E7F8-07C0-1761-5D4B5F2819A4}"/>
                </a:ext>
              </a:extLst>
            </p:cNvPr>
            <p:cNvSpPr/>
            <p:nvPr/>
          </p:nvSpPr>
          <p:spPr>
            <a:xfrm>
              <a:off x="5113312" y="9087940"/>
              <a:ext cx="565500" cy="13880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grpSp>
        <p:nvGrpSpPr>
          <p:cNvPr id="50" name="グループ化 49">
            <a:extLst>
              <a:ext uri="{FF2B5EF4-FFF2-40B4-BE49-F238E27FC236}">
                <a16:creationId xmlns:a16="http://schemas.microsoft.com/office/drawing/2014/main" id="{71817744-FB19-40DC-A3AC-ABADAE4A9D1F}"/>
              </a:ext>
            </a:extLst>
          </p:cNvPr>
          <p:cNvGrpSpPr/>
          <p:nvPr/>
        </p:nvGrpSpPr>
        <p:grpSpPr>
          <a:xfrm>
            <a:off x="683842" y="2345237"/>
            <a:ext cx="5347046" cy="230832"/>
            <a:chOff x="722861" y="1769852"/>
            <a:chExt cx="5347046" cy="230832"/>
          </a:xfrm>
          <a:noFill/>
        </p:grpSpPr>
        <p:sp>
          <p:nvSpPr>
            <p:cNvPr id="59" name="Rectangle 109">
              <a:extLst>
                <a:ext uri="{FF2B5EF4-FFF2-40B4-BE49-F238E27FC236}">
                  <a16:creationId xmlns:a16="http://schemas.microsoft.com/office/drawing/2014/main" id="{D8555C21-EF4F-45D3-A3E2-0EF21B067B98}"/>
                </a:ext>
              </a:extLst>
            </p:cNvPr>
            <p:cNvSpPr>
              <a:spLocks noChangeArrowheads="1"/>
            </p:cNvSpPr>
            <p:nvPr/>
          </p:nvSpPr>
          <p:spPr bwMode="auto">
            <a:xfrm>
              <a:off x="2318540" y="1769852"/>
              <a:ext cx="3751367" cy="230832"/>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177800" algn="l"/>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進学</a:t>
              </a:r>
              <a:r>
                <a:rPr kumimoji="0" lang="ja-JP" altLang="en-US" sz="900" b="0" i="0" u="none" strike="noStrike" cap="none" normalizeH="0" dirty="0">
                  <a:ln>
                    <a:noFill/>
                  </a:ln>
                  <a:effectLst/>
                  <a:latin typeface="ＭＳ Ｐゴシック" panose="020B0600070205080204" pitchFamily="50" charset="-128"/>
                  <a:ea typeface="ＭＳ Ｐゴシック" panose="020B0600070205080204" pitchFamily="50" charset="-128"/>
                  <a:cs typeface="ＤＦ平成明朝体W3" charset="-128"/>
                </a:rPr>
                <a:t>・就職準</a:t>
              </a: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備給付金について、次のとおり決定しましたので通知します。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61" name="正方形/長方形 60">
              <a:extLst>
                <a:ext uri="{FF2B5EF4-FFF2-40B4-BE49-F238E27FC236}">
                  <a16:creationId xmlns:a16="http://schemas.microsoft.com/office/drawing/2014/main" id="{92EB1B7D-5FC2-41C2-BE71-168BB5A11B7F}"/>
                </a:ext>
              </a:extLst>
            </p:cNvPr>
            <p:cNvSpPr/>
            <p:nvPr/>
          </p:nvSpPr>
          <p:spPr>
            <a:xfrm>
              <a:off x="722861"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申請年月日</a:t>
              </a:r>
            </a:p>
          </p:txBody>
        </p:sp>
        <p:sp>
          <p:nvSpPr>
            <p:cNvPr id="62" name="正方形/長方形 61">
              <a:extLst>
                <a:ext uri="{FF2B5EF4-FFF2-40B4-BE49-F238E27FC236}">
                  <a16:creationId xmlns:a16="http://schemas.microsoft.com/office/drawing/2014/main" id="{BAF13019-780D-41E7-B805-A23FBBDB4F2A}"/>
                </a:ext>
              </a:extLst>
            </p:cNvPr>
            <p:cNvSpPr/>
            <p:nvPr/>
          </p:nvSpPr>
          <p:spPr>
            <a:xfrm>
              <a:off x="1603852" y="1831591"/>
              <a:ext cx="767802"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根拠法令</a:t>
              </a:r>
            </a:p>
          </p:txBody>
        </p:sp>
      </p:grpSp>
      <p:sp>
        <p:nvSpPr>
          <p:cNvPr id="63" name="正方形/長方形 62">
            <a:extLst>
              <a:ext uri="{FF2B5EF4-FFF2-40B4-BE49-F238E27FC236}">
                <a16:creationId xmlns:a16="http://schemas.microsoft.com/office/drawing/2014/main" id="{679F6A80-F62C-4E92-ABE7-B0DF1313BB3E}"/>
              </a:ext>
            </a:extLst>
          </p:cNvPr>
          <p:cNvSpPr/>
          <p:nvPr/>
        </p:nvSpPr>
        <p:spPr>
          <a:xfrm>
            <a:off x="4912474" y="2004649"/>
            <a:ext cx="261253"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ja-JP" altLang="en-US" sz="900" dirty="0">
                <a:solidFill>
                  <a:srgbClr val="0070C0"/>
                </a:solidFill>
                <a:latin typeface="ＭＳ Ｐゴシック" panose="020B0600070205080204" pitchFamily="50" charset="-128"/>
                <a:ea typeface="ＭＳ Ｐゴシック" panose="020B0600070205080204" pitchFamily="50" charset="-128"/>
                <a:cs typeface="ＤＦ平成明朝体W3" charset="-128"/>
              </a:rPr>
              <a:t>（控）</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5" name="正方形/長方形 64">
            <a:extLst>
              <a:ext uri="{FF2B5EF4-FFF2-40B4-BE49-F238E27FC236}">
                <a16:creationId xmlns:a16="http://schemas.microsoft.com/office/drawing/2014/main" id="{D915D9E3-AD2B-41FF-A46F-C98F9DE85A59}"/>
              </a:ext>
            </a:extLst>
          </p:cNvPr>
          <p:cNvSpPr/>
          <p:nvPr/>
        </p:nvSpPr>
        <p:spPr>
          <a:xfrm>
            <a:off x="736184" y="3257928"/>
            <a:ext cx="767802"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支給可否</a:t>
            </a:r>
          </a:p>
        </p:txBody>
      </p:sp>
      <p:sp>
        <p:nvSpPr>
          <p:cNvPr id="60" name="正方形/長方形 59">
            <a:extLst>
              <a:ext uri="{FF2B5EF4-FFF2-40B4-BE49-F238E27FC236}">
                <a16:creationId xmlns:a16="http://schemas.microsoft.com/office/drawing/2014/main" id="{CA0C052C-64BE-4909-82E3-82DB18B46605}"/>
              </a:ext>
            </a:extLst>
          </p:cNvPr>
          <p:cNvSpPr/>
          <p:nvPr/>
        </p:nvSpPr>
        <p:spPr>
          <a:xfrm>
            <a:off x="3453268" y="2004649"/>
            <a:ext cx="622026"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決定内容</a:t>
            </a:r>
          </a:p>
        </p:txBody>
      </p:sp>
    </p:spTree>
    <p:extLst>
      <p:ext uri="{BB962C8B-B14F-4D97-AF65-F5344CB8AC3E}">
        <p14:creationId xmlns:p14="http://schemas.microsoft.com/office/powerpoint/2010/main" val="2945896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94FA656-4518-45E1-A596-5E0E352F7C8F}"/>
</file>

<file path=customXml/itemProps2.xml><?xml version="1.0" encoding="utf-8"?>
<ds:datastoreItem xmlns:ds="http://schemas.openxmlformats.org/officeDocument/2006/customXml" ds:itemID="{115039B6-A4B1-4C08-9237-04893E7B473E}"/>
</file>

<file path=customXml/itemProps3.xml><?xml version="1.0" encoding="utf-8"?>
<ds:datastoreItem xmlns:ds="http://schemas.openxmlformats.org/officeDocument/2006/customXml" ds:itemID="{4B6FB11D-6423-4B53-9EC9-92BA4077F81D}"/>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184</TotalTime>
  <Words>558</Words>
  <PresentationFormat>A4 210 x 297 mm</PresentationFormat>
  <Paragraphs>57</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2025-01-24T01:41:52Z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4aed8ca4-e993-4234-bca0-7f5446a4cb1c</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