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no, Takumi (JP - AB 岡野 匠)" initials="OT(A岡匠" lastIdx="1" clrIdx="0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534" y="29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" name="表 11">
            <a:extLst>
              <a:ext uri="{FF2B5EF4-FFF2-40B4-BE49-F238E27FC236}">
                <a16:creationId xmlns:a16="http://schemas.microsoft.com/office/drawing/2014/main" id="{8842C66B-D17C-3378-1D64-DB51F2931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333408"/>
              </p:ext>
            </p:extLst>
          </p:nvPr>
        </p:nvGraphicFramePr>
        <p:xfrm>
          <a:off x="2807983" y="2115913"/>
          <a:ext cx="1294291" cy="6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収入認定額（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ヵ月平均額）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71" name="表 11">
            <a:extLst>
              <a:ext uri="{FF2B5EF4-FFF2-40B4-BE49-F238E27FC236}">
                <a16:creationId xmlns:a16="http://schemas.microsoft.com/office/drawing/2014/main" id="{1D94E7E5-9AA9-B412-2EB6-77A484695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558050"/>
              </p:ext>
            </p:extLst>
          </p:nvPr>
        </p:nvGraphicFramePr>
        <p:xfrm>
          <a:off x="4879923" y="2115913"/>
          <a:ext cx="129429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要否判定　結果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122" name="表 11">
            <a:extLst>
              <a:ext uri="{FF2B5EF4-FFF2-40B4-BE49-F238E27FC236}">
                <a16:creationId xmlns:a16="http://schemas.microsoft.com/office/drawing/2014/main" id="{E458656E-839D-9987-C74F-8BB3867A43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666265"/>
              </p:ext>
            </p:extLst>
          </p:nvPr>
        </p:nvGraphicFramePr>
        <p:xfrm>
          <a:off x="771233" y="2115913"/>
          <a:ext cx="129429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最低生活費認定額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09">
            <a:extLst>
              <a:ext uri="{FF2B5EF4-FFF2-40B4-BE49-F238E27FC236}">
                <a16:creationId xmlns:a16="http://schemas.microsoft.com/office/drawing/2014/main" id="{3CFC27E0-35F5-4657-82F2-305DC1E9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475" y="372134"/>
            <a:ext cx="30904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要否判定調書</a:t>
            </a:r>
            <a:endParaRPr kumimoji="0" lang="en-US" altLang="ja-JP" sz="160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C644B05-D3F1-124D-6E6D-EC956F66E21E}"/>
              </a:ext>
            </a:extLst>
          </p:cNvPr>
          <p:cNvSpPr/>
          <p:nvPr/>
        </p:nvSpPr>
        <p:spPr>
          <a:xfrm>
            <a:off x="918727" y="1196132"/>
            <a:ext cx="543957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判定区分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29A534-87F5-5163-3C18-B92F6E111483}"/>
              </a:ext>
            </a:extLst>
          </p:cNvPr>
          <p:cNvSpPr/>
          <p:nvPr/>
        </p:nvSpPr>
        <p:spPr>
          <a:xfrm>
            <a:off x="3804869" y="105613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1E56318-7709-4756-A556-E3A5F5178C1B}"/>
              </a:ext>
            </a:extLst>
          </p:cNvPr>
          <p:cNvSpPr/>
          <p:nvPr/>
        </p:nvSpPr>
        <p:spPr>
          <a:xfrm>
            <a:off x="3804869" y="1247596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AAFFD79-187F-7EBB-AD7C-F87F8C98AADC}"/>
              </a:ext>
            </a:extLst>
          </p:cNvPr>
          <p:cNvSpPr/>
          <p:nvPr/>
        </p:nvSpPr>
        <p:spPr>
          <a:xfrm>
            <a:off x="3383849" y="1247596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048B02E-A5A3-CC0B-39A5-094B8ACC5737}"/>
              </a:ext>
            </a:extLst>
          </p:cNvPr>
          <p:cNvSpPr/>
          <p:nvPr/>
        </p:nvSpPr>
        <p:spPr>
          <a:xfrm>
            <a:off x="3383849" y="1054379"/>
            <a:ext cx="365212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起案日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3" name="表 11">
            <a:extLst>
              <a:ext uri="{FF2B5EF4-FFF2-40B4-BE49-F238E27FC236}">
                <a16:creationId xmlns:a16="http://schemas.microsoft.com/office/drawing/2014/main" id="{A2B36504-E7B6-EAB4-8CF8-B0F785850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863430"/>
              </p:ext>
            </p:extLst>
          </p:nvPr>
        </p:nvGraphicFramePr>
        <p:xfrm>
          <a:off x="157164" y="1462049"/>
          <a:ext cx="6524151" cy="5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291">
                  <a:extLst>
                    <a:ext uri="{9D8B030D-6E8A-4147-A177-3AD203B41FA5}">
                      <a16:colId xmlns:a16="http://schemas.microsoft.com/office/drawing/2014/main" val="3849930305"/>
                    </a:ext>
                  </a:extLst>
                </a:gridCol>
                <a:gridCol w="2614930">
                  <a:extLst>
                    <a:ext uri="{9D8B030D-6E8A-4147-A177-3AD203B41FA5}">
                      <a16:colId xmlns:a16="http://schemas.microsoft.com/office/drawing/2014/main" val="1139093422"/>
                    </a:ext>
                  </a:extLst>
                </a:gridCol>
                <a:gridCol w="2614930">
                  <a:extLst>
                    <a:ext uri="{9D8B030D-6E8A-4147-A177-3AD203B41FA5}">
                      <a16:colId xmlns:a16="http://schemas.microsoft.com/office/drawing/2014/main" val="730345739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世帯主住所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地区担当員名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814793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4497765"/>
                  </a:ext>
                </a:extLst>
              </a:tr>
            </a:tbl>
          </a:graphicData>
        </a:graphic>
      </p:graphicFrame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734670B6-E60A-6C99-5E05-46F794646E9E}"/>
              </a:ext>
            </a:extLst>
          </p:cNvPr>
          <p:cNvSpPr/>
          <p:nvPr/>
        </p:nvSpPr>
        <p:spPr>
          <a:xfrm>
            <a:off x="139746" y="2750565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57F85B0-E072-4283-5A29-912C9F585388}"/>
              </a:ext>
            </a:extLst>
          </p:cNvPr>
          <p:cNvSpPr/>
          <p:nvPr/>
        </p:nvSpPr>
        <p:spPr>
          <a:xfrm>
            <a:off x="5224896" y="9736008"/>
            <a:ext cx="1456215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決裁用カスタマーバーコード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9" name="表 48">
            <a:extLst>
              <a:ext uri="{FF2B5EF4-FFF2-40B4-BE49-F238E27FC236}">
                <a16:creationId xmlns:a16="http://schemas.microsoft.com/office/drawing/2014/main" id="{CFA2F66F-B7A6-4561-B7D3-BFED2BE7C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807926"/>
              </p:ext>
            </p:extLst>
          </p:nvPr>
        </p:nvGraphicFramePr>
        <p:xfrm>
          <a:off x="145289" y="5973096"/>
          <a:ext cx="6567922" cy="68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9974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1189974">
                  <a:extLst>
                    <a:ext uri="{9D8B030D-6E8A-4147-A177-3AD203B41FA5}">
                      <a16:colId xmlns:a16="http://schemas.microsoft.com/office/drawing/2014/main" val="4130824686"/>
                    </a:ext>
                  </a:extLst>
                </a:gridCol>
                <a:gridCol w="1185273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726609">
                  <a:extLst>
                    <a:ext uri="{9D8B030D-6E8A-4147-A177-3AD203B41FA5}">
                      <a16:colId xmlns:a16="http://schemas.microsoft.com/office/drawing/2014/main" val="3223740211"/>
                    </a:ext>
                  </a:extLst>
                </a:gridCol>
                <a:gridCol w="611131">
                  <a:extLst>
                    <a:ext uri="{9D8B030D-6E8A-4147-A177-3AD203B41FA5}">
                      <a16:colId xmlns:a16="http://schemas.microsoft.com/office/drawing/2014/main" val="4003037619"/>
                    </a:ext>
                  </a:extLst>
                </a:gridCol>
                <a:gridCol w="842087">
                  <a:extLst>
                    <a:ext uri="{9D8B030D-6E8A-4147-A177-3AD203B41FA5}">
                      <a16:colId xmlns:a16="http://schemas.microsoft.com/office/drawing/2014/main" val="1893866870"/>
                    </a:ext>
                  </a:extLst>
                </a:gridCol>
                <a:gridCol w="822874">
                  <a:extLst>
                    <a:ext uri="{9D8B030D-6E8A-4147-A177-3AD203B41FA5}">
                      <a16:colId xmlns:a16="http://schemas.microsoft.com/office/drawing/2014/main" val="3190091455"/>
                    </a:ext>
                  </a:extLst>
                </a:gridCol>
              </a:tblGrid>
              <a:tr h="2609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第一類額 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第二類費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 計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（児童養育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（母子　経過的加算）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冬季加算額　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住宅費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その他認定費用計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最低生活費合計額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5720" marR="4572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</a:tbl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AC5817B-967C-B136-AA27-022E5FF4483C}"/>
              </a:ext>
            </a:extLst>
          </p:cNvPr>
          <p:cNvSpPr/>
          <p:nvPr/>
        </p:nvSpPr>
        <p:spPr>
          <a:xfrm>
            <a:off x="139745" y="6720838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収入認定内訳欄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E2935882-E493-252C-457B-5271271F8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306498"/>
              </p:ext>
            </p:extLst>
          </p:nvPr>
        </p:nvGraphicFramePr>
        <p:xfrm>
          <a:off x="145289" y="6899622"/>
          <a:ext cx="6573012" cy="129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751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3170092329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826438023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4208851887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75331235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573168778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46083569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2240051097"/>
                    </a:ext>
                  </a:extLst>
                </a:gridCol>
                <a:gridCol w="547751">
                  <a:extLst>
                    <a:ext uri="{9D8B030D-6E8A-4147-A177-3AD203B41FA5}">
                      <a16:colId xmlns:a16="http://schemas.microsoft.com/office/drawing/2014/main" val="9347595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要否判定に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用いる控除額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新規就労者</a:t>
                      </a:r>
                      <a:b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歳未満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その他控除額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経費等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日割り日数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  <a:tr h="111662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kumimoji="1" lang="ja-JP" altLang="en-US" sz="700" b="0" kern="12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　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187952"/>
                  </a:ext>
                </a:extLst>
              </a:tr>
            </a:tbl>
          </a:graphicData>
        </a:graphic>
      </p:graphicFrame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8B2E352-F734-35A8-DCA8-628F0169DAC9}"/>
              </a:ext>
            </a:extLst>
          </p:cNvPr>
          <p:cNvSpPr/>
          <p:nvPr/>
        </p:nvSpPr>
        <p:spPr>
          <a:xfrm>
            <a:off x="1782668" y="1196132"/>
            <a:ext cx="672534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変更年月日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C432B4B-DBCF-36AA-C11D-9A720557C0FC}"/>
              </a:ext>
            </a:extLst>
          </p:cNvPr>
          <p:cNvSpPr/>
          <p:nvPr/>
        </p:nvSpPr>
        <p:spPr>
          <a:xfrm>
            <a:off x="2493771" y="1196132"/>
            <a:ext cx="62632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　判定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C7859415-1159-8754-C56C-F219570485F8}"/>
              </a:ext>
            </a:extLst>
          </p:cNvPr>
          <p:cNvSpPr/>
          <p:nvPr/>
        </p:nvSpPr>
        <p:spPr>
          <a:xfrm>
            <a:off x="594759" y="1732286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世帯主氏名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98DD4D4-D49F-359A-C6FA-7AC90573407E}"/>
              </a:ext>
            </a:extLst>
          </p:cNvPr>
          <p:cNvSpPr/>
          <p:nvPr/>
        </p:nvSpPr>
        <p:spPr>
          <a:xfrm>
            <a:off x="2459482" y="1732286"/>
            <a:ext cx="563561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世帯主住所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CD5A14F-6968-FC45-A463-7E40460ABF0E}"/>
              </a:ext>
            </a:extLst>
          </p:cNvPr>
          <p:cNvSpPr/>
          <p:nvPr/>
        </p:nvSpPr>
        <p:spPr>
          <a:xfrm>
            <a:off x="370214" y="6417190"/>
            <a:ext cx="76676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第一類額 計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6B910D19-2FB4-5CF1-71BB-D97FD3D5F235}"/>
              </a:ext>
            </a:extLst>
          </p:cNvPr>
          <p:cNvSpPr/>
          <p:nvPr/>
        </p:nvSpPr>
        <p:spPr>
          <a:xfrm>
            <a:off x="1567667" y="6417190"/>
            <a:ext cx="76676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第二類額 計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FBF05912-2610-BBA5-DD6C-C6263CEAFE6B}"/>
              </a:ext>
            </a:extLst>
          </p:cNvPr>
          <p:cNvSpPr/>
          <p:nvPr/>
        </p:nvSpPr>
        <p:spPr>
          <a:xfrm>
            <a:off x="2666614" y="6339815"/>
            <a:ext cx="898444" cy="695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　計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4D73E40C-C0D2-2F4E-0698-7025F2EB4B91}"/>
              </a:ext>
            </a:extLst>
          </p:cNvPr>
          <p:cNvSpPr/>
          <p:nvPr/>
        </p:nvSpPr>
        <p:spPr>
          <a:xfrm>
            <a:off x="2666614" y="6429957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児童養育　経過的加算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4B1F5064-5913-C203-812B-9B2F1A8A7E3A}"/>
              </a:ext>
            </a:extLst>
          </p:cNvPr>
          <p:cNvSpPr/>
          <p:nvPr/>
        </p:nvSpPr>
        <p:spPr>
          <a:xfrm>
            <a:off x="2666614" y="6529496"/>
            <a:ext cx="898444" cy="738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母子　経過的加算</a:t>
            </a:r>
            <a:endParaRPr kumimoji="1" lang="ja-JP" altLang="en-US" sz="3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6D839F2-B930-B7F9-594D-B4CE2E07F2A1}"/>
              </a:ext>
            </a:extLst>
          </p:cNvPr>
          <p:cNvSpPr/>
          <p:nvPr/>
        </p:nvSpPr>
        <p:spPr>
          <a:xfrm>
            <a:off x="3797157" y="6409680"/>
            <a:ext cx="54673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　計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5BFAA97C-37C0-4D58-2D11-D8985FB3CBC2}"/>
              </a:ext>
            </a:extLst>
          </p:cNvPr>
          <p:cNvSpPr/>
          <p:nvPr/>
        </p:nvSpPr>
        <p:spPr>
          <a:xfrm>
            <a:off x="4621847" y="6417190"/>
            <a:ext cx="3438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住宅費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11EBF066-8E3F-1AC9-8EC7-71110A14C0F8}"/>
              </a:ext>
            </a:extLst>
          </p:cNvPr>
          <p:cNvSpPr/>
          <p:nvPr/>
        </p:nvSpPr>
        <p:spPr>
          <a:xfrm>
            <a:off x="5946900" y="6409680"/>
            <a:ext cx="69049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最低生活費合計額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2A226A65-892B-4DCA-68CA-E3B30BCD4E58}"/>
              </a:ext>
            </a:extLst>
          </p:cNvPr>
          <p:cNvSpPr/>
          <p:nvPr/>
        </p:nvSpPr>
        <p:spPr>
          <a:xfrm>
            <a:off x="254790" y="7128304"/>
            <a:ext cx="35004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EA144E7D-289C-AD1D-4422-35A77650360D}"/>
              </a:ext>
            </a:extLst>
          </p:cNvPr>
          <p:cNvSpPr/>
          <p:nvPr/>
        </p:nvSpPr>
        <p:spPr>
          <a:xfrm>
            <a:off x="808157" y="7128304"/>
            <a:ext cx="3182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7FE5D2C8-8358-EEEB-41C7-0FD8D52CABA0}"/>
              </a:ext>
            </a:extLst>
          </p:cNvPr>
          <p:cNvSpPr/>
          <p:nvPr/>
        </p:nvSpPr>
        <p:spPr>
          <a:xfrm>
            <a:off x="1342402" y="7128304"/>
            <a:ext cx="35004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収入金額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61A4A511-287F-0B23-063C-C06D47542DC6}"/>
              </a:ext>
            </a:extLst>
          </p:cNvPr>
          <p:cNvSpPr/>
          <p:nvPr/>
        </p:nvSpPr>
        <p:spPr>
          <a:xfrm>
            <a:off x="1838619" y="7107232"/>
            <a:ext cx="427126" cy="14399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要否判定に</a:t>
            </a:r>
            <a:endParaRPr kumimoji="1" lang="en-US" altLang="ja-JP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用いる控除額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D761810C-DFBE-564F-9E9F-4A60407EFEA7}"/>
              </a:ext>
            </a:extLst>
          </p:cNvPr>
          <p:cNvSpPr/>
          <p:nvPr/>
        </p:nvSpPr>
        <p:spPr>
          <a:xfrm>
            <a:off x="4067045" y="7128304"/>
            <a:ext cx="39787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経費等</a:t>
            </a: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81DA90C4-8677-1A0C-79E9-468F5C4DE56B}"/>
              </a:ext>
            </a:extLst>
          </p:cNvPr>
          <p:cNvSpPr/>
          <p:nvPr/>
        </p:nvSpPr>
        <p:spPr>
          <a:xfrm>
            <a:off x="4604741" y="7128304"/>
            <a:ext cx="39787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5B3847E7-05F9-9A2B-7BDC-8AAF0D70B3F4}"/>
              </a:ext>
            </a:extLst>
          </p:cNvPr>
          <p:cNvSpPr/>
          <p:nvPr/>
        </p:nvSpPr>
        <p:spPr>
          <a:xfrm>
            <a:off x="4583679" y="7986182"/>
            <a:ext cx="422007" cy="1978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　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2B546E5-6A3F-261D-3E3E-D6B9ED0E2BCB}"/>
              </a:ext>
            </a:extLst>
          </p:cNvPr>
          <p:cNvSpPr/>
          <p:nvPr/>
        </p:nvSpPr>
        <p:spPr>
          <a:xfrm>
            <a:off x="349747" y="1196132"/>
            <a:ext cx="54395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判定区分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93AB8AC6-7A71-8147-6976-F17077396612}"/>
              </a:ext>
            </a:extLst>
          </p:cNvPr>
          <p:cNvSpPr/>
          <p:nvPr/>
        </p:nvSpPr>
        <p:spPr>
          <a:xfrm>
            <a:off x="5088004" y="1732286"/>
            <a:ext cx="71510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87CE8DD-036E-01EF-8775-B0FE9E8FABFC}"/>
              </a:ext>
            </a:extLst>
          </p:cNvPr>
          <p:cNvSpPr/>
          <p:nvPr/>
        </p:nvSpPr>
        <p:spPr>
          <a:xfrm>
            <a:off x="1071519" y="2434015"/>
            <a:ext cx="690498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最低生活費合計額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AE88CE1E-2F98-09FE-5075-C10B9D44DE76}"/>
              </a:ext>
            </a:extLst>
          </p:cNvPr>
          <p:cNvSpPr/>
          <p:nvPr/>
        </p:nvSpPr>
        <p:spPr>
          <a:xfrm>
            <a:off x="2990946" y="2462473"/>
            <a:ext cx="928362" cy="226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</a:t>
            </a:r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</a:t>
            </a:r>
            <a: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ヵ月平均額）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6748C4C5-AEAD-B033-1474-C6D3F54AA4E0}"/>
              </a:ext>
            </a:extLst>
          </p:cNvPr>
          <p:cNvSpPr/>
          <p:nvPr/>
        </p:nvSpPr>
        <p:spPr>
          <a:xfrm>
            <a:off x="5105085" y="2422158"/>
            <a:ext cx="84396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要否判定　結果</a:t>
            </a: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CC5BD959-5831-23CE-5149-C321A60B33BF}"/>
              </a:ext>
            </a:extLst>
          </p:cNvPr>
          <p:cNvSpPr/>
          <p:nvPr/>
        </p:nvSpPr>
        <p:spPr>
          <a:xfrm>
            <a:off x="2133559" y="2342473"/>
            <a:ext cx="58663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等号・不等号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0899A03F-2ED7-1AB6-4B88-9B256E9BD9A9}"/>
              </a:ext>
            </a:extLst>
          </p:cNvPr>
          <p:cNvSpPr/>
          <p:nvPr/>
        </p:nvSpPr>
        <p:spPr>
          <a:xfrm>
            <a:off x="2430971" y="7109672"/>
            <a:ext cx="361700" cy="1391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新規就労者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控除額</a:t>
            </a:r>
            <a:endParaRPr kumimoji="1" lang="ja-JP" altLang="en-US" sz="5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2DFEB84B-47FC-DE40-7E95-1FB15E8B3144}"/>
              </a:ext>
            </a:extLst>
          </p:cNvPr>
          <p:cNvSpPr/>
          <p:nvPr/>
        </p:nvSpPr>
        <p:spPr>
          <a:xfrm>
            <a:off x="2919797" y="7128304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歳未満控除額</a:t>
            </a: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6C3E4C82-B92A-BF16-747D-8B87D27FB494}"/>
              </a:ext>
            </a:extLst>
          </p:cNvPr>
          <p:cNvSpPr/>
          <p:nvPr/>
        </p:nvSpPr>
        <p:spPr>
          <a:xfrm>
            <a:off x="3477546" y="7128304"/>
            <a:ext cx="48142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その他控除額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8AA45105-D827-9BCE-6E76-6B06A2E78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48562"/>
              </p:ext>
            </p:extLst>
          </p:nvPr>
        </p:nvGraphicFramePr>
        <p:xfrm>
          <a:off x="157164" y="2924629"/>
          <a:ext cx="6556045" cy="1257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258">
                  <a:extLst>
                    <a:ext uri="{9D8B030D-6E8A-4147-A177-3AD203B41FA5}">
                      <a16:colId xmlns:a16="http://schemas.microsoft.com/office/drawing/2014/main" val="1899397530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2147112623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1244640260"/>
                    </a:ext>
                  </a:extLst>
                </a:gridCol>
                <a:gridCol w="213188">
                  <a:extLst>
                    <a:ext uri="{9D8B030D-6E8A-4147-A177-3AD203B41FA5}">
                      <a16:colId xmlns:a16="http://schemas.microsoft.com/office/drawing/2014/main" val="3545630729"/>
                    </a:ext>
                  </a:extLst>
                </a:gridCol>
                <a:gridCol w="593795">
                  <a:extLst>
                    <a:ext uri="{9D8B030D-6E8A-4147-A177-3AD203B41FA5}">
                      <a16:colId xmlns:a16="http://schemas.microsoft.com/office/drawing/2014/main" val="1966280517"/>
                    </a:ext>
                  </a:extLst>
                </a:gridCol>
                <a:gridCol w="303926">
                  <a:extLst>
                    <a:ext uri="{9D8B030D-6E8A-4147-A177-3AD203B41FA5}">
                      <a16:colId xmlns:a16="http://schemas.microsoft.com/office/drawing/2014/main" val="2444949359"/>
                    </a:ext>
                  </a:extLst>
                </a:gridCol>
                <a:gridCol w="485784">
                  <a:extLst>
                    <a:ext uri="{9D8B030D-6E8A-4147-A177-3AD203B41FA5}">
                      <a16:colId xmlns:a16="http://schemas.microsoft.com/office/drawing/2014/main" val="2340449472"/>
                    </a:ext>
                  </a:extLst>
                </a:gridCol>
                <a:gridCol w="453196">
                  <a:extLst>
                    <a:ext uri="{9D8B030D-6E8A-4147-A177-3AD203B41FA5}">
                      <a16:colId xmlns:a16="http://schemas.microsoft.com/office/drawing/2014/main" val="4246371651"/>
                    </a:ext>
                  </a:extLst>
                </a:gridCol>
                <a:gridCol w="402315">
                  <a:extLst>
                    <a:ext uri="{9D8B030D-6E8A-4147-A177-3AD203B41FA5}">
                      <a16:colId xmlns:a16="http://schemas.microsoft.com/office/drawing/2014/main" val="2735308274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2212737970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3840305138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4222386009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2696893470"/>
                    </a:ext>
                  </a:extLst>
                </a:gridCol>
                <a:gridCol w="369899">
                  <a:extLst>
                    <a:ext uri="{9D8B030D-6E8A-4147-A177-3AD203B41FA5}">
                      <a16:colId xmlns:a16="http://schemas.microsoft.com/office/drawing/2014/main" val="3070299336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1010705643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1370662161"/>
                    </a:ext>
                  </a:extLst>
                </a:gridCol>
                <a:gridCol w="387702">
                  <a:extLst>
                    <a:ext uri="{9D8B030D-6E8A-4147-A177-3AD203B41FA5}">
                      <a16:colId xmlns:a16="http://schemas.microsoft.com/office/drawing/2014/main" val="2276215338"/>
                    </a:ext>
                  </a:extLst>
                </a:gridCol>
              </a:tblGrid>
              <a:tr h="144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第一類費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経過的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特例加算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国民健康保険料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</a:t>
                      </a:r>
                      <a:b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保険料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96772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居宅</a:t>
                      </a: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/</a:t>
                      </a:r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入院・施設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級地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冬季加算</a:t>
                      </a:r>
                      <a:endParaRPr kumimoji="1" lang="en-US" altLang="ja-JP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加算種類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5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加算認定額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教育費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医療費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介護費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646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864874"/>
                  </a:ext>
                </a:extLst>
              </a:tr>
              <a:tr h="145346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150570"/>
                  </a:ext>
                </a:extLst>
              </a:tr>
              <a:tr h="131471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81497"/>
                  </a:ext>
                </a:extLst>
              </a:tr>
              <a:tr h="127121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037303"/>
                  </a:ext>
                </a:extLst>
              </a:tr>
              <a:tr h="189446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04729"/>
                  </a:ext>
                </a:extLst>
              </a:tr>
              <a:tr h="123825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780742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370AD62-D1DB-C73C-9FFA-31B1CC1E65D3}"/>
              </a:ext>
            </a:extLst>
          </p:cNvPr>
          <p:cNvSpPr/>
          <p:nvPr/>
        </p:nvSpPr>
        <p:spPr>
          <a:xfrm>
            <a:off x="2358500" y="3233665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冬季加算区分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2EA63267-EE8E-BA9B-ED6A-B9BA61FFB370}"/>
              </a:ext>
            </a:extLst>
          </p:cNvPr>
          <p:cNvSpPr/>
          <p:nvPr/>
        </p:nvSpPr>
        <p:spPr>
          <a:xfrm>
            <a:off x="2358500" y="3352728"/>
            <a:ext cx="41462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冬季加算額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41A27AC5-2545-D8F3-2F65-FB56FB152FA1}"/>
              </a:ext>
            </a:extLst>
          </p:cNvPr>
          <p:cNvSpPr/>
          <p:nvPr/>
        </p:nvSpPr>
        <p:spPr>
          <a:xfrm>
            <a:off x="808454" y="329898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0579A19-A569-9D0C-32ED-6F3255E56C9A}"/>
              </a:ext>
            </a:extLst>
          </p:cNvPr>
          <p:cNvSpPr/>
          <p:nvPr/>
        </p:nvSpPr>
        <p:spPr>
          <a:xfrm>
            <a:off x="1033101" y="32989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77321AA4-F8DA-8CD9-54D1-9E40CBDB4DCB}"/>
              </a:ext>
            </a:extLst>
          </p:cNvPr>
          <p:cNvSpPr/>
          <p:nvPr/>
        </p:nvSpPr>
        <p:spPr>
          <a:xfrm>
            <a:off x="1242023" y="3298978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D9FDDF00-8CA0-AF16-3555-861E50BB54C3}"/>
              </a:ext>
            </a:extLst>
          </p:cNvPr>
          <p:cNvSpPr/>
          <p:nvPr/>
        </p:nvSpPr>
        <p:spPr>
          <a:xfrm>
            <a:off x="1469566" y="3302321"/>
            <a:ext cx="4959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居宅</a:t>
            </a:r>
            <a:r>
              <a:rPr kumimoji="1" lang="en-US" altLang="ja-JP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/</a:t>
            </a:r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入院・施設</a:t>
            </a: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070D5E4B-82FF-269E-19CA-3FA8195C3385}"/>
              </a:ext>
            </a:extLst>
          </p:cNvPr>
          <p:cNvSpPr/>
          <p:nvPr/>
        </p:nvSpPr>
        <p:spPr>
          <a:xfrm>
            <a:off x="2048999" y="3298978"/>
            <a:ext cx="23787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級地</a:t>
            </a: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FEEA1B72-41C4-A358-6285-28ABA1483596}"/>
              </a:ext>
            </a:extLst>
          </p:cNvPr>
          <p:cNvSpPr/>
          <p:nvPr/>
        </p:nvSpPr>
        <p:spPr>
          <a:xfrm>
            <a:off x="2852095" y="3298978"/>
            <a:ext cx="369717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第一類費</a:t>
            </a: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88858EE6-CB93-9501-581D-5CA65718A972}"/>
              </a:ext>
            </a:extLst>
          </p:cNvPr>
          <p:cNvSpPr/>
          <p:nvPr/>
        </p:nvSpPr>
        <p:spPr>
          <a:xfrm>
            <a:off x="3299659" y="3241146"/>
            <a:ext cx="338175" cy="2019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経過的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9E75F305-54A0-E8BD-96EF-71121799F675}"/>
              </a:ext>
            </a:extLst>
          </p:cNvPr>
          <p:cNvSpPr/>
          <p:nvPr/>
        </p:nvSpPr>
        <p:spPr>
          <a:xfrm>
            <a:off x="3694742" y="3298978"/>
            <a:ext cx="33610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加算種類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29E46D92-3040-211D-8545-F08A51E4D9D6}"/>
              </a:ext>
            </a:extLst>
          </p:cNvPr>
          <p:cNvSpPr/>
          <p:nvPr/>
        </p:nvSpPr>
        <p:spPr>
          <a:xfrm>
            <a:off x="4093699" y="3260839"/>
            <a:ext cx="317669" cy="18377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認定額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E37D59BC-E2DA-5C5B-E704-1C436B9C643B}"/>
              </a:ext>
            </a:extLst>
          </p:cNvPr>
          <p:cNvSpPr/>
          <p:nvPr/>
        </p:nvSpPr>
        <p:spPr>
          <a:xfrm>
            <a:off x="5220568" y="3243841"/>
            <a:ext cx="311732" cy="1984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保険料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483E26BA-2F11-98FC-8361-F133B5C1CACB}"/>
              </a:ext>
            </a:extLst>
          </p:cNvPr>
          <p:cNvSpPr/>
          <p:nvPr/>
        </p:nvSpPr>
        <p:spPr>
          <a:xfrm>
            <a:off x="5597998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教育費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3104C040-C1B1-9657-AFC5-D0E5BEBB9F82}"/>
              </a:ext>
            </a:extLst>
          </p:cNvPr>
          <p:cNvSpPr/>
          <p:nvPr/>
        </p:nvSpPr>
        <p:spPr>
          <a:xfrm>
            <a:off x="250991" y="3298980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9B51FEDD-DFFB-4C53-ADD5-A3EECED20363}"/>
              </a:ext>
            </a:extLst>
          </p:cNvPr>
          <p:cNvSpPr/>
          <p:nvPr/>
        </p:nvSpPr>
        <p:spPr>
          <a:xfrm>
            <a:off x="5983581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</a:t>
            </a: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費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1EA7CD75-37CC-8446-F6CE-D71E99B48BCE}"/>
              </a:ext>
            </a:extLst>
          </p:cNvPr>
          <p:cNvSpPr/>
          <p:nvPr/>
        </p:nvSpPr>
        <p:spPr>
          <a:xfrm>
            <a:off x="6381527" y="3301804"/>
            <a:ext cx="284684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介護費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F79CD4FC-263C-4C00-07A7-68FD610EFB14}"/>
              </a:ext>
            </a:extLst>
          </p:cNvPr>
          <p:cNvSpPr/>
          <p:nvPr/>
        </p:nvSpPr>
        <p:spPr>
          <a:xfrm>
            <a:off x="4834692" y="3247970"/>
            <a:ext cx="336588" cy="18905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国民健康</a:t>
            </a:r>
            <a:br>
              <a:rPr kumimoji="1" lang="en-US" altLang="ja-JP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保険料</a:t>
            </a: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CF8F37DA-974B-FC7D-8A34-51B863CE03D1}"/>
              </a:ext>
            </a:extLst>
          </p:cNvPr>
          <p:cNvSpPr/>
          <p:nvPr/>
        </p:nvSpPr>
        <p:spPr>
          <a:xfrm>
            <a:off x="5111036" y="6378666"/>
            <a:ext cx="690498" cy="1936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40" name="表 139">
            <a:extLst>
              <a:ext uri="{FF2B5EF4-FFF2-40B4-BE49-F238E27FC236}">
                <a16:creationId xmlns:a16="http://schemas.microsoft.com/office/drawing/2014/main" id="{35844981-A5AC-5BB8-69EF-FF5A04548A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267727"/>
              </p:ext>
            </p:extLst>
          </p:nvPr>
        </p:nvGraphicFramePr>
        <p:xfrm>
          <a:off x="151429" y="4436267"/>
          <a:ext cx="6561779" cy="13263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786">
                  <a:extLst>
                    <a:ext uri="{9D8B030D-6E8A-4147-A177-3AD203B41FA5}">
                      <a16:colId xmlns:a16="http://schemas.microsoft.com/office/drawing/2014/main" val="1621395088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4257416122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1596273601"/>
                    </a:ext>
                  </a:extLst>
                </a:gridCol>
                <a:gridCol w="213706">
                  <a:extLst>
                    <a:ext uri="{9D8B030D-6E8A-4147-A177-3AD203B41FA5}">
                      <a16:colId xmlns:a16="http://schemas.microsoft.com/office/drawing/2014/main" val="3399171322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484071643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1665103142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337325279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114015711"/>
                    </a:ext>
                  </a:extLst>
                </a:gridCol>
                <a:gridCol w="1057975">
                  <a:extLst>
                    <a:ext uri="{9D8B030D-6E8A-4147-A177-3AD203B41FA5}">
                      <a16:colId xmlns:a16="http://schemas.microsoft.com/office/drawing/2014/main" val="396757373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続柄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6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その他認定費用合計額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8409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604392"/>
                  </a:ext>
                </a:extLst>
              </a:tr>
              <a:tr h="176758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163790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247756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624600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9497745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121495"/>
                  </a:ext>
                </a:extLst>
              </a:tr>
            </a:tbl>
          </a:graphicData>
        </a:graphic>
      </p:graphicFrame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D578436C-F1AF-51CA-4D04-14482A05A7E1}"/>
              </a:ext>
            </a:extLst>
          </p:cNvPr>
          <p:cNvSpPr/>
          <p:nvPr/>
        </p:nvSpPr>
        <p:spPr>
          <a:xfrm>
            <a:off x="1653103" y="4533460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1F3FDCBE-3BDB-7823-1C69-C0E45924FE26}"/>
              </a:ext>
            </a:extLst>
          </p:cNvPr>
          <p:cNvSpPr/>
          <p:nvPr/>
        </p:nvSpPr>
        <p:spPr>
          <a:xfrm>
            <a:off x="2735806" y="4530880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D137EAF6-A985-686E-6B3C-8325F1B772E0}"/>
              </a:ext>
            </a:extLst>
          </p:cNvPr>
          <p:cNvSpPr/>
          <p:nvPr/>
        </p:nvSpPr>
        <p:spPr>
          <a:xfrm>
            <a:off x="3770741" y="4528300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9F1DC1B6-A6BA-933F-5C97-6A509F09E57B}"/>
              </a:ext>
            </a:extLst>
          </p:cNvPr>
          <p:cNvSpPr/>
          <p:nvPr/>
        </p:nvSpPr>
        <p:spPr>
          <a:xfrm>
            <a:off x="4860268" y="4525720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1844E01A-95F9-1E1B-8473-A1832C826283}"/>
              </a:ext>
            </a:extLst>
          </p:cNvPr>
          <p:cNvSpPr/>
          <p:nvPr/>
        </p:nvSpPr>
        <p:spPr>
          <a:xfrm>
            <a:off x="5790952" y="4809820"/>
            <a:ext cx="82538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その他認定費用合計額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37B27943-CC05-97C5-B4B1-2655E5D77F18}"/>
              </a:ext>
            </a:extLst>
          </p:cNvPr>
          <p:cNvSpPr/>
          <p:nvPr/>
        </p:nvSpPr>
        <p:spPr>
          <a:xfrm>
            <a:off x="799502" y="4806512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続柄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88AF9871-824D-6A0F-F301-37475DD32948}"/>
              </a:ext>
            </a:extLst>
          </p:cNvPr>
          <p:cNvSpPr/>
          <p:nvPr/>
        </p:nvSpPr>
        <p:spPr>
          <a:xfrm>
            <a:off x="1017325" y="480651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76282F60-74E6-152F-48A4-2E3182375898}"/>
              </a:ext>
            </a:extLst>
          </p:cNvPr>
          <p:cNvSpPr/>
          <p:nvPr/>
        </p:nvSpPr>
        <p:spPr>
          <a:xfrm>
            <a:off x="1233071" y="4806510"/>
            <a:ext cx="1639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9408F099-83B1-6B35-59A7-FCD8DE45B797}"/>
              </a:ext>
            </a:extLst>
          </p:cNvPr>
          <p:cNvSpPr/>
          <p:nvPr/>
        </p:nvSpPr>
        <p:spPr>
          <a:xfrm>
            <a:off x="245752" y="4806512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5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00F49FED-8C84-2212-AFD6-C9F5D9367D2D}"/>
              </a:ext>
            </a:extLst>
          </p:cNvPr>
          <p:cNvSpPr/>
          <p:nvPr/>
        </p:nvSpPr>
        <p:spPr>
          <a:xfrm>
            <a:off x="1595087" y="4802888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2DAD383D-4D5A-36CE-9050-DB6F79D5F0B9}"/>
              </a:ext>
            </a:extLst>
          </p:cNvPr>
          <p:cNvSpPr/>
          <p:nvPr/>
        </p:nvSpPr>
        <p:spPr>
          <a:xfrm>
            <a:off x="2703569" y="4802888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CA219D8E-5E36-3865-FCE6-60C5BA7BD94D}"/>
              </a:ext>
            </a:extLst>
          </p:cNvPr>
          <p:cNvSpPr/>
          <p:nvPr/>
        </p:nvSpPr>
        <p:spPr>
          <a:xfrm>
            <a:off x="3740678" y="4798192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</a:p>
        </p:txBody>
      </p:sp>
      <p:sp>
        <p:nvSpPr>
          <p:cNvPr id="161" name="正方形/長方形 160">
            <a:extLst>
              <a:ext uri="{FF2B5EF4-FFF2-40B4-BE49-F238E27FC236}">
                <a16:creationId xmlns:a16="http://schemas.microsoft.com/office/drawing/2014/main" id="{83CB5CEA-6039-DA2E-A43A-48B2509D017D}"/>
              </a:ext>
            </a:extLst>
          </p:cNvPr>
          <p:cNvSpPr/>
          <p:nvPr/>
        </p:nvSpPr>
        <p:spPr>
          <a:xfrm>
            <a:off x="4844464" y="4806510"/>
            <a:ext cx="682133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その他認定費用額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6EEF1D2-3AF1-78AB-E639-972B45978739}"/>
              </a:ext>
            </a:extLst>
          </p:cNvPr>
          <p:cNvSpPr/>
          <p:nvPr/>
        </p:nvSpPr>
        <p:spPr>
          <a:xfrm>
            <a:off x="4481956" y="3250665"/>
            <a:ext cx="277774" cy="1984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特例</a:t>
            </a:r>
            <a:b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加算額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0D65EFE-292F-87D9-D3BD-2D57D128B70B}"/>
              </a:ext>
            </a:extLst>
          </p:cNvPr>
          <p:cNvSpPr/>
          <p:nvPr/>
        </p:nvSpPr>
        <p:spPr>
          <a:xfrm>
            <a:off x="139746" y="4248429"/>
            <a:ext cx="170759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最低生活費認定欄（その他費用）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BFE1B24-0C11-EB18-9B8F-EDF986036DED}"/>
              </a:ext>
            </a:extLst>
          </p:cNvPr>
          <p:cNvSpPr/>
          <p:nvPr/>
        </p:nvSpPr>
        <p:spPr>
          <a:xfrm>
            <a:off x="139746" y="5815559"/>
            <a:ext cx="1707590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最低生活費合計欄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2" name="表 7">
            <a:extLst>
              <a:ext uri="{FF2B5EF4-FFF2-40B4-BE49-F238E27FC236}">
                <a16:creationId xmlns:a16="http://schemas.microsoft.com/office/drawing/2014/main" id="{42119A60-4F0C-E1F7-4053-1F8A71156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548425"/>
              </p:ext>
            </p:extLst>
          </p:nvPr>
        </p:nvGraphicFramePr>
        <p:xfrm>
          <a:off x="3393600" y="201445"/>
          <a:ext cx="3312000" cy="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450459257"/>
                    </a:ext>
                  </a:extLst>
                </a:gridCol>
                <a:gridCol w="3024000">
                  <a:extLst>
                    <a:ext uri="{9D8B030D-6E8A-4147-A177-3AD203B41FA5}">
                      <a16:colId xmlns:a16="http://schemas.microsoft.com/office/drawing/2014/main" val="2431253354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決裁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7730943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accent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8844532"/>
                  </a:ext>
                </a:extLst>
              </a:tr>
            </a:tbl>
          </a:graphicData>
        </a:graphic>
      </p:graphicFrame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514F017-A297-CBA9-9056-0D7285B2E5D9}"/>
              </a:ext>
            </a:extLst>
          </p:cNvPr>
          <p:cNvSpPr/>
          <p:nvPr/>
        </p:nvSpPr>
        <p:spPr>
          <a:xfrm>
            <a:off x="3893572" y="263437"/>
            <a:ext cx="2515635" cy="648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枠の分割は各自治体の運用に合わせる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4C753B3B-39CA-4511-DF92-259DE76FF396}"/>
              </a:ext>
            </a:extLst>
          </p:cNvPr>
          <p:cNvSpPr/>
          <p:nvPr/>
        </p:nvSpPr>
        <p:spPr>
          <a:xfrm>
            <a:off x="5180537" y="7128304"/>
            <a:ext cx="318219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</a:t>
            </a: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29B60C45-B0AE-F270-DF76-18B00E112DB0}"/>
              </a:ext>
            </a:extLst>
          </p:cNvPr>
          <p:cNvSpPr/>
          <p:nvPr/>
        </p:nvSpPr>
        <p:spPr>
          <a:xfrm>
            <a:off x="5708432" y="7128304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日割り日数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EDE0F85D-932A-06F8-1AD5-2FFFCA22D688}"/>
              </a:ext>
            </a:extLst>
          </p:cNvPr>
          <p:cNvSpPr/>
          <p:nvPr/>
        </p:nvSpPr>
        <p:spPr>
          <a:xfrm>
            <a:off x="6252353" y="7128304"/>
            <a:ext cx="385045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推定残額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C5C23882-5FCC-3612-1CE6-F4B412665E6B}"/>
              </a:ext>
            </a:extLst>
          </p:cNvPr>
          <p:cNvSpPr/>
          <p:nvPr/>
        </p:nvSpPr>
        <p:spPr>
          <a:xfrm>
            <a:off x="134328" y="808847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収入認定額（３ヵ月平均分）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9" name="表 38">
            <a:extLst>
              <a:ext uri="{FF2B5EF4-FFF2-40B4-BE49-F238E27FC236}">
                <a16:creationId xmlns:a16="http://schemas.microsoft.com/office/drawing/2014/main" id="{E63E6387-3338-9CB7-82AC-B6747F1A5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31321"/>
              </p:ext>
            </p:extLst>
          </p:nvPr>
        </p:nvGraphicFramePr>
        <p:xfrm>
          <a:off x="148140" y="8265011"/>
          <a:ext cx="2438183" cy="39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266">
                  <a:extLst>
                    <a:ext uri="{9D8B030D-6E8A-4147-A177-3AD203B41FA5}">
                      <a16:colId xmlns:a16="http://schemas.microsoft.com/office/drawing/2014/main" val="2054742736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803841878"/>
                    </a:ext>
                  </a:extLst>
                </a:gridCol>
                <a:gridCol w="1423917">
                  <a:extLst>
                    <a:ext uri="{9D8B030D-6E8A-4147-A177-3AD203B41FA5}">
                      <a16:colId xmlns:a16="http://schemas.microsoft.com/office/drawing/2014/main" val="30086109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収入種別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収入認定額（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ヵ月平均額）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7866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45765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416036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D9BFB9B-A131-3F74-DC0A-7011C9BDDF68}"/>
              </a:ext>
            </a:extLst>
          </p:cNvPr>
          <p:cNvSpPr/>
          <p:nvPr/>
        </p:nvSpPr>
        <p:spPr>
          <a:xfrm>
            <a:off x="248969" y="8386636"/>
            <a:ext cx="423550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37D350D-6C28-DEB8-0C13-CC3072464C95}"/>
              </a:ext>
            </a:extLst>
          </p:cNvPr>
          <p:cNvSpPr/>
          <p:nvPr/>
        </p:nvSpPr>
        <p:spPr>
          <a:xfrm>
            <a:off x="809289" y="8388828"/>
            <a:ext cx="35004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収入種別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BEBBF29-B150-8487-90C7-74330F1F9601}"/>
              </a:ext>
            </a:extLst>
          </p:cNvPr>
          <p:cNvSpPr/>
          <p:nvPr/>
        </p:nvSpPr>
        <p:spPr>
          <a:xfrm>
            <a:off x="1274135" y="8402664"/>
            <a:ext cx="10985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収入認定額（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ヵ月平均額）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FA99AE3-5C91-FF6E-9D89-52E2AC6D36E4}"/>
              </a:ext>
            </a:extLst>
          </p:cNvPr>
          <p:cNvSpPr/>
          <p:nvPr/>
        </p:nvSpPr>
        <p:spPr>
          <a:xfrm>
            <a:off x="6219975" y="7993339"/>
            <a:ext cx="423550" cy="1804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推定残額</a:t>
            </a:r>
            <a:endParaRPr kumimoji="1" lang="en-US" altLang="ja-JP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</a:t>
            </a:r>
            <a:endParaRPr kumimoji="1" lang="ja-JP" altLang="en-US" sz="600" b="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67C8772-14BF-8B5C-2E23-C8F467D3D258}"/>
              </a:ext>
            </a:extLst>
          </p:cNvPr>
          <p:cNvSpPr/>
          <p:nvPr/>
        </p:nvSpPr>
        <p:spPr>
          <a:xfrm>
            <a:off x="324583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EEA93F7-312D-7045-2D33-BF5B48B1BD18}"/>
              </a:ext>
            </a:extLst>
          </p:cNvPr>
          <p:cNvSpPr/>
          <p:nvPr/>
        </p:nvSpPr>
        <p:spPr>
          <a:xfrm>
            <a:off x="4543740" y="9539516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AE5D5E0-CE5D-E516-61F4-6D83A2836FEF}"/>
              </a:ext>
            </a:extLst>
          </p:cNvPr>
          <p:cNvSpPr/>
          <p:nvPr/>
        </p:nvSpPr>
        <p:spPr>
          <a:xfrm>
            <a:off x="4543740" y="9332685"/>
            <a:ext cx="758943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B0256336-DC4E-2DB6-9EBE-FD8A7CE30680}"/>
              </a:ext>
            </a:extLst>
          </p:cNvPr>
          <p:cNvSpPr/>
          <p:nvPr/>
        </p:nvSpPr>
        <p:spPr>
          <a:xfrm>
            <a:off x="5421486" y="953951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74DDDD08-EBC9-07D9-1E36-94004676AACB}"/>
              </a:ext>
            </a:extLst>
          </p:cNvPr>
          <p:cNvSpPr/>
          <p:nvPr/>
        </p:nvSpPr>
        <p:spPr>
          <a:xfrm>
            <a:off x="5421486" y="9332685"/>
            <a:ext cx="627225" cy="1559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EE02CC92-5CE4-837A-7A75-982294FAD7F4}"/>
              </a:ext>
            </a:extLst>
          </p:cNvPr>
          <p:cNvSpPr/>
          <p:nvPr/>
        </p:nvSpPr>
        <p:spPr>
          <a:xfrm>
            <a:off x="115278" y="8793322"/>
            <a:ext cx="1404937" cy="14032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申請時所持金</a:t>
            </a:r>
            <a:r>
              <a:rPr kumimoji="1" lang="en-US" altLang="ja-JP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kumimoji="1"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推定額合計</a:t>
            </a:r>
            <a:endParaRPr kumimoji="1"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8" name="表 47">
            <a:extLst>
              <a:ext uri="{FF2B5EF4-FFF2-40B4-BE49-F238E27FC236}">
                <a16:creationId xmlns:a16="http://schemas.microsoft.com/office/drawing/2014/main" id="{62198319-1D4A-E401-498B-7DB4EA3828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898559"/>
              </p:ext>
            </p:extLst>
          </p:nvPr>
        </p:nvGraphicFramePr>
        <p:xfrm>
          <a:off x="129090" y="8969861"/>
          <a:ext cx="2569660" cy="25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266">
                  <a:extLst>
                    <a:ext uri="{9D8B030D-6E8A-4147-A177-3AD203B41FA5}">
                      <a16:colId xmlns:a16="http://schemas.microsoft.com/office/drawing/2014/main" val="2054742736"/>
                    </a:ext>
                  </a:extLst>
                </a:gridCol>
                <a:gridCol w="708304">
                  <a:extLst>
                    <a:ext uri="{9D8B030D-6E8A-4147-A177-3AD203B41FA5}">
                      <a16:colId xmlns:a16="http://schemas.microsoft.com/office/drawing/2014/main" val="2803841878"/>
                    </a:ext>
                  </a:extLst>
                </a:gridCol>
                <a:gridCol w="1228090">
                  <a:extLst>
                    <a:ext uri="{9D8B030D-6E8A-4147-A177-3AD203B41FA5}">
                      <a16:colId xmlns:a16="http://schemas.microsoft.com/office/drawing/2014/main" val="30086109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申請時所持金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申請時所持金</a:t>
                      </a:r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-</a:t>
                      </a: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推定残額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7866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457659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B69EC94A-613B-1532-810D-A528EC4A5592}"/>
              </a:ext>
            </a:extLst>
          </p:cNvPr>
          <p:cNvSpPr/>
          <p:nvPr/>
        </p:nvSpPr>
        <p:spPr>
          <a:xfrm>
            <a:off x="185446" y="9096639"/>
            <a:ext cx="512496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推定残額合計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C78F8F1-6307-C58E-F057-79E0AE19C80E}"/>
              </a:ext>
            </a:extLst>
          </p:cNvPr>
          <p:cNvSpPr/>
          <p:nvPr/>
        </p:nvSpPr>
        <p:spPr>
          <a:xfrm>
            <a:off x="801948" y="9096639"/>
            <a:ext cx="620121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申請時所持金合計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CD5A8FC-3EBE-7072-F290-AF1B3B1E1965}"/>
              </a:ext>
            </a:extLst>
          </p:cNvPr>
          <p:cNvSpPr/>
          <p:nvPr/>
        </p:nvSpPr>
        <p:spPr>
          <a:xfrm>
            <a:off x="1526075" y="9096639"/>
            <a:ext cx="1098582" cy="1018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申請時所持金合計</a:t>
            </a:r>
            <a:r>
              <a:rPr kumimoji="1" lang="en-US" altLang="ja-JP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推定額合計</a:t>
            </a:r>
            <a:endParaRPr kumimoji="1" lang="en-US" altLang="ja-JP" sz="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3454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EE5D081-831F-4D26-9F66-52DD2262EB8E}"/>
</file>

<file path=customXml/itemProps2.xml><?xml version="1.0" encoding="utf-8"?>
<ds:datastoreItem xmlns:ds="http://schemas.openxmlformats.org/officeDocument/2006/customXml" ds:itemID="{8AF9B5A7-4C58-44AA-A9FF-92CC4F4BF581}"/>
</file>

<file path=customXml/itemProps3.xml><?xml version="1.0" encoding="utf-8"?>
<ds:datastoreItem xmlns:ds="http://schemas.openxmlformats.org/officeDocument/2006/customXml" ds:itemID="{3F4335DB-094A-4682-A168-1F06367EA656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6001</TotalTime>
  <Words>457</Words>
  <PresentationFormat>A4 210 x 297 mm</PresentationFormat>
  <Paragraphs>160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2026-01-23T07:15:27Z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