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62" r:id="rId9"/>
    <p:sldId id="263" r:id="rId10"/>
    <p:sldId id="266" r:id="rId11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6353" autoAdjust="0"/>
  </p:normalViewPr>
  <p:slideViewPr>
    <p:cSldViewPr>
      <p:cViewPr>
        <p:scale>
          <a:sx n="80" d="100"/>
          <a:sy n="80" d="100"/>
        </p:scale>
        <p:origin x="3120" y="3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4954"/>
            <a:ext cx="642302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88304"/>
            <a:ext cx="528955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59482"/>
            <a:ext cx="3287077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57220" y="473459"/>
            <a:ext cx="17113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59482"/>
            <a:ext cx="680085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9210" y="9944862"/>
            <a:ext cx="2418080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0680" y="9944862"/>
            <a:ext cx="173799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表 61">
            <a:extLst>
              <a:ext uri="{FF2B5EF4-FFF2-40B4-BE49-F238E27FC236}">
                <a16:creationId xmlns:a16="http://schemas.microsoft.com/office/drawing/2014/main" id="{06C53850-3507-94C6-0084-0B993748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630679"/>
              </p:ext>
            </p:extLst>
          </p:nvPr>
        </p:nvGraphicFramePr>
        <p:xfrm>
          <a:off x="389495" y="3973627"/>
          <a:ext cx="6898064" cy="942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9677">
                  <a:extLst>
                    <a:ext uri="{9D8B030D-6E8A-4147-A177-3AD203B41FA5}">
                      <a16:colId xmlns:a16="http://schemas.microsoft.com/office/drawing/2014/main" val="2171279595"/>
                    </a:ext>
                  </a:extLst>
                </a:gridCol>
                <a:gridCol w="1601278">
                  <a:extLst>
                    <a:ext uri="{9D8B030D-6E8A-4147-A177-3AD203B41FA5}">
                      <a16:colId xmlns:a16="http://schemas.microsoft.com/office/drawing/2014/main" val="39858175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63212277"/>
                    </a:ext>
                  </a:extLst>
                </a:gridCol>
                <a:gridCol w="3204509">
                  <a:extLst>
                    <a:ext uri="{9D8B030D-6E8A-4147-A177-3AD203B41FA5}">
                      <a16:colId xmlns:a16="http://schemas.microsoft.com/office/drawing/2014/main" val="546520917"/>
                    </a:ext>
                  </a:extLst>
                </a:gridCol>
              </a:tblGrid>
              <a:tr h="235508">
                <a:tc rowSpan="4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開始年月日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廃止年月日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保護実施機関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793772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555324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00965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45962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19C7C7D-1C53-478F-5073-3C5290CA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1548783"/>
              </p:ext>
            </p:extLst>
          </p:nvPr>
        </p:nvGraphicFramePr>
        <p:xfrm>
          <a:off x="377824" y="5175388"/>
          <a:ext cx="6905626" cy="4356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004">
                  <a:extLst>
                    <a:ext uri="{9D8B030D-6E8A-4147-A177-3AD203B41FA5}">
                      <a16:colId xmlns:a16="http://schemas.microsoft.com/office/drawing/2014/main" val="33628168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7223656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1710492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000723000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24985138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7956069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1399193738"/>
                    </a:ext>
                  </a:extLst>
                </a:gridCol>
                <a:gridCol w="799971">
                  <a:extLst>
                    <a:ext uri="{9D8B030D-6E8A-4147-A177-3AD203B41FA5}">
                      <a16:colId xmlns:a16="http://schemas.microsoft.com/office/drawing/2014/main" val="8490408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629125278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553938224"/>
                    </a:ext>
                  </a:extLst>
                </a:gridCol>
                <a:gridCol w="300429">
                  <a:extLst>
                    <a:ext uri="{9D8B030D-6E8A-4147-A177-3AD203B41FA5}">
                      <a16:colId xmlns:a16="http://schemas.microsoft.com/office/drawing/2014/main" val="619876467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43991613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601228507"/>
                    </a:ext>
                  </a:extLst>
                </a:gridCol>
                <a:gridCol w="893222">
                  <a:extLst>
                    <a:ext uri="{9D8B030D-6E8A-4147-A177-3AD203B41FA5}">
                      <a16:colId xmlns:a16="http://schemas.microsoft.com/office/drawing/2014/main" val="1515941095"/>
                    </a:ext>
                  </a:extLst>
                </a:gridCol>
              </a:tblGrid>
              <a:tr h="196259">
                <a:tc rowSpan="2">
                  <a:txBody>
                    <a:bodyPr/>
                    <a:lstStyle/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59055" indent="0" algn="ctr">
                        <a:lnSpc>
                          <a:spcPct val="111100"/>
                        </a:lnSpc>
                        <a:spcBef>
                          <a:spcPts val="204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マイナンバー</a:t>
                      </a:r>
                      <a:endParaRPr lang="en-US" altLang="ja-JP" sz="900" spc="-15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ja-JP" altLang="en-US" sz="900" spc="-1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カード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spc="18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6794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心身</a:t>
                      </a:r>
                      <a:r>
                        <a:rPr sz="900" spc="-5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 </a:t>
                      </a:r>
                      <a:br>
                        <a:rPr 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9370"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医療</a:t>
                      </a:r>
                      <a:br>
                        <a:rPr lang="en-US" altLang="ja-JP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他法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45085" marR="20955" algn="ctr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r>
                        <a:rPr sz="900" spc="-25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国民年金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34925" marR="48895" algn="ctr">
                        <a:lnSpc>
                          <a:spcPct val="100000"/>
                        </a:lnSpc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3698688"/>
                  </a:ext>
                </a:extLst>
              </a:tr>
              <a:tr h="23550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6034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特技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現職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095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815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97846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1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93406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164662"/>
                  </a:ext>
                </a:extLst>
              </a:tr>
              <a:tr h="391859">
                <a:tc>
                  <a:txBody>
                    <a:bodyPr/>
                    <a:lstStyle/>
                    <a:p>
                      <a:pPr marL="38100" marR="396240">
                        <a:lnSpc>
                          <a:spcPct val="104400"/>
                        </a:lnSpc>
                        <a:spcBef>
                          <a:spcPts val="49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223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0887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44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marR="28575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38100">
                        <a:lnSpc>
                          <a:spcPts val="900"/>
                        </a:lnSpc>
                        <a:spcBef>
                          <a:spcPts val="345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38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7552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665333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29050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5147745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89694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90949"/>
                  </a:ext>
                </a:extLst>
              </a:tr>
              <a:tr h="3925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609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CE595A7-0688-0FC7-8489-854478DF4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6368"/>
              </p:ext>
            </p:extLst>
          </p:nvPr>
        </p:nvGraphicFramePr>
        <p:xfrm>
          <a:off x="403865" y="9607932"/>
          <a:ext cx="6883693" cy="916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1208">
                  <a:extLst>
                    <a:ext uri="{9D8B030D-6E8A-4147-A177-3AD203B41FA5}">
                      <a16:colId xmlns:a16="http://schemas.microsoft.com/office/drawing/2014/main" val="3333148004"/>
                    </a:ext>
                  </a:extLst>
                </a:gridCol>
                <a:gridCol w="2639519">
                  <a:extLst>
                    <a:ext uri="{9D8B030D-6E8A-4147-A177-3AD203B41FA5}">
                      <a16:colId xmlns:a16="http://schemas.microsoft.com/office/drawing/2014/main" val="3271347655"/>
                    </a:ext>
                  </a:extLst>
                </a:gridCol>
                <a:gridCol w="3452966">
                  <a:extLst>
                    <a:ext uri="{9D8B030D-6E8A-4147-A177-3AD203B41FA5}">
                      <a16:colId xmlns:a16="http://schemas.microsoft.com/office/drawing/2014/main" val="847833138"/>
                    </a:ext>
                  </a:extLst>
                </a:gridCol>
              </a:tblGrid>
              <a:tr h="612000">
                <a:tc gridSpan="3">
                  <a:txBody>
                    <a:bodyPr/>
                    <a:lstStyle/>
                    <a:p>
                      <a:pPr marL="46990" marR="48895" algn="l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（社会環境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）</a:t>
                      </a:r>
                      <a:endParaRPr lang="en-US" altLang="ja-JP" sz="900" spc="-5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46990" marR="4889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lang="ja-JP" altLang="en-US" sz="900" spc="-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3048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164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</a:pPr>
                      <a:r>
                        <a:rPr lang="ja-JP" altLang="en-US"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地区民生委員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lang="en-US"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9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9585427"/>
                  </a:ext>
                </a:extLst>
              </a:tr>
            </a:tbl>
          </a:graphicData>
        </a:graphic>
      </p:graphicFrame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03552"/>
              </p:ext>
            </p:extLst>
          </p:nvPr>
        </p:nvGraphicFramePr>
        <p:xfrm>
          <a:off x="403865" y="1205832"/>
          <a:ext cx="6859120" cy="259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60794910"/>
                    </a:ext>
                  </a:extLst>
                </a:gridCol>
                <a:gridCol w="11414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3473598998"/>
                    </a:ext>
                  </a:extLst>
                </a:gridCol>
                <a:gridCol w="118162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地区名</a:t>
                      </a:r>
                    </a:p>
                  </a:txBody>
                  <a:tcPr marL="0" marR="0" marT="127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spc="-1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ケース番号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715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889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127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訪問基準</a:t>
                      </a:r>
                      <a:endParaRPr sz="9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4889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労働力類型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3114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併単区分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費用区分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1911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緊急連絡先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79813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lvl="0" indent="0" algn="ctr" defTabSz="914400" eaLnBrk="1" fontAlgn="auto" latinLnBrk="0" hangingPunct="1">
                        <a:lnSpc>
                          <a:spcPct val="111100"/>
                        </a:lnSpc>
                        <a:spcBef>
                          <a:spcPts val="4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世帯主氏名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電話番号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651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298863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前住所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185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住民票上の住所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8100" marR="53975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82155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53975" indent="0" algn="ctr">
                        <a:lnSpc>
                          <a:spcPct val="111100"/>
                        </a:lnSpc>
                        <a:spcBef>
                          <a:spcPts val="42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本籍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403527"/>
                  </a:ext>
                </a:extLst>
              </a:tr>
            </a:tbl>
          </a:graphicData>
        </a:graphic>
      </p:graphicFrame>
      <p:sp>
        <p:nvSpPr>
          <p:cNvPr id="6" name="Rectangle 109">
            <a:extLst>
              <a:ext uri="{FF2B5EF4-FFF2-40B4-BE49-F238E27FC236}">
                <a16:creationId xmlns:a16="http://schemas.microsoft.com/office/drawing/2014/main" id="{853965DE-4C2C-D711-0834-1F92C9BFA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28688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18D30830-29DA-F540-EA7F-1E3E95CF4099}"/>
              </a:ext>
            </a:extLst>
          </p:cNvPr>
          <p:cNvSpPr txBox="1"/>
          <p:nvPr/>
        </p:nvSpPr>
        <p:spPr>
          <a:xfrm>
            <a:off x="6279252" y="69551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A202C8B5-D820-156E-EC12-457E85ACEA31}"/>
              </a:ext>
            </a:extLst>
          </p:cNvPr>
          <p:cNvSpPr txBox="1"/>
          <p:nvPr/>
        </p:nvSpPr>
        <p:spPr>
          <a:xfrm>
            <a:off x="5558981" y="479851"/>
            <a:ext cx="760094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8F72F06-8B10-58C0-EE59-A3F8E09297AB}"/>
              </a:ext>
            </a:extLst>
          </p:cNvPr>
          <p:cNvSpPr txBox="1"/>
          <p:nvPr/>
        </p:nvSpPr>
        <p:spPr>
          <a:xfrm>
            <a:off x="6279252" y="452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出力年月日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04AC9CA-AE48-ECF5-1102-2A38CAF40573}"/>
              </a:ext>
            </a:extLst>
          </p:cNvPr>
          <p:cNvSpPr txBox="1"/>
          <p:nvPr/>
        </p:nvSpPr>
        <p:spPr>
          <a:xfrm>
            <a:off x="1623633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3146F1-4D71-D162-63F4-F8DAB2DD94D6}"/>
              </a:ext>
            </a:extLst>
          </p:cNvPr>
          <p:cNvSpPr txBox="1"/>
          <p:nvPr/>
        </p:nvSpPr>
        <p:spPr>
          <a:xfrm>
            <a:off x="2790198" y="241832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世帯主フリガナ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AEDD8F98-D590-E1C4-5693-56D037472658}"/>
              </a:ext>
            </a:extLst>
          </p:cNvPr>
          <p:cNvSpPr txBox="1"/>
          <p:nvPr/>
        </p:nvSpPr>
        <p:spPr>
          <a:xfrm>
            <a:off x="3928061" y="1274864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地区担当員名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6C0D8934-7755-82DE-06A8-227371E86623}"/>
              </a:ext>
            </a:extLst>
          </p:cNvPr>
          <p:cNvSpPr txBox="1"/>
          <p:nvPr/>
        </p:nvSpPr>
        <p:spPr>
          <a:xfrm>
            <a:off x="1623636" y="127880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地区名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5FC9A1AA-AFC1-EBB4-D55F-83A7BA0B74DF}"/>
              </a:ext>
            </a:extLst>
          </p:cNvPr>
          <p:cNvSpPr txBox="1"/>
          <p:nvPr/>
        </p:nvSpPr>
        <p:spPr>
          <a:xfrm>
            <a:off x="6213557" y="12570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4E5EFCF0-C7BF-D545-5076-95873F2AEF58}"/>
              </a:ext>
            </a:extLst>
          </p:cNvPr>
          <p:cNvSpPr txBox="1"/>
          <p:nvPr/>
        </p:nvSpPr>
        <p:spPr>
          <a:xfrm>
            <a:off x="1623633" y="327354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AECE49E6-D0A7-7C54-3394-EB5B7E18DF11}"/>
              </a:ext>
            </a:extLst>
          </p:cNvPr>
          <p:cNvSpPr txBox="1"/>
          <p:nvPr/>
        </p:nvSpPr>
        <p:spPr>
          <a:xfrm>
            <a:off x="2383758" y="3267326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C49D900F-C7B6-7B44-0161-E63FFF9BF725}"/>
              </a:ext>
            </a:extLst>
          </p:cNvPr>
          <p:cNvSpPr txBox="1"/>
          <p:nvPr/>
        </p:nvSpPr>
        <p:spPr>
          <a:xfrm>
            <a:off x="5145931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電話番号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C7B9A0B2-428D-E19F-28FD-FF795380C70C}"/>
              </a:ext>
            </a:extLst>
          </p:cNvPr>
          <p:cNvSpPr txBox="1"/>
          <p:nvPr/>
        </p:nvSpPr>
        <p:spPr>
          <a:xfrm>
            <a:off x="1623872" y="299664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前住所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D1C36CF0-0C1E-868E-5BD3-9DB381643A5E}"/>
              </a:ext>
            </a:extLst>
          </p:cNvPr>
          <p:cNvSpPr txBox="1"/>
          <p:nvPr/>
        </p:nvSpPr>
        <p:spPr>
          <a:xfrm>
            <a:off x="993776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E27DE5E7-EF63-C2E3-80BD-569748A5A2DE}"/>
              </a:ext>
            </a:extLst>
          </p:cNvPr>
          <p:cNvSpPr txBox="1"/>
          <p:nvPr/>
        </p:nvSpPr>
        <p:spPr>
          <a:xfrm>
            <a:off x="2703800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廃止年月日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EF50BD53-BC13-E5BC-7AC9-19C4A54CF9B3}"/>
              </a:ext>
            </a:extLst>
          </p:cNvPr>
          <p:cNvSpPr txBox="1"/>
          <p:nvPr/>
        </p:nvSpPr>
        <p:spPr>
          <a:xfrm>
            <a:off x="1623634" y="156533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訪問基準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4BC9C93-11D5-86F5-710D-67E3244253FF}"/>
              </a:ext>
            </a:extLst>
          </p:cNvPr>
          <p:cNvSpPr txBox="1"/>
          <p:nvPr/>
        </p:nvSpPr>
        <p:spPr>
          <a:xfrm>
            <a:off x="1623633" y="185535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併単区分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B578D53-1FDA-6F29-FD27-A221428A3591}"/>
              </a:ext>
            </a:extLst>
          </p:cNvPr>
          <p:cNvSpPr txBox="1"/>
          <p:nvPr/>
        </p:nvSpPr>
        <p:spPr>
          <a:xfrm>
            <a:off x="3920053" y="154568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7BD9F662-ADCB-71F9-9351-A005CF3B4C75}"/>
              </a:ext>
            </a:extLst>
          </p:cNvPr>
          <p:cNvSpPr txBox="1"/>
          <p:nvPr/>
        </p:nvSpPr>
        <p:spPr>
          <a:xfrm>
            <a:off x="6216472" y="185272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費用区分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ACF8AD93-1434-B8D5-82C5-68F66F98B509}"/>
              </a:ext>
            </a:extLst>
          </p:cNvPr>
          <p:cNvSpPr txBox="1"/>
          <p:nvPr/>
        </p:nvSpPr>
        <p:spPr>
          <a:xfrm>
            <a:off x="1623633" y="357138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本籍地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06A35777-D9EF-FC72-30FF-BEEFFF52F720}"/>
              </a:ext>
            </a:extLst>
          </p:cNvPr>
          <p:cNvSpPr txBox="1"/>
          <p:nvPr/>
        </p:nvSpPr>
        <p:spPr>
          <a:xfrm>
            <a:off x="2383758" y="3565012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筆頭者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EFED169-1AA7-B5F4-B2BD-A31D737784E1}"/>
              </a:ext>
            </a:extLst>
          </p:cNvPr>
          <p:cNvSpPr txBox="1"/>
          <p:nvPr/>
        </p:nvSpPr>
        <p:spPr>
          <a:xfrm>
            <a:off x="1607997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137DCE5B-4E9A-24C7-D23E-9F7114BCF881}"/>
              </a:ext>
            </a:extLst>
          </p:cNvPr>
          <p:cNvSpPr txBox="1"/>
          <p:nvPr/>
        </p:nvSpPr>
        <p:spPr>
          <a:xfrm>
            <a:off x="2324281" y="2694958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19B70715-8E65-46C1-2F9B-5AB8CF4FC123}"/>
              </a:ext>
            </a:extLst>
          </p:cNvPr>
          <p:cNvSpPr txBox="1"/>
          <p:nvPr/>
        </p:nvSpPr>
        <p:spPr>
          <a:xfrm>
            <a:off x="5868115" y="2407434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携帯番号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F2C39683-2D20-F52C-9AD6-322E31848A91}"/>
              </a:ext>
            </a:extLst>
          </p:cNvPr>
          <p:cNvSpPr txBox="1"/>
          <p:nvPr/>
        </p:nvSpPr>
        <p:spPr>
          <a:xfrm>
            <a:off x="3920052" y="1835701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支給先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3D5A858F-229B-8571-E19E-9297BF14A3CF}"/>
              </a:ext>
            </a:extLst>
          </p:cNvPr>
          <p:cNvSpPr txBox="1"/>
          <p:nvPr/>
        </p:nvSpPr>
        <p:spPr>
          <a:xfrm>
            <a:off x="4598493" y="2127908"/>
            <a:ext cx="88461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緊急連絡先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AC66C43-0417-397D-C9B1-43DAC975C609}"/>
              </a:ext>
            </a:extLst>
          </p:cNvPr>
          <p:cNvSpPr txBox="1"/>
          <p:nvPr/>
        </p:nvSpPr>
        <p:spPr>
          <a:xfrm>
            <a:off x="445440" y="5637941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4D3F1739-0DE3-CFD2-A7B2-68957B32015D}"/>
              </a:ext>
            </a:extLst>
          </p:cNvPr>
          <p:cNvSpPr txBox="1"/>
          <p:nvPr/>
        </p:nvSpPr>
        <p:spPr>
          <a:xfrm>
            <a:off x="445440" y="5822678"/>
            <a:ext cx="77520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38B43C85-049B-2D9A-8779-A76FCFA20124}"/>
              </a:ext>
            </a:extLst>
          </p:cNvPr>
          <p:cNvSpPr txBox="1"/>
          <p:nvPr/>
        </p:nvSpPr>
        <p:spPr>
          <a:xfrm>
            <a:off x="1277556" y="5646539"/>
            <a:ext cx="852726" cy="3206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マイナンバーカード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92E2B067-840F-D225-EDA1-DC9ABB015E86}"/>
              </a:ext>
            </a:extLst>
          </p:cNvPr>
          <p:cNvSpPr txBox="1"/>
          <p:nvPr/>
        </p:nvSpPr>
        <p:spPr>
          <a:xfrm>
            <a:off x="2456465" y="5746058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DF8131C-CB9F-39FC-C483-C8C8C4B587F5}"/>
              </a:ext>
            </a:extLst>
          </p:cNvPr>
          <p:cNvSpPr txBox="1"/>
          <p:nvPr/>
        </p:nvSpPr>
        <p:spPr>
          <a:xfrm>
            <a:off x="2747769" y="5746058"/>
            <a:ext cx="27780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7BB65124-F42A-4585-734D-67979E8F3989}"/>
              </a:ext>
            </a:extLst>
          </p:cNvPr>
          <p:cNvSpPr txBox="1"/>
          <p:nvPr/>
        </p:nvSpPr>
        <p:spPr>
          <a:xfrm>
            <a:off x="3117345" y="5730058"/>
            <a:ext cx="58126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AA7A595A-F361-7282-DDB4-D3F525BEF7D1}"/>
              </a:ext>
            </a:extLst>
          </p:cNvPr>
          <p:cNvSpPr txBox="1"/>
          <p:nvPr/>
        </p:nvSpPr>
        <p:spPr>
          <a:xfrm>
            <a:off x="3782359" y="5751859"/>
            <a:ext cx="20695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5C60806F-F2BA-81CE-979F-746684353CC7}"/>
              </a:ext>
            </a:extLst>
          </p:cNvPr>
          <p:cNvSpPr txBox="1"/>
          <p:nvPr/>
        </p:nvSpPr>
        <p:spPr>
          <a:xfrm>
            <a:off x="4055326" y="5625133"/>
            <a:ext cx="67099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EF6FC1F-F4BD-8418-CE43-2F70CC396FAC}"/>
              </a:ext>
            </a:extLst>
          </p:cNvPr>
          <p:cNvSpPr txBox="1"/>
          <p:nvPr/>
        </p:nvSpPr>
        <p:spPr>
          <a:xfrm>
            <a:off x="4854395" y="5763100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特技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512B641-26BE-DF16-36B5-F73080EFDD10}"/>
              </a:ext>
            </a:extLst>
          </p:cNvPr>
          <p:cNvSpPr txBox="1"/>
          <p:nvPr/>
        </p:nvSpPr>
        <p:spPr>
          <a:xfrm>
            <a:off x="5143414" y="5762405"/>
            <a:ext cx="250446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現職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429F9766-3316-6B56-4516-48FFB7FF08A0}"/>
              </a:ext>
            </a:extLst>
          </p:cNvPr>
          <p:cNvSpPr txBox="1"/>
          <p:nvPr/>
        </p:nvSpPr>
        <p:spPr>
          <a:xfrm>
            <a:off x="5434112" y="5721297"/>
            <a:ext cx="250446" cy="1974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心身の状況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698C9685-E8A9-9B05-0F62-EC160ADD3373}"/>
              </a:ext>
            </a:extLst>
          </p:cNvPr>
          <p:cNvSpPr txBox="1"/>
          <p:nvPr/>
        </p:nvSpPr>
        <p:spPr>
          <a:xfrm>
            <a:off x="5734511" y="5714885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他法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CD7A1C71-BB4D-473C-08B2-34A6C4F21522}"/>
              </a:ext>
            </a:extLst>
          </p:cNvPr>
          <p:cNvSpPr txBox="1"/>
          <p:nvPr/>
        </p:nvSpPr>
        <p:spPr>
          <a:xfrm>
            <a:off x="6076052" y="5712778"/>
            <a:ext cx="250446" cy="2103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国民</a:t>
            </a:r>
            <a:endParaRPr lang="en-US" altLang="ja-JP" sz="600" spc="-35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年金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F7DF491C-0A81-1E9C-2924-5EC0CDEEF9BA}"/>
              </a:ext>
            </a:extLst>
          </p:cNvPr>
          <p:cNvSpPr txBox="1"/>
          <p:nvPr/>
        </p:nvSpPr>
        <p:spPr>
          <a:xfrm>
            <a:off x="6650623" y="5765044"/>
            <a:ext cx="383056" cy="105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6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6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73E8B69A-3D8B-3D19-72DD-CBA6DA22AFDA}"/>
              </a:ext>
            </a:extLst>
          </p:cNvPr>
          <p:cNvSpPr txBox="1"/>
          <p:nvPr/>
        </p:nvSpPr>
        <p:spPr>
          <a:xfrm>
            <a:off x="574475" y="986567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社会環境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7E38C613-0E3D-177E-708D-CB5A52E24992}"/>
              </a:ext>
            </a:extLst>
          </p:cNvPr>
          <p:cNvSpPr txBox="1"/>
          <p:nvPr/>
        </p:nvSpPr>
        <p:spPr>
          <a:xfrm>
            <a:off x="1547548" y="10266366"/>
            <a:ext cx="973073" cy="1821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民生委員氏名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35CA94DE-BC5E-2A98-0857-D9EB6024ABA6}"/>
              </a:ext>
            </a:extLst>
          </p:cNvPr>
          <p:cNvSpPr txBox="1"/>
          <p:nvPr/>
        </p:nvSpPr>
        <p:spPr>
          <a:xfrm>
            <a:off x="6213557" y="155112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労働力類型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60A5271-5B78-7F9C-8287-397A9AAE9073}"/>
              </a:ext>
            </a:extLst>
          </p:cNvPr>
          <p:cNvSpPr txBox="1"/>
          <p:nvPr/>
        </p:nvSpPr>
        <p:spPr>
          <a:xfrm>
            <a:off x="377825" y="4974426"/>
            <a:ext cx="775205" cy="166712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世帯構成状況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328B82F-0B59-11A7-0B11-03F9BA85DB24}"/>
              </a:ext>
            </a:extLst>
          </p:cNvPr>
          <p:cNvSpPr txBox="1"/>
          <p:nvPr/>
        </p:nvSpPr>
        <p:spPr>
          <a:xfrm>
            <a:off x="2139774" y="5745679"/>
            <a:ext cx="26977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国籍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116CBF76-D173-CDC7-0D7A-F6218D0BA730}"/>
              </a:ext>
            </a:extLst>
          </p:cNvPr>
          <p:cNvSpPr txBox="1"/>
          <p:nvPr/>
        </p:nvSpPr>
        <p:spPr>
          <a:xfrm>
            <a:off x="4047822" y="5767247"/>
            <a:ext cx="493652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学校名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C23A120-7796-AEC4-BCDF-8ACA91782A16}"/>
              </a:ext>
            </a:extLst>
          </p:cNvPr>
          <p:cNvSpPr txBox="1"/>
          <p:nvPr/>
        </p:nvSpPr>
        <p:spPr>
          <a:xfrm>
            <a:off x="4591428" y="5767247"/>
            <a:ext cx="21301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EE7592D-5DF4-9956-A57A-0BB7EDC793D4}"/>
              </a:ext>
            </a:extLst>
          </p:cNvPr>
          <p:cNvSpPr txBox="1"/>
          <p:nvPr/>
        </p:nvSpPr>
        <p:spPr>
          <a:xfrm>
            <a:off x="5150775" y="4242149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保護実施機関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E081CE-3276-7409-C539-4CC401DD66B4}"/>
              </a:ext>
            </a:extLst>
          </p:cNvPr>
          <p:cNvSpPr txBox="1"/>
          <p:nvPr/>
        </p:nvSpPr>
        <p:spPr>
          <a:xfrm>
            <a:off x="5314252" y="7120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保護開始年月日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8907220C-278C-9E62-73DE-1C3F78FE9AD9}"/>
              </a:ext>
            </a:extLst>
          </p:cNvPr>
          <p:cNvSpPr txBox="1"/>
          <p:nvPr/>
        </p:nvSpPr>
        <p:spPr>
          <a:xfrm>
            <a:off x="398984" y="968170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世帯情報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1E0778D-9F74-CC6F-85D2-68886218525E}"/>
              </a:ext>
            </a:extLst>
          </p:cNvPr>
          <p:cNvSpPr txBox="1"/>
          <p:nvPr/>
        </p:nvSpPr>
        <p:spPr>
          <a:xfrm>
            <a:off x="1618788" y="2134463"/>
            <a:ext cx="45394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3350FF08-1C71-AA59-9721-49A2C66A4D4E}"/>
              </a:ext>
            </a:extLst>
          </p:cNvPr>
          <p:cNvSpPr txBox="1"/>
          <p:nvPr/>
        </p:nvSpPr>
        <p:spPr>
          <a:xfrm>
            <a:off x="5220988" y="960006"/>
            <a:ext cx="973073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0316EA12-60C3-5E4F-8D5B-0E53B01A7782}"/>
              </a:ext>
            </a:extLst>
          </p:cNvPr>
          <p:cNvSpPr txBox="1"/>
          <p:nvPr/>
        </p:nvSpPr>
        <p:spPr>
          <a:xfrm>
            <a:off x="6279252" y="938483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B5624C75-E9C0-30D9-8799-A3AD116F6DF7}"/>
              </a:ext>
            </a:extLst>
          </p:cNvPr>
          <p:cNvSpPr txBox="1"/>
          <p:nvPr/>
        </p:nvSpPr>
        <p:spPr>
          <a:xfrm>
            <a:off x="2531272" y="2137670"/>
            <a:ext cx="64008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9675CB-2DD5-6484-F57A-B449DF804C6D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A9D950A-EB1E-B603-6E7C-119802F57F0B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2D9F1AD-D22F-B0FE-21BE-8CE01EC18193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110878B-7817-E167-D190-FB07C095E3D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F386295-95A1-FF3B-CB20-411352B2BBC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990495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1E485D-205E-B35E-4677-4A7B2C2048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1380"/>
              </p:ext>
            </p:extLst>
          </p:nvPr>
        </p:nvGraphicFramePr>
        <p:xfrm>
          <a:off x="317226" y="968013"/>
          <a:ext cx="6922047" cy="87573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59">
                  <a:extLst>
                    <a:ext uri="{9D8B030D-6E8A-4147-A177-3AD203B41FA5}">
                      <a16:colId xmlns:a16="http://schemas.microsoft.com/office/drawing/2014/main" val="304811395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12168561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98953764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0226548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86706889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25618811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8277607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81575545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24017728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6149971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793491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04959359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77496529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611242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93187364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9459291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81734757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2464687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77261783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8022569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3170493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548126596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37834198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677574353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3217465629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451698925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664349267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231358800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180882388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675373374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3187283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401714542"/>
                    </a:ext>
                  </a:extLst>
                </a:gridCol>
                <a:gridCol w="209759">
                  <a:extLst>
                    <a:ext uri="{9D8B030D-6E8A-4147-A177-3AD203B41FA5}">
                      <a16:colId xmlns:a16="http://schemas.microsoft.com/office/drawing/2014/main" val="1727743779"/>
                    </a:ext>
                  </a:extLst>
                </a:gridCol>
              </a:tblGrid>
              <a:tr h="282613">
                <a:tc gridSpan="3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間取り図</a:t>
                      </a:r>
                      <a:endParaRPr sz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図</a:t>
                      </a:r>
                    </a:p>
                  </a:txBody>
                  <a:tcPr marL="0" marR="0" marT="304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94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4677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23207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66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386699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9613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81922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54440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4653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220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54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038493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890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3622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4265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304257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07936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0041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54144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2006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9902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57611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46539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763339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26360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74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9457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38373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12977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50386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078160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55248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07791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396428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7034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13182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86168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136111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0735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940657"/>
                  </a:ext>
                </a:extLst>
              </a:tr>
              <a:tr h="2118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896034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1A2D5D-CB31-F6AA-CBB0-A4F8B4031BD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39D62-4D32-72EE-A42F-4A41A61599A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132176-6598-BE97-7B84-17D665591C6E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9CF6DC0-1C3A-4550-0DEC-1EE8A89FD98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99608C-5B01-CF8B-6446-620F90EB15C3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7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AFB6C44-637E-705C-95F7-F9ED60AA2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492379"/>
              </p:ext>
            </p:extLst>
          </p:nvPr>
        </p:nvGraphicFramePr>
        <p:xfrm>
          <a:off x="414336" y="2997285"/>
          <a:ext cx="6792914" cy="193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389">
                  <a:extLst>
                    <a:ext uri="{9D8B030D-6E8A-4147-A177-3AD203B41FA5}">
                      <a16:colId xmlns:a16="http://schemas.microsoft.com/office/drawing/2014/main" val="3517215363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2845543718"/>
                    </a:ext>
                  </a:extLst>
                </a:gridCol>
                <a:gridCol w="263947">
                  <a:extLst>
                    <a:ext uri="{9D8B030D-6E8A-4147-A177-3AD203B41FA5}">
                      <a16:colId xmlns:a16="http://schemas.microsoft.com/office/drawing/2014/main" val="3200243360"/>
                    </a:ext>
                  </a:extLst>
                </a:gridCol>
                <a:gridCol w="576710">
                  <a:extLst>
                    <a:ext uri="{9D8B030D-6E8A-4147-A177-3AD203B41FA5}">
                      <a16:colId xmlns:a16="http://schemas.microsoft.com/office/drawing/2014/main" val="2619155103"/>
                    </a:ext>
                  </a:extLst>
                </a:gridCol>
                <a:gridCol w="411936">
                  <a:extLst>
                    <a:ext uri="{9D8B030D-6E8A-4147-A177-3AD203B41FA5}">
                      <a16:colId xmlns:a16="http://schemas.microsoft.com/office/drawing/2014/main" val="1955389746"/>
                    </a:ext>
                  </a:extLst>
                </a:gridCol>
                <a:gridCol w="540971">
                  <a:extLst>
                    <a:ext uri="{9D8B030D-6E8A-4147-A177-3AD203B41FA5}">
                      <a16:colId xmlns:a16="http://schemas.microsoft.com/office/drawing/2014/main" val="579455134"/>
                    </a:ext>
                  </a:extLst>
                </a:gridCol>
                <a:gridCol w="1596248">
                  <a:extLst>
                    <a:ext uri="{9D8B030D-6E8A-4147-A177-3AD203B41FA5}">
                      <a16:colId xmlns:a16="http://schemas.microsoft.com/office/drawing/2014/main" val="2905992768"/>
                    </a:ext>
                  </a:extLst>
                </a:gridCol>
                <a:gridCol w="746331">
                  <a:extLst>
                    <a:ext uri="{9D8B030D-6E8A-4147-A177-3AD203B41FA5}">
                      <a16:colId xmlns:a16="http://schemas.microsoft.com/office/drawing/2014/main" val="1609908184"/>
                    </a:ext>
                  </a:extLst>
                </a:gridCol>
                <a:gridCol w="661435">
                  <a:extLst>
                    <a:ext uri="{9D8B030D-6E8A-4147-A177-3AD203B41FA5}">
                      <a16:colId xmlns:a16="http://schemas.microsoft.com/office/drawing/2014/main" val="11895297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639234919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zh-TW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職業</a:t>
                      </a:r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転入・転出原因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転入・転出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23157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895105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679132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901157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07971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zh-TW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923201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9164C74-E98D-852F-C7AE-F8F6C60DB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898504"/>
              </p:ext>
            </p:extLst>
          </p:nvPr>
        </p:nvGraphicFramePr>
        <p:xfrm>
          <a:off x="414337" y="417716"/>
          <a:ext cx="6792913" cy="230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1216">
                  <a:extLst>
                    <a:ext uri="{9D8B030D-6E8A-4147-A177-3AD203B41FA5}">
                      <a16:colId xmlns:a16="http://schemas.microsoft.com/office/drawing/2014/main" val="2565575441"/>
                    </a:ext>
                  </a:extLst>
                </a:gridCol>
                <a:gridCol w="319186">
                  <a:extLst>
                    <a:ext uri="{9D8B030D-6E8A-4147-A177-3AD203B41FA5}">
                      <a16:colId xmlns:a16="http://schemas.microsoft.com/office/drawing/2014/main" val="218155664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28706379"/>
                    </a:ext>
                  </a:extLst>
                </a:gridCol>
                <a:gridCol w="637003">
                  <a:extLst>
                    <a:ext uri="{9D8B030D-6E8A-4147-A177-3AD203B41FA5}">
                      <a16:colId xmlns:a16="http://schemas.microsoft.com/office/drawing/2014/main" val="2153064644"/>
                    </a:ext>
                  </a:extLst>
                </a:gridCol>
                <a:gridCol w="381162">
                  <a:extLst>
                    <a:ext uri="{9D8B030D-6E8A-4147-A177-3AD203B41FA5}">
                      <a16:colId xmlns:a16="http://schemas.microsoft.com/office/drawing/2014/main" val="332395364"/>
                    </a:ext>
                  </a:extLst>
                </a:gridCol>
                <a:gridCol w="963035">
                  <a:extLst>
                    <a:ext uri="{9D8B030D-6E8A-4147-A177-3AD203B41FA5}">
                      <a16:colId xmlns:a16="http://schemas.microsoft.com/office/drawing/2014/main" val="251149222"/>
                    </a:ext>
                  </a:extLst>
                </a:gridCol>
                <a:gridCol w="572401">
                  <a:extLst>
                    <a:ext uri="{9D8B030D-6E8A-4147-A177-3AD203B41FA5}">
                      <a16:colId xmlns:a16="http://schemas.microsoft.com/office/drawing/2014/main" val="2317745058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1667589610"/>
                    </a:ext>
                  </a:extLst>
                </a:gridCol>
                <a:gridCol w="694377">
                  <a:extLst>
                    <a:ext uri="{9D8B030D-6E8A-4147-A177-3AD203B41FA5}">
                      <a16:colId xmlns:a16="http://schemas.microsoft.com/office/drawing/2014/main" val="2253441860"/>
                    </a:ext>
                  </a:extLst>
                </a:gridCol>
                <a:gridCol w="1049156">
                  <a:extLst>
                    <a:ext uri="{9D8B030D-6E8A-4147-A177-3AD203B41FA5}">
                      <a16:colId xmlns:a16="http://schemas.microsoft.com/office/drawing/2014/main" val="1510054418"/>
                    </a:ext>
                  </a:extLst>
                </a:gridCol>
              </a:tblGrid>
              <a:tr h="322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世帯員氏名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続柄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性別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生年月日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年齢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学校情報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宛名番号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分離要件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89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45362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4008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559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62978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121619"/>
                  </a:ext>
                </a:extLst>
              </a:tr>
            </a:tbl>
          </a:graphicData>
        </a:graphic>
      </p:graphicFrame>
      <p:sp>
        <p:nvSpPr>
          <p:cNvPr id="12" name="object 5">
            <a:extLst>
              <a:ext uri="{FF2B5EF4-FFF2-40B4-BE49-F238E27FC236}">
                <a16:creationId xmlns:a16="http://schemas.microsoft.com/office/drawing/2014/main" id="{403DFC08-EA14-876D-2448-2D7736062B11}"/>
              </a:ext>
            </a:extLst>
          </p:cNvPr>
          <p:cNvSpPr txBox="1"/>
          <p:nvPr/>
        </p:nvSpPr>
        <p:spPr>
          <a:xfrm>
            <a:off x="414337" y="204322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世帯分離の状況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7A20D6C2-6B7B-A28A-039A-CDA886DB7D09}"/>
              </a:ext>
            </a:extLst>
          </p:cNvPr>
          <p:cNvSpPr txBox="1"/>
          <p:nvPr/>
        </p:nvSpPr>
        <p:spPr>
          <a:xfrm>
            <a:off x="414337" y="2815184"/>
            <a:ext cx="18399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世帯の転入転出者の状況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DDB17F9D-5296-3F6C-C436-DBAFE0570FA5}"/>
              </a:ext>
            </a:extLst>
          </p:cNvPr>
          <p:cNvSpPr txBox="1"/>
          <p:nvPr/>
        </p:nvSpPr>
        <p:spPr>
          <a:xfrm>
            <a:off x="457292" y="93129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B588658C-2DC7-BFD8-E136-5D9264E0E566}"/>
              </a:ext>
            </a:extLst>
          </p:cNvPr>
          <p:cNvSpPr txBox="1"/>
          <p:nvPr/>
        </p:nvSpPr>
        <p:spPr>
          <a:xfrm>
            <a:off x="457292" y="749197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世帯員フリガナ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EE497EBD-D119-5816-3928-5E7ED699392B}"/>
              </a:ext>
            </a:extLst>
          </p:cNvPr>
          <p:cNvSpPr txBox="1"/>
          <p:nvPr/>
        </p:nvSpPr>
        <p:spPr>
          <a:xfrm>
            <a:off x="1506565" y="895476"/>
            <a:ext cx="30757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E5C153C-0C74-9A38-E059-399C6489C97D}"/>
              </a:ext>
            </a:extLst>
          </p:cNvPr>
          <p:cNvSpPr txBox="1"/>
          <p:nvPr/>
        </p:nvSpPr>
        <p:spPr>
          <a:xfrm>
            <a:off x="1840749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241058C-18CA-793B-0478-4C19CDCE6FDA}"/>
              </a:ext>
            </a:extLst>
          </p:cNvPr>
          <p:cNvSpPr txBox="1"/>
          <p:nvPr/>
        </p:nvSpPr>
        <p:spPr>
          <a:xfrm>
            <a:off x="2259208" y="880087"/>
            <a:ext cx="55334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1C99667-59EF-8F27-625B-7F13E4D8DE51}"/>
              </a:ext>
            </a:extLst>
          </p:cNvPr>
          <p:cNvSpPr txBox="1"/>
          <p:nvPr/>
        </p:nvSpPr>
        <p:spPr>
          <a:xfrm>
            <a:off x="2849352" y="89547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D3EBE3C7-5E89-03D4-7DDC-9DAC57AF89C4}"/>
              </a:ext>
            </a:extLst>
          </p:cNvPr>
          <p:cNvSpPr txBox="1"/>
          <p:nvPr/>
        </p:nvSpPr>
        <p:spPr>
          <a:xfrm>
            <a:off x="3283069" y="767014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E67D376A-317F-64D3-FC7E-86C0591EBFEF}"/>
              </a:ext>
            </a:extLst>
          </p:cNvPr>
          <p:cNvSpPr txBox="1"/>
          <p:nvPr/>
        </p:nvSpPr>
        <p:spPr>
          <a:xfrm>
            <a:off x="3288274" y="946686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学校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5" name="object 5">
            <a:extLst>
              <a:ext uri="{FF2B5EF4-FFF2-40B4-BE49-F238E27FC236}">
                <a16:creationId xmlns:a16="http://schemas.microsoft.com/office/drawing/2014/main" id="{AC59C7FB-E814-2090-FFA0-B2BC276888AC}"/>
              </a:ext>
            </a:extLst>
          </p:cNvPr>
          <p:cNvSpPr txBox="1"/>
          <p:nvPr/>
        </p:nvSpPr>
        <p:spPr>
          <a:xfrm>
            <a:off x="3751196" y="947791"/>
            <a:ext cx="3595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学年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EAB16C31-60BC-12CC-01DC-8D72D660686B}"/>
              </a:ext>
            </a:extLst>
          </p:cNvPr>
          <p:cNvSpPr txBox="1"/>
          <p:nvPr/>
        </p:nvSpPr>
        <p:spPr>
          <a:xfrm>
            <a:off x="4203847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宛名番号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90396283-66B5-B4F2-BAD9-810FBF512C27}"/>
              </a:ext>
            </a:extLst>
          </p:cNvPr>
          <p:cNvSpPr txBox="1"/>
          <p:nvPr/>
        </p:nvSpPr>
        <p:spPr>
          <a:xfrm>
            <a:off x="4830974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世帯分離日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1167A89-9A72-D2FC-6DDA-EACB2FFD5B8E}"/>
              </a:ext>
            </a:extLst>
          </p:cNvPr>
          <p:cNvSpPr txBox="1"/>
          <p:nvPr/>
        </p:nvSpPr>
        <p:spPr>
          <a:xfrm>
            <a:off x="6442786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31D1CB30-485A-0D6C-4CCE-B1008D6FC729}"/>
              </a:ext>
            </a:extLst>
          </p:cNvPr>
          <p:cNvSpPr txBox="1"/>
          <p:nvPr/>
        </p:nvSpPr>
        <p:spPr>
          <a:xfrm>
            <a:off x="455904" y="3400642"/>
            <a:ext cx="809915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7C840E3E-B9C5-8C06-C1AF-0EA80161EB65}"/>
              </a:ext>
            </a:extLst>
          </p:cNvPr>
          <p:cNvSpPr txBox="1"/>
          <p:nvPr/>
        </p:nvSpPr>
        <p:spPr>
          <a:xfrm>
            <a:off x="1407500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続柄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F7041EE3-D8CF-BE4D-AE8C-37DBB1A43EC6}"/>
              </a:ext>
            </a:extLst>
          </p:cNvPr>
          <p:cNvSpPr txBox="1"/>
          <p:nvPr/>
        </p:nvSpPr>
        <p:spPr>
          <a:xfrm>
            <a:off x="1669381" y="3432940"/>
            <a:ext cx="216154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性別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E5E76429-C7AE-DB4E-F8BB-E8273B624C6D}"/>
              </a:ext>
            </a:extLst>
          </p:cNvPr>
          <p:cNvSpPr txBox="1"/>
          <p:nvPr/>
        </p:nvSpPr>
        <p:spPr>
          <a:xfrm>
            <a:off x="1936873" y="3408976"/>
            <a:ext cx="530258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生年月日</a:t>
            </a:r>
            <a:endParaRPr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CD7A47EF-319A-857B-47AF-A918E72E3DF4}"/>
              </a:ext>
            </a:extLst>
          </p:cNvPr>
          <p:cNvSpPr txBox="1"/>
          <p:nvPr/>
        </p:nvSpPr>
        <p:spPr>
          <a:xfrm>
            <a:off x="2529617" y="3431419"/>
            <a:ext cx="3120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年齢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EB48B75E-8A90-1C20-8726-A3A142BD8ECE}"/>
              </a:ext>
            </a:extLst>
          </p:cNvPr>
          <p:cNvSpPr txBox="1"/>
          <p:nvPr/>
        </p:nvSpPr>
        <p:spPr>
          <a:xfrm>
            <a:off x="2998307" y="3435321"/>
            <a:ext cx="3595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職業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31A28B6-CF21-90ED-2218-5D3AF769FAC8}"/>
              </a:ext>
            </a:extLst>
          </p:cNvPr>
          <p:cNvSpPr txBox="1"/>
          <p:nvPr/>
        </p:nvSpPr>
        <p:spPr>
          <a:xfrm>
            <a:off x="3806058" y="3421652"/>
            <a:ext cx="765758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転入・転出原因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161CB675-0018-C179-6727-1179C19304FE}"/>
              </a:ext>
            </a:extLst>
          </p:cNvPr>
          <p:cNvSpPr txBox="1"/>
          <p:nvPr/>
        </p:nvSpPr>
        <p:spPr>
          <a:xfrm>
            <a:off x="5149850" y="3377558"/>
            <a:ext cx="533401" cy="2282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転入・転出</a:t>
            </a:r>
            <a:br>
              <a:rPr lang="en-US" altLang="ja-JP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年月日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7" name="object 5">
            <a:extLst>
              <a:ext uri="{FF2B5EF4-FFF2-40B4-BE49-F238E27FC236}">
                <a16:creationId xmlns:a16="http://schemas.microsoft.com/office/drawing/2014/main" id="{10C553E6-5EF5-DBED-5544-D0B598C5DCCE}"/>
              </a:ext>
            </a:extLst>
          </p:cNvPr>
          <p:cNvSpPr txBox="1"/>
          <p:nvPr/>
        </p:nvSpPr>
        <p:spPr>
          <a:xfrm>
            <a:off x="5858522" y="3431419"/>
            <a:ext cx="533401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住居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3917BC61-825B-2452-6496-F3DD9000B9FC}"/>
              </a:ext>
            </a:extLst>
          </p:cNvPr>
          <p:cNvSpPr txBox="1"/>
          <p:nvPr/>
        </p:nvSpPr>
        <p:spPr>
          <a:xfrm>
            <a:off x="6474065" y="3431419"/>
            <a:ext cx="599783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家族との関係</a:t>
            </a:r>
            <a:endParaRPr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" name="object 5">
            <a:extLst>
              <a:ext uri="{FF2B5EF4-FFF2-40B4-BE49-F238E27FC236}">
                <a16:creationId xmlns:a16="http://schemas.microsoft.com/office/drawing/2014/main" id="{76497C41-7F4B-2EF2-00AC-55752765F7F7}"/>
              </a:ext>
            </a:extLst>
          </p:cNvPr>
          <p:cNvGraphicFramePr>
            <a:graphicFrameLocks noGrp="1"/>
          </p:cNvGraphicFramePr>
          <p:nvPr/>
        </p:nvGraphicFramePr>
        <p:xfrm>
          <a:off x="418158" y="5209979"/>
          <a:ext cx="6788056" cy="46860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3717959482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174808748"/>
                    </a:ext>
                  </a:extLst>
                </a:gridCol>
                <a:gridCol w="1352291">
                  <a:extLst>
                    <a:ext uri="{9D8B030D-6E8A-4147-A177-3AD203B41FA5}">
                      <a16:colId xmlns:a16="http://schemas.microsoft.com/office/drawing/2014/main" val="42587701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構造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居住開始日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992986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契約期間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33848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広さ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延面積</a:t>
                      </a: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間取り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73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  <a:r>
                        <a:rPr sz="900" dirty="0" err="1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953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畳数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7810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 algn="l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固 定 資 産 税 の 減 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家賃・地代・管理費・共益費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家賃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管理費・共益費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213056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年額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地代　月額</a:t>
                      </a: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37606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敷金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6410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更新料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75798"/>
                  </a:ext>
                </a:extLst>
              </a:tr>
              <a:tr h="218335">
                <a:tc>
                  <a:txBody>
                    <a:bodyPr/>
                    <a:lstStyle/>
                    <a:p>
                      <a:pPr marL="0" marR="21590" indent="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家主・地主　氏名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02824"/>
                  </a:ext>
                </a:extLst>
              </a:tr>
              <a:tr h="195383">
                <a:tc>
                  <a:txBody>
                    <a:bodyPr/>
                    <a:lstStyle/>
                    <a:p>
                      <a:pPr marL="0" marR="2159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家主・地主　住所</a:t>
                      </a:r>
                      <a:endParaRPr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181778"/>
                  </a:ext>
                </a:extLst>
              </a:tr>
              <a:tr h="326935">
                <a:tc rowSpan="3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住宅設備</a:t>
                      </a: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水道設備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配電設備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便所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風呂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381589"/>
                  </a:ext>
                </a:extLst>
              </a:tr>
              <a:tr h="326935">
                <a:tc vMerge="1"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endParaRPr lang="ja-JP" altLang="en-US" sz="900" dirty="0">
                        <a:latin typeface="ＭＳ Ｐゴシック" panose="020B0600070205080204" pitchFamily="50" charset="-128"/>
                        <a:ea typeface="+mn-ea"/>
                        <a:cs typeface="HG教科書体"/>
                      </a:endParaRPr>
                    </a:p>
                  </a:txBody>
                  <a:tcPr marL="0" marR="0" marT="438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エアコン設備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195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99745" algn="l"/>
                          <a:tab pos="962660" algn="l"/>
                        </a:tabLst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3522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衛生等の状況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151959"/>
                  </a:ext>
                </a:extLst>
              </a:tr>
              <a:tr h="326935">
                <a:tc>
                  <a:txBody>
                    <a:bodyPr/>
                    <a:lstStyle/>
                    <a:p>
                      <a:pPr marL="5588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9430" algn="l"/>
                          <a:tab pos="982344" algn="l"/>
                          <a:tab pos="144589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973407"/>
                  </a:ext>
                </a:extLst>
              </a:tr>
            </a:tbl>
          </a:graphicData>
        </a:graphic>
      </p:graphicFrame>
      <p:sp>
        <p:nvSpPr>
          <p:cNvPr id="4" name="object 5">
            <a:extLst>
              <a:ext uri="{FF2B5EF4-FFF2-40B4-BE49-F238E27FC236}">
                <a16:creationId xmlns:a16="http://schemas.microsoft.com/office/drawing/2014/main" id="{2DBE00C5-D914-C70F-2514-49DC90C48CCD}"/>
              </a:ext>
            </a:extLst>
          </p:cNvPr>
          <p:cNvSpPr txBox="1"/>
          <p:nvPr/>
        </p:nvSpPr>
        <p:spPr>
          <a:xfrm>
            <a:off x="414337" y="5008440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+mn-ea"/>
                <a:ea typeface="+mn-ea"/>
                <a:cs typeface="HG教科書体"/>
              </a:rPr>
              <a:t>住居の状況</a:t>
            </a:r>
            <a:endParaRPr sz="11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6E3429A-0BF3-FDCD-1A61-91227532AC5B}"/>
              </a:ext>
            </a:extLst>
          </p:cNvPr>
          <p:cNvSpPr txBox="1"/>
          <p:nvPr/>
        </p:nvSpPr>
        <p:spPr>
          <a:xfrm>
            <a:off x="3458579" y="5239540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住宅種別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2AB783F-4B8F-1BEF-2F1A-A3BE0CE70BD4}"/>
              </a:ext>
            </a:extLst>
          </p:cNvPr>
          <p:cNvSpPr txBox="1"/>
          <p:nvPr/>
        </p:nvSpPr>
        <p:spPr>
          <a:xfrm>
            <a:off x="6138117" y="52492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構造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64A4452-A600-CB94-4AB9-6CEF64039D82}"/>
              </a:ext>
            </a:extLst>
          </p:cNvPr>
          <p:cNvSpPr txBox="1"/>
          <p:nvPr/>
        </p:nvSpPr>
        <p:spPr>
          <a:xfrm>
            <a:off x="3391693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延面積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4D1FA78E-4358-981E-B901-E8827968F8B6}"/>
              </a:ext>
            </a:extLst>
          </p:cNvPr>
          <p:cNvSpPr txBox="1"/>
          <p:nvPr/>
        </p:nvSpPr>
        <p:spPr>
          <a:xfrm>
            <a:off x="6178550" y="5938695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間取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BAE7A23-283B-D5AB-BD6D-958C29CEB6A1}"/>
              </a:ext>
            </a:extLst>
          </p:cNvPr>
          <p:cNvSpPr txBox="1"/>
          <p:nvPr/>
        </p:nvSpPr>
        <p:spPr>
          <a:xfrm>
            <a:off x="2071510" y="617587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宅地面積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65E1466-4E5D-C786-BCBC-2901766BB785}"/>
              </a:ext>
            </a:extLst>
          </p:cNvPr>
          <p:cNvSpPr txBox="1"/>
          <p:nvPr/>
        </p:nvSpPr>
        <p:spPr>
          <a:xfrm>
            <a:off x="2071510" y="6411641"/>
            <a:ext cx="77311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畳数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A9612117-0D73-B571-D9E2-95AC121BDB27}"/>
              </a:ext>
            </a:extLst>
          </p:cNvPr>
          <p:cNvSpPr txBox="1"/>
          <p:nvPr/>
        </p:nvSpPr>
        <p:spPr>
          <a:xfrm>
            <a:off x="1929104" y="6654290"/>
            <a:ext cx="1447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固定資産税の減免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30A38C5C-43C4-CF30-B37A-2267A150D728}"/>
              </a:ext>
            </a:extLst>
          </p:cNvPr>
          <p:cNvSpPr txBox="1"/>
          <p:nvPr/>
        </p:nvSpPr>
        <p:spPr>
          <a:xfrm>
            <a:off x="3464135" y="689182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家賃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7B0285BC-420A-199F-5A92-4BB7366004F0}"/>
              </a:ext>
            </a:extLst>
          </p:cNvPr>
          <p:cNvSpPr txBox="1"/>
          <p:nvPr/>
        </p:nvSpPr>
        <p:spPr>
          <a:xfrm>
            <a:off x="6193680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月額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8FD8940A-5E53-C086-7C5F-F3BB66E6A682}"/>
              </a:ext>
            </a:extLst>
          </p:cNvPr>
          <p:cNvSpPr txBox="1"/>
          <p:nvPr/>
        </p:nvSpPr>
        <p:spPr>
          <a:xfrm>
            <a:off x="3464135" y="713973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地代　年額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3" name="object 5">
            <a:extLst>
              <a:ext uri="{FF2B5EF4-FFF2-40B4-BE49-F238E27FC236}">
                <a16:creationId xmlns:a16="http://schemas.microsoft.com/office/drawing/2014/main" id="{73C7B53A-3B43-7E97-BB51-440F5A3361E6}"/>
              </a:ext>
            </a:extLst>
          </p:cNvPr>
          <p:cNvSpPr txBox="1"/>
          <p:nvPr/>
        </p:nvSpPr>
        <p:spPr>
          <a:xfrm>
            <a:off x="2072422" y="782991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4" name="object 5">
            <a:extLst>
              <a:ext uri="{FF2B5EF4-FFF2-40B4-BE49-F238E27FC236}">
                <a16:creationId xmlns:a16="http://schemas.microsoft.com/office/drawing/2014/main" id="{A3B8C291-DDE1-2B9B-D00D-8F05B67E37C3}"/>
              </a:ext>
            </a:extLst>
          </p:cNvPr>
          <p:cNvSpPr txBox="1"/>
          <p:nvPr/>
        </p:nvSpPr>
        <p:spPr>
          <a:xfrm>
            <a:off x="2072422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5" name="object 5">
            <a:extLst>
              <a:ext uri="{FF2B5EF4-FFF2-40B4-BE49-F238E27FC236}">
                <a16:creationId xmlns:a16="http://schemas.microsoft.com/office/drawing/2014/main" id="{DD8B391D-843D-E901-9B61-A9774BBDCC0D}"/>
              </a:ext>
            </a:extLst>
          </p:cNvPr>
          <p:cNvSpPr txBox="1"/>
          <p:nvPr/>
        </p:nvSpPr>
        <p:spPr>
          <a:xfrm>
            <a:off x="3122310" y="806211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1A018546-7578-A90B-375E-D874DF955C2F}"/>
              </a:ext>
            </a:extLst>
          </p:cNvPr>
          <p:cNvSpPr txBox="1"/>
          <p:nvPr/>
        </p:nvSpPr>
        <p:spPr>
          <a:xfrm>
            <a:off x="3464135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水道設備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7" name="object 5">
            <a:extLst>
              <a:ext uri="{FF2B5EF4-FFF2-40B4-BE49-F238E27FC236}">
                <a16:creationId xmlns:a16="http://schemas.microsoft.com/office/drawing/2014/main" id="{3F6BFF4E-3A4D-CF6A-4E6C-8445B5B2074D}"/>
              </a:ext>
            </a:extLst>
          </p:cNvPr>
          <p:cNvSpPr txBox="1"/>
          <p:nvPr/>
        </p:nvSpPr>
        <p:spPr>
          <a:xfrm>
            <a:off x="3481830" y="8680391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便所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8" name="object 5">
            <a:extLst>
              <a:ext uri="{FF2B5EF4-FFF2-40B4-BE49-F238E27FC236}">
                <a16:creationId xmlns:a16="http://schemas.microsoft.com/office/drawing/2014/main" id="{D6C8790B-F4C2-C3CA-AC9C-C68AD0B9BC93}"/>
              </a:ext>
            </a:extLst>
          </p:cNvPr>
          <p:cNvSpPr txBox="1"/>
          <p:nvPr/>
        </p:nvSpPr>
        <p:spPr>
          <a:xfrm>
            <a:off x="6189663" y="8368875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配電設備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4748A06A-AC00-F3F0-3B20-56D28D71E3DE}"/>
              </a:ext>
            </a:extLst>
          </p:cNvPr>
          <p:cNvSpPr txBox="1"/>
          <p:nvPr/>
        </p:nvSpPr>
        <p:spPr>
          <a:xfrm>
            <a:off x="6193680" y="8681743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風呂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98DA37F9-8067-8A94-12FA-00067FB5A846}"/>
              </a:ext>
            </a:extLst>
          </p:cNvPr>
          <p:cNvSpPr txBox="1"/>
          <p:nvPr/>
        </p:nvSpPr>
        <p:spPr>
          <a:xfrm>
            <a:off x="3244850" y="9332957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衛生等の状況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D6ECF0FD-4E52-F810-00E1-1ADABC94898A}"/>
              </a:ext>
            </a:extLst>
          </p:cNvPr>
          <p:cNvSpPr txBox="1"/>
          <p:nvPr/>
        </p:nvSpPr>
        <p:spPr>
          <a:xfrm>
            <a:off x="3244850" y="9662730"/>
            <a:ext cx="1888175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30D2AFB2-09F0-5956-A83A-95FAD631D3B9}"/>
              </a:ext>
            </a:extLst>
          </p:cNvPr>
          <p:cNvSpPr txBox="1"/>
          <p:nvPr/>
        </p:nvSpPr>
        <p:spPr>
          <a:xfrm>
            <a:off x="2062179" y="7384016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敷金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3267E033-166E-9752-2D16-BD2E8FB1C420}"/>
              </a:ext>
            </a:extLst>
          </p:cNvPr>
          <p:cNvSpPr txBox="1"/>
          <p:nvPr/>
        </p:nvSpPr>
        <p:spPr>
          <a:xfrm>
            <a:off x="2071510" y="5468555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居住開始日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EFF98BB5-92A3-7AC5-CF59-D6561F26B4C1}"/>
              </a:ext>
            </a:extLst>
          </p:cNvPr>
          <p:cNvSpPr txBox="1"/>
          <p:nvPr/>
        </p:nvSpPr>
        <p:spPr>
          <a:xfrm>
            <a:off x="6097637" y="6891823"/>
            <a:ext cx="95408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管理費・共益費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F95B9FAE-5D3B-801C-ACC2-1F64E261B523}"/>
              </a:ext>
            </a:extLst>
          </p:cNvPr>
          <p:cNvSpPr txBox="1"/>
          <p:nvPr/>
        </p:nvSpPr>
        <p:spPr>
          <a:xfrm>
            <a:off x="2062179" y="7604079"/>
            <a:ext cx="877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　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2333026C-ACCC-A188-BEFC-693DC3153137}"/>
              </a:ext>
            </a:extLst>
          </p:cNvPr>
          <p:cNvSpPr txBox="1"/>
          <p:nvPr/>
        </p:nvSpPr>
        <p:spPr>
          <a:xfrm>
            <a:off x="3139632" y="760741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更新料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54C0E396-A2A7-8ED7-C093-AC65A4A6E3FE}"/>
              </a:ext>
            </a:extLst>
          </p:cNvPr>
          <p:cNvSpPr txBox="1"/>
          <p:nvPr/>
        </p:nvSpPr>
        <p:spPr>
          <a:xfrm>
            <a:off x="2071510" y="5705048"/>
            <a:ext cx="97307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契約期間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77A12C08-0009-E42D-EB05-02D9BBB577E7}"/>
              </a:ext>
            </a:extLst>
          </p:cNvPr>
          <p:cNvSpPr txBox="1"/>
          <p:nvPr/>
        </p:nvSpPr>
        <p:spPr>
          <a:xfrm>
            <a:off x="348183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エアコン有無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0B707896-2977-126A-09D6-4AD4CDA78A3E}"/>
              </a:ext>
            </a:extLst>
          </p:cNvPr>
          <p:cNvSpPr txBox="1"/>
          <p:nvPr/>
        </p:nvSpPr>
        <p:spPr>
          <a:xfrm>
            <a:off x="4489790" y="8986127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エアコン状況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C94D6346-A24C-A7CA-B1B0-DC8A1B5B6EC7}"/>
              </a:ext>
            </a:extLst>
          </p:cNvPr>
          <p:cNvSpPr txBox="1"/>
          <p:nvPr/>
        </p:nvSpPr>
        <p:spPr>
          <a:xfrm>
            <a:off x="5557979" y="895476"/>
            <a:ext cx="5334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分離要件</a:t>
            </a:r>
            <a:endParaRPr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BEEFCFF-17B1-E0D0-553D-DD3EEE833AFC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6F201B-1AE8-8E17-5F54-2E916D847862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F375394-05D1-8960-5533-B21400940D0F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9987D4E-F675-497C-A5E1-C616DB1BE3F2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4DC9BDE-1488-A6C6-51DD-6A0D319058C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表 85">
            <a:extLst>
              <a:ext uri="{FF2B5EF4-FFF2-40B4-BE49-F238E27FC236}">
                <a16:creationId xmlns:a16="http://schemas.microsoft.com/office/drawing/2014/main" id="{6D4745FD-3E11-7F1B-DA95-64580C4F44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186857"/>
              </p:ext>
            </p:extLst>
          </p:nvPr>
        </p:nvGraphicFramePr>
        <p:xfrm>
          <a:off x="416421" y="8060635"/>
          <a:ext cx="6811171" cy="2104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2279210267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3441980773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1045268656"/>
                    </a:ext>
                  </a:extLst>
                </a:gridCol>
                <a:gridCol w="640227">
                  <a:extLst>
                    <a:ext uri="{9D8B030D-6E8A-4147-A177-3AD203B41FA5}">
                      <a16:colId xmlns:a16="http://schemas.microsoft.com/office/drawing/2014/main" val="2319188728"/>
                    </a:ext>
                  </a:extLst>
                </a:gridCol>
                <a:gridCol w="1028701">
                  <a:extLst>
                    <a:ext uri="{9D8B030D-6E8A-4147-A177-3AD203B41FA5}">
                      <a16:colId xmlns:a16="http://schemas.microsoft.com/office/drawing/2014/main" val="1230779913"/>
                    </a:ext>
                  </a:extLst>
                </a:gridCol>
                <a:gridCol w="762562">
                  <a:extLst>
                    <a:ext uri="{9D8B030D-6E8A-4147-A177-3AD203B41FA5}">
                      <a16:colId xmlns:a16="http://schemas.microsoft.com/office/drawing/2014/main" val="2065971381"/>
                    </a:ext>
                  </a:extLst>
                </a:gridCol>
                <a:gridCol w="951939">
                  <a:extLst>
                    <a:ext uri="{9D8B030D-6E8A-4147-A177-3AD203B41FA5}">
                      <a16:colId xmlns:a16="http://schemas.microsoft.com/office/drawing/2014/main" val="1527120465"/>
                    </a:ext>
                  </a:extLst>
                </a:gridCol>
                <a:gridCol w="1677893">
                  <a:extLst>
                    <a:ext uri="{9D8B030D-6E8A-4147-A177-3AD203B41FA5}">
                      <a16:colId xmlns:a16="http://schemas.microsoft.com/office/drawing/2014/main" val="2506782050"/>
                    </a:ext>
                  </a:extLst>
                </a:gridCol>
              </a:tblGrid>
              <a:tr h="304921">
                <a:tc rowSpan="6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その他（　　動産　）　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品名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数量</a:t>
                      </a: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時価（見積額）</a:t>
                      </a:r>
                      <a:endParaRPr lang="en-US"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HG教科書体"/>
                        </a:rPr>
                        <a:t>保有の可否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備考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98181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77582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20062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4412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8247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marL="4572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HG教科書体"/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158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24047"/>
                  </a:ext>
                </a:extLst>
              </a:tr>
            </a:tbl>
          </a:graphicData>
        </a:graphic>
      </p:graphicFrame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3D2A833A-62A7-9862-2A59-AF4766331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011024"/>
              </p:ext>
            </p:extLst>
          </p:nvPr>
        </p:nvGraphicFramePr>
        <p:xfrm>
          <a:off x="416421" y="382553"/>
          <a:ext cx="6811171" cy="6119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464617583"/>
                    </a:ext>
                  </a:extLst>
                </a:gridCol>
                <a:gridCol w="721268">
                  <a:extLst>
                    <a:ext uri="{9D8B030D-6E8A-4147-A177-3AD203B41FA5}">
                      <a16:colId xmlns:a16="http://schemas.microsoft.com/office/drawing/2014/main" val="235183748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98777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612699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2808743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65636172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699498796"/>
                    </a:ext>
                  </a:extLst>
                </a:gridCol>
                <a:gridCol w="1191271">
                  <a:extLst>
                    <a:ext uri="{9D8B030D-6E8A-4147-A177-3AD203B41FA5}">
                      <a16:colId xmlns:a16="http://schemas.microsoft.com/office/drawing/2014/main" val="2505966981"/>
                    </a:ext>
                  </a:extLst>
                </a:gridCol>
                <a:gridCol w="657871">
                  <a:extLst>
                    <a:ext uri="{9D8B030D-6E8A-4147-A177-3AD203B41FA5}">
                      <a16:colId xmlns:a16="http://schemas.microsoft.com/office/drawing/2014/main" val="321598081"/>
                    </a:ext>
                  </a:extLst>
                </a:gridCol>
              </a:tblGrid>
              <a:tr h="287354">
                <a:tc row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strike="noStrike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土地</a:t>
                      </a: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953524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3370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446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36518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12134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880759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401952"/>
                  </a:ext>
                </a:extLst>
              </a:tr>
              <a:tr h="288000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所有者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</a:pPr>
                      <a:r>
                        <a:rPr lang="ja-JP" altLang="en-US" sz="900" spc="17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所在地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175" indent="0" algn="ctr">
                        <a:lnSpc>
                          <a:spcPts val="860"/>
                        </a:lnSpc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11125" indent="0" algn="ctr">
                        <a:lnSpc>
                          <a:spcPts val="900"/>
                        </a:lnSpc>
                        <a:tabLst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活用状況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860"/>
                        </a:lnSpc>
                        <a:tabLst>
                          <a:tab pos="64389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建物価格情報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929516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605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93941"/>
                  </a:ext>
                </a:extLst>
              </a:tr>
              <a:tr h="792000"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905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504865"/>
                  </a:ext>
                </a:extLst>
              </a:tr>
            </a:tbl>
          </a:graphicData>
        </a:graphic>
      </p:graphicFrame>
      <p:sp>
        <p:nvSpPr>
          <p:cNvPr id="97" name="object 5">
            <a:extLst>
              <a:ext uri="{FF2B5EF4-FFF2-40B4-BE49-F238E27FC236}">
                <a16:creationId xmlns:a16="http://schemas.microsoft.com/office/drawing/2014/main" id="{E8D9BD5A-9556-99E3-05CC-51A97ECEA581}"/>
              </a:ext>
            </a:extLst>
          </p:cNvPr>
          <p:cNvSpPr txBox="1"/>
          <p:nvPr/>
        </p:nvSpPr>
        <p:spPr>
          <a:xfrm>
            <a:off x="4573320" y="1082378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87" name="表 86">
            <a:extLst>
              <a:ext uri="{FF2B5EF4-FFF2-40B4-BE49-F238E27FC236}">
                <a16:creationId xmlns:a16="http://schemas.microsoft.com/office/drawing/2014/main" id="{B330831A-00CA-6136-347C-3998563A2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161"/>
              </p:ext>
            </p:extLst>
          </p:nvPr>
        </p:nvGraphicFramePr>
        <p:xfrm>
          <a:off x="416421" y="6638583"/>
          <a:ext cx="6811171" cy="121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161">
                  <a:extLst>
                    <a:ext uri="{9D8B030D-6E8A-4147-A177-3AD203B41FA5}">
                      <a16:colId xmlns:a16="http://schemas.microsoft.com/office/drawing/2014/main" val="1370799759"/>
                    </a:ext>
                  </a:extLst>
                </a:gridCol>
                <a:gridCol w="787688">
                  <a:extLst>
                    <a:ext uri="{9D8B030D-6E8A-4147-A177-3AD203B41FA5}">
                      <a16:colId xmlns:a16="http://schemas.microsoft.com/office/drawing/2014/main" val="2514427467"/>
                    </a:ext>
                  </a:extLst>
                </a:gridCol>
                <a:gridCol w="760000">
                  <a:extLst>
                    <a:ext uri="{9D8B030D-6E8A-4147-A177-3AD203B41FA5}">
                      <a16:colId xmlns:a16="http://schemas.microsoft.com/office/drawing/2014/main" val="3583325650"/>
                    </a:ext>
                  </a:extLst>
                </a:gridCol>
                <a:gridCol w="3174044">
                  <a:extLst>
                    <a:ext uri="{9D8B030D-6E8A-4147-A177-3AD203B41FA5}">
                      <a16:colId xmlns:a16="http://schemas.microsoft.com/office/drawing/2014/main" val="4234098034"/>
                    </a:ext>
                  </a:extLst>
                </a:gridCol>
                <a:gridCol w="888145">
                  <a:extLst>
                    <a:ext uri="{9D8B030D-6E8A-4147-A177-3AD203B41FA5}">
                      <a16:colId xmlns:a16="http://schemas.microsoft.com/office/drawing/2014/main" val="932722464"/>
                    </a:ext>
                  </a:extLst>
                </a:gridCol>
                <a:gridCol w="999133">
                  <a:extLst>
                    <a:ext uri="{9D8B030D-6E8A-4147-A177-3AD203B41FA5}">
                      <a16:colId xmlns:a16="http://schemas.microsoft.com/office/drawing/2014/main" val="500788547"/>
                    </a:ext>
                  </a:extLst>
                </a:gridCol>
              </a:tblGrid>
              <a:tr h="28064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05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4572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地</a:t>
                      </a:r>
                    </a:p>
                  </a:txBody>
                  <a:tcPr marL="0" marR="0" marT="190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433705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3911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面積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659765" algn="l"/>
                          <a:tab pos="1007110" algn="l"/>
                          <a:tab pos="1354455" algn="l"/>
                          <a:tab pos="1701800" algn="l"/>
                          <a:tab pos="2049145" algn="l"/>
                          <a:tab pos="2397125" algn="l"/>
                          <a:tab pos="274447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者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氏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12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借地料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127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/>
                        <a:t>備考</a:t>
                      </a: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9527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892004"/>
                  </a:ext>
                </a:extLst>
              </a:tr>
              <a:tr h="4680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016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711200" algn="l"/>
                        </a:tabLst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7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587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3782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455068"/>
                  </a:ext>
                </a:extLst>
              </a:tr>
            </a:tbl>
          </a:graphicData>
        </a:graphic>
      </p:graphicFrame>
      <p:sp>
        <p:nvSpPr>
          <p:cNvPr id="33" name="object 5">
            <a:extLst>
              <a:ext uri="{FF2B5EF4-FFF2-40B4-BE49-F238E27FC236}">
                <a16:creationId xmlns:a16="http://schemas.microsoft.com/office/drawing/2014/main" id="{48F23464-EE04-34AE-4321-A29D0D8B2FFA}"/>
              </a:ext>
            </a:extLst>
          </p:cNvPr>
          <p:cNvSpPr txBox="1"/>
          <p:nvPr/>
        </p:nvSpPr>
        <p:spPr>
          <a:xfrm>
            <a:off x="414337" y="134179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資産の状況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0" name="object 5">
            <a:extLst>
              <a:ext uri="{FF2B5EF4-FFF2-40B4-BE49-F238E27FC236}">
                <a16:creationId xmlns:a16="http://schemas.microsoft.com/office/drawing/2014/main" id="{2881D094-1D20-80B1-87BB-5501F0B2DED9}"/>
              </a:ext>
            </a:extLst>
          </p:cNvPr>
          <p:cNvSpPr txBox="1"/>
          <p:nvPr/>
        </p:nvSpPr>
        <p:spPr>
          <a:xfrm>
            <a:off x="725984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80E127D5-E5B6-BA7B-AB6C-DE52838D0FBB}"/>
              </a:ext>
            </a:extLst>
          </p:cNvPr>
          <p:cNvSpPr txBox="1"/>
          <p:nvPr/>
        </p:nvSpPr>
        <p:spPr>
          <a:xfrm>
            <a:off x="1561009" y="7088496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5FDDAC24-C910-F0E3-227F-FA07BD27133F}"/>
              </a:ext>
            </a:extLst>
          </p:cNvPr>
          <p:cNvSpPr txBox="1"/>
          <p:nvPr/>
        </p:nvSpPr>
        <p:spPr>
          <a:xfrm>
            <a:off x="2218892" y="7174324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CAE12059-5DE1-65E1-DEAA-F3194E2A5962}"/>
              </a:ext>
            </a:extLst>
          </p:cNvPr>
          <p:cNvSpPr txBox="1"/>
          <p:nvPr/>
        </p:nvSpPr>
        <p:spPr>
          <a:xfrm>
            <a:off x="2215785" y="6975808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郵便番号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4" name="object 5">
            <a:extLst>
              <a:ext uri="{FF2B5EF4-FFF2-40B4-BE49-F238E27FC236}">
                <a16:creationId xmlns:a16="http://schemas.microsoft.com/office/drawing/2014/main" id="{DF7A4FCA-BE79-D363-FAF4-C05A8C95E767}"/>
              </a:ext>
            </a:extLst>
          </p:cNvPr>
          <p:cNvSpPr txBox="1"/>
          <p:nvPr/>
        </p:nvSpPr>
        <p:spPr>
          <a:xfrm>
            <a:off x="3066685" y="6977120"/>
            <a:ext cx="7620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住所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80344F5D-623B-7BB5-BA4B-4030B89D3C39}"/>
              </a:ext>
            </a:extLst>
          </p:cNvPr>
          <p:cNvSpPr txBox="1"/>
          <p:nvPr/>
        </p:nvSpPr>
        <p:spPr>
          <a:xfrm>
            <a:off x="5441585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借地料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F6ABB71D-EE72-C314-A5E8-7DE8174241DA}"/>
              </a:ext>
            </a:extLst>
          </p:cNvPr>
          <p:cNvSpPr txBox="1"/>
          <p:nvPr/>
        </p:nvSpPr>
        <p:spPr>
          <a:xfrm>
            <a:off x="6393404" y="709096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18549EBF-4699-BF4D-BCEC-D8C644F11450}"/>
              </a:ext>
            </a:extLst>
          </p:cNvPr>
          <p:cNvSpPr txBox="1"/>
          <p:nvPr/>
        </p:nvSpPr>
        <p:spPr>
          <a:xfrm>
            <a:off x="1515321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品名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14829AEF-33CD-B996-D265-3593CFC2286B}"/>
              </a:ext>
            </a:extLst>
          </p:cNvPr>
          <p:cNvSpPr txBox="1"/>
          <p:nvPr/>
        </p:nvSpPr>
        <p:spPr>
          <a:xfrm>
            <a:off x="2215785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9" name="object 5">
            <a:extLst>
              <a:ext uri="{FF2B5EF4-FFF2-40B4-BE49-F238E27FC236}">
                <a16:creationId xmlns:a16="http://schemas.microsoft.com/office/drawing/2014/main" id="{88857963-5009-DF8B-2DD2-5DAB49752105}"/>
              </a:ext>
            </a:extLst>
          </p:cNvPr>
          <p:cNvSpPr txBox="1"/>
          <p:nvPr/>
        </p:nvSpPr>
        <p:spPr>
          <a:xfrm>
            <a:off x="3010954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0" name="object 5">
            <a:extLst>
              <a:ext uri="{FF2B5EF4-FFF2-40B4-BE49-F238E27FC236}">
                <a16:creationId xmlns:a16="http://schemas.microsoft.com/office/drawing/2014/main" id="{32D5541B-3C4F-61CF-4593-DFF1EEE49F2B}"/>
              </a:ext>
            </a:extLst>
          </p:cNvPr>
          <p:cNvSpPr txBox="1"/>
          <p:nvPr/>
        </p:nvSpPr>
        <p:spPr>
          <a:xfrm>
            <a:off x="3869771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保有の可否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2D095FF4-62DE-04BB-0424-EF0BC8034897}"/>
              </a:ext>
            </a:extLst>
          </p:cNvPr>
          <p:cNvSpPr txBox="1"/>
          <p:nvPr/>
        </p:nvSpPr>
        <p:spPr>
          <a:xfrm>
            <a:off x="5923505" y="8471459"/>
            <a:ext cx="812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2A384272-4714-01A9-DE8F-45B859CAAE51}"/>
              </a:ext>
            </a:extLst>
          </p:cNvPr>
          <p:cNvSpPr txBox="1"/>
          <p:nvPr/>
        </p:nvSpPr>
        <p:spPr>
          <a:xfrm>
            <a:off x="745776" y="8471459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D6AC4B69-6FED-4191-1970-D65EF8F3A816}"/>
              </a:ext>
            </a:extLst>
          </p:cNvPr>
          <p:cNvSpPr txBox="1"/>
          <p:nvPr/>
        </p:nvSpPr>
        <p:spPr>
          <a:xfrm>
            <a:off x="4743242" y="848684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9" name="object 5">
            <a:extLst>
              <a:ext uri="{FF2B5EF4-FFF2-40B4-BE49-F238E27FC236}">
                <a16:creationId xmlns:a16="http://schemas.microsoft.com/office/drawing/2014/main" id="{24E5A312-417A-AEE3-5893-84ACD7146301}"/>
              </a:ext>
            </a:extLst>
          </p:cNvPr>
          <p:cNvSpPr txBox="1"/>
          <p:nvPr/>
        </p:nvSpPr>
        <p:spPr>
          <a:xfrm>
            <a:off x="2448969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0" name="object 5">
            <a:extLst>
              <a:ext uri="{FF2B5EF4-FFF2-40B4-BE49-F238E27FC236}">
                <a16:creationId xmlns:a16="http://schemas.microsoft.com/office/drawing/2014/main" id="{D21C4F25-618E-6B23-E54E-9CF4A1839D08}"/>
              </a:ext>
            </a:extLst>
          </p:cNvPr>
          <p:cNvSpPr txBox="1"/>
          <p:nvPr/>
        </p:nvSpPr>
        <p:spPr>
          <a:xfrm>
            <a:off x="3091141" y="956397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001E9977-3631-36D2-E4DD-779F3167627F}"/>
              </a:ext>
            </a:extLst>
          </p:cNvPr>
          <p:cNvSpPr txBox="1"/>
          <p:nvPr/>
        </p:nvSpPr>
        <p:spPr>
          <a:xfrm>
            <a:off x="3802263" y="95639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5BBC9943-6CD7-B6EC-3AF6-D68BED71E8DF}"/>
              </a:ext>
            </a:extLst>
          </p:cNvPr>
          <p:cNvSpPr txBox="1"/>
          <p:nvPr/>
        </p:nvSpPr>
        <p:spPr>
          <a:xfrm>
            <a:off x="640523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4DD54863-B184-6CC9-2E7F-D4C24B2B556F}"/>
              </a:ext>
            </a:extLst>
          </p:cNvPr>
          <p:cNvSpPr txBox="1"/>
          <p:nvPr/>
        </p:nvSpPr>
        <p:spPr>
          <a:xfrm>
            <a:off x="1534251" y="9431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DA0489D8-C18E-C47D-8DB1-A5CA00A255E0}"/>
              </a:ext>
            </a:extLst>
          </p:cNvPr>
          <p:cNvSpPr txBox="1"/>
          <p:nvPr/>
        </p:nvSpPr>
        <p:spPr>
          <a:xfrm>
            <a:off x="4579940" y="726769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8" name="object 5">
            <a:extLst>
              <a:ext uri="{FF2B5EF4-FFF2-40B4-BE49-F238E27FC236}">
                <a16:creationId xmlns:a16="http://schemas.microsoft.com/office/drawing/2014/main" id="{73D0440A-C17D-00A2-C7BD-0E542C8794F3}"/>
              </a:ext>
            </a:extLst>
          </p:cNvPr>
          <p:cNvSpPr txBox="1"/>
          <p:nvPr/>
        </p:nvSpPr>
        <p:spPr>
          <a:xfrm>
            <a:off x="4573320" y="1264058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9009CBB7-EE73-EDAD-7ADB-DB208C829530}"/>
              </a:ext>
            </a:extLst>
          </p:cNvPr>
          <p:cNvSpPr txBox="1"/>
          <p:nvPr/>
        </p:nvSpPr>
        <p:spPr>
          <a:xfrm>
            <a:off x="6653491" y="903024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1D2DC43-8EF6-8182-899F-1D98F40D9E56}"/>
              </a:ext>
            </a:extLst>
          </p:cNvPr>
          <p:cNvSpPr txBox="1"/>
          <p:nvPr/>
        </p:nvSpPr>
        <p:spPr>
          <a:xfrm>
            <a:off x="5636272" y="920848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337A44FF-ED9D-C1FB-CC72-828164E229BD}"/>
              </a:ext>
            </a:extLst>
          </p:cNvPr>
          <p:cNvSpPr txBox="1"/>
          <p:nvPr/>
        </p:nvSpPr>
        <p:spPr>
          <a:xfrm>
            <a:off x="5636272" y="724530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7D890396-6359-BBBE-6704-396CBA5CC0A7}"/>
              </a:ext>
            </a:extLst>
          </p:cNvPr>
          <p:cNvSpPr txBox="1"/>
          <p:nvPr/>
        </p:nvSpPr>
        <p:spPr>
          <a:xfrm>
            <a:off x="2448969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9D3B215-FD9E-B1F5-87D0-2CDC0A72E3D6}"/>
              </a:ext>
            </a:extLst>
          </p:cNvPr>
          <p:cNvSpPr txBox="1"/>
          <p:nvPr/>
        </p:nvSpPr>
        <p:spPr>
          <a:xfrm>
            <a:off x="3091141" y="4396493"/>
            <a:ext cx="53545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面積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DFAB7217-4C4E-F95E-DB42-679351ECEB24}"/>
              </a:ext>
            </a:extLst>
          </p:cNvPr>
          <p:cNvSpPr txBox="1"/>
          <p:nvPr/>
        </p:nvSpPr>
        <p:spPr>
          <a:xfrm>
            <a:off x="3802263" y="439649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活用状況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CCE720B5-C0B1-D0C0-4449-721A3D5A77BD}"/>
              </a:ext>
            </a:extLst>
          </p:cNvPr>
          <p:cNvSpPr txBox="1"/>
          <p:nvPr/>
        </p:nvSpPr>
        <p:spPr>
          <a:xfrm>
            <a:off x="640523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所有者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6" name="object 5">
            <a:extLst>
              <a:ext uri="{FF2B5EF4-FFF2-40B4-BE49-F238E27FC236}">
                <a16:creationId xmlns:a16="http://schemas.microsoft.com/office/drawing/2014/main" id="{57B083F9-5E9E-0BE9-C231-6FD2CCFE197A}"/>
              </a:ext>
            </a:extLst>
          </p:cNvPr>
          <p:cNvSpPr txBox="1"/>
          <p:nvPr/>
        </p:nvSpPr>
        <p:spPr>
          <a:xfrm>
            <a:off x="1534251" y="438328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所在地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7" name="object 5">
            <a:extLst>
              <a:ext uri="{FF2B5EF4-FFF2-40B4-BE49-F238E27FC236}">
                <a16:creationId xmlns:a16="http://schemas.microsoft.com/office/drawing/2014/main" id="{D0D0B477-2BC7-0F74-9D19-07408E69328F}"/>
              </a:ext>
            </a:extLst>
          </p:cNvPr>
          <p:cNvSpPr txBox="1"/>
          <p:nvPr/>
        </p:nvSpPr>
        <p:spPr>
          <a:xfrm>
            <a:off x="4587697" y="4172923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8" name="object 5">
            <a:extLst>
              <a:ext uri="{FF2B5EF4-FFF2-40B4-BE49-F238E27FC236}">
                <a16:creationId xmlns:a16="http://schemas.microsoft.com/office/drawing/2014/main" id="{56B57F11-B449-5850-E23D-BFC2D5A1FD36}"/>
              </a:ext>
            </a:extLst>
          </p:cNvPr>
          <p:cNvSpPr txBox="1"/>
          <p:nvPr/>
        </p:nvSpPr>
        <p:spPr>
          <a:xfrm>
            <a:off x="4579940" y="4547907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固定資産税額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9" name="object 5">
            <a:extLst>
              <a:ext uri="{FF2B5EF4-FFF2-40B4-BE49-F238E27FC236}">
                <a16:creationId xmlns:a16="http://schemas.microsoft.com/office/drawing/2014/main" id="{85B71F00-D412-38F7-FC98-8CF9A8DF0DA2}"/>
              </a:ext>
            </a:extLst>
          </p:cNvPr>
          <p:cNvSpPr txBox="1"/>
          <p:nvPr/>
        </p:nvSpPr>
        <p:spPr>
          <a:xfrm>
            <a:off x="4579940" y="4729587"/>
            <a:ext cx="6858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時価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0" name="object 5">
            <a:extLst>
              <a:ext uri="{FF2B5EF4-FFF2-40B4-BE49-F238E27FC236}">
                <a16:creationId xmlns:a16="http://schemas.microsoft.com/office/drawing/2014/main" id="{F9E9E936-1B62-98B4-2F89-8AA1E623BEB7}"/>
              </a:ext>
            </a:extLst>
          </p:cNvPr>
          <p:cNvSpPr txBox="1"/>
          <p:nvPr/>
        </p:nvSpPr>
        <p:spPr>
          <a:xfrm>
            <a:off x="6653491" y="4396493"/>
            <a:ext cx="492997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1" name="object 5">
            <a:extLst>
              <a:ext uri="{FF2B5EF4-FFF2-40B4-BE49-F238E27FC236}">
                <a16:creationId xmlns:a16="http://schemas.microsoft.com/office/drawing/2014/main" id="{BDED987E-CF05-76EB-176F-F366033D7758}"/>
              </a:ext>
            </a:extLst>
          </p:cNvPr>
          <p:cNvSpPr txBox="1"/>
          <p:nvPr/>
        </p:nvSpPr>
        <p:spPr>
          <a:xfrm>
            <a:off x="5656002" y="4369991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2" name="object 5">
            <a:extLst>
              <a:ext uri="{FF2B5EF4-FFF2-40B4-BE49-F238E27FC236}">
                <a16:creationId xmlns:a16="http://schemas.microsoft.com/office/drawing/2014/main" id="{B103055B-15D1-02E1-657F-61BEC6EE6D0A}"/>
              </a:ext>
            </a:extLst>
          </p:cNvPr>
          <p:cNvSpPr txBox="1"/>
          <p:nvPr/>
        </p:nvSpPr>
        <p:spPr>
          <a:xfrm>
            <a:off x="5656002" y="4177642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処分要否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3" name="object 5">
            <a:extLst>
              <a:ext uri="{FF2B5EF4-FFF2-40B4-BE49-F238E27FC236}">
                <a16:creationId xmlns:a16="http://schemas.microsoft.com/office/drawing/2014/main" id="{C1993B88-E8FD-73BA-8F88-BDA324A4DE52}"/>
              </a:ext>
            </a:extLst>
          </p:cNvPr>
          <p:cNvSpPr txBox="1"/>
          <p:nvPr/>
        </p:nvSpPr>
        <p:spPr>
          <a:xfrm>
            <a:off x="4623510" y="910259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4" name="object 5">
            <a:extLst>
              <a:ext uri="{FF2B5EF4-FFF2-40B4-BE49-F238E27FC236}">
                <a16:creationId xmlns:a16="http://schemas.microsoft.com/office/drawing/2014/main" id="{5BD8CD9E-5BA0-8422-3337-067D4A754E55}"/>
              </a:ext>
            </a:extLst>
          </p:cNvPr>
          <p:cNvSpPr txBox="1"/>
          <p:nvPr/>
        </p:nvSpPr>
        <p:spPr>
          <a:xfrm>
            <a:off x="4630130" y="4369991"/>
            <a:ext cx="585420" cy="1205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課税評価年度</a:t>
            </a:r>
            <a:endParaRPr lang="en-US" altLang="ja-JP" sz="7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5" name="object 5">
            <a:extLst>
              <a:ext uri="{FF2B5EF4-FFF2-40B4-BE49-F238E27FC236}">
                <a16:creationId xmlns:a16="http://schemas.microsoft.com/office/drawing/2014/main" id="{EAB0F354-E2D7-A8F4-AE05-BD7383B92BA1}"/>
              </a:ext>
            </a:extLst>
          </p:cNvPr>
          <p:cNvSpPr txBox="1"/>
          <p:nvPr/>
        </p:nvSpPr>
        <p:spPr>
          <a:xfrm>
            <a:off x="5636272" y="1105244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6" name="object 5">
            <a:extLst>
              <a:ext uri="{FF2B5EF4-FFF2-40B4-BE49-F238E27FC236}">
                <a16:creationId xmlns:a16="http://schemas.microsoft.com/office/drawing/2014/main" id="{5DD83FFB-D635-08A8-7BD6-B67B6F2E3D4B}"/>
              </a:ext>
            </a:extLst>
          </p:cNvPr>
          <p:cNvSpPr txBox="1"/>
          <p:nvPr/>
        </p:nvSpPr>
        <p:spPr>
          <a:xfrm>
            <a:off x="5636272" y="1272549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7" name="object 5">
            <a:extLst>
              <a:ext uri="{FF2B5EF4-FFF2-40B4-BE49-F238E27FC236}">
                <a16:creationId xmlns:a16="http://schemas.microsoft.com/office/drawing/2014/main" id="{7F95642E-F8BE-A344-7AAD-FD2CF8F161E1}"/>
              </a:ext>
            </a:extLst>
          </p:cNvPr>
          <p:cNvSpPr txBox="1"/>
          <p:nvPr/>
        </p:nvSpPr>
        <p:spPr>
          <a:xfrm>
            <a:off x="5636272" y="4548585"/>
            <a:ext cx="49299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処分方法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8" name="object 5">
            <a:extLst>
              <a:ext uri="{FF2B5EF4-FFF2-40B4-BE49-F238E27FC236}">
                <a16:creationId xmlns:a16="http://schemas.microsoft.com/office/drawing/2014/main" id="{4CB6F766-6D28-1525-0BB9-083B06ED74BD}"/>
              </a:ext>
            </a:extLst>
          </p:cNvPr>
          <p:cNvSpPr txBox="1"/>
          <p:nvPr/>
        </p:nvSpPr>
        <p:spPr>
          <a:xfrm>
            <a:off x="5636272" y="4715890"/>
            <a:ext cx="69687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処分年月日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4B77779-7CDA-0D6D-405C-682BE302AC02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9CEBCC4-73DF-18B6-1428-F559A64D74CE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B17CA7A-C2AB-E05A-4863-67FBCEEE36C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6AE9052-3678-63EB-E376-9D3148AED60F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E2085B4-FCB5-B7DF-1ECC-4512BFE07B0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30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B230A9D7-6D8E-7C6F-A1CA-4BE97874BA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67800"/>
              </p:ext>
            </p:extLst>
          </p:nvPr>
        </p:nvGraphicFramePr>
        <p:xfrm>
          <a:off x="365444" y="3927424"/>
          <a:ext cx="6819159" cy="46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665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265586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43542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84089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005794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1026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05993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78007586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保険金情報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753590"/>
                  </a:ext>
                </a:extLst>
              </a:tr>
              <a:tr h="648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830020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19585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4996494"/>
                  </a:ext>
                </a:extLst>
              </a:tr>
            </a:tbl>
          </a:graphicData>
        </a:graphic>
      </p:graphicFrame>
      <p:sp>
        <p:nvSpPr>
          <p:cNvPr id="17" name="object 5">
            <a:extLst>
              <a:ext uri="{FF2B5EF4-FFF2-40B4-BE49-F238E27FC236}">
                <a16:creationId xmlns:a16="http://schemas.microsoft.com/office/drawing/2014/main" id="{ECEDBEFD-1A37-6B6D-B560-5FE3D9BC320A}"/>
              </a:ext>
            </a:extLst>
          </p:cNvPr>
          <p:cNvSpPr txBox="1"/>
          <p:nvPr/>
        </p:nvSpPr>
        <p:spPr>
          <a:xfrm>
            <a:off x="365449" y="3724675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生命保険契約状況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535F5427-0143-E426-5800-27806152ED90}"/>
              </a:ext>
            </a:extLst>
          </p:cNvPr>
          <p:cNvSpPr txBox="1"/>
          <p:nvPr/>
        </p:nvSpPr>
        <p:spPr>
          <a:xfrm>
            <a:off x="547690" y="4147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保険会社名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041BB4C2-2558-0C93-5457-26626763FEA3}"/>
              </a:ext>
            </a:extLst>
          </p:cNvPr>
          <p:cNvSpPr txBox="1"/>
          <p:nvPr/>
        </p:nvSpPr>
        <p:spPr>
          <a:xfrm>
            <a:off x="547690" y="4345645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F5A210B9-3A72-D0C8-0DA8-82BF1C3E7E9B}"/>
              </a:ext>
            </a:extLst>
          </p:cNvPr>
          <p:cNvSpPr txBox="1"/>
          <p:nvPr/>
        </p:nvSpPr>
        <p:spPr>
          <a:xfrm>
            <a:off x="1420882" y="415861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証券番号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1AED5E7E-827C-A722-E058-B63C165347C1}"/>
              </a:ext>
            </a:extLst>
          </p:cNvPr>
          <p:cNvSpPr txBox="1"/>
          <p:nvPr/>
        </p:nvSpPr>
        <p:spPr>
          <a:xfrm>
            <a:off x="6338276" y="414738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満額保険金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7" name="object 5">
            <a:extLst>
              <a:ext uri="{FF2B5EF4-FFF2-40B4-BE49-F238E27FC236}">
                <a16:creationId xmlns:a16="http://schemas.microsoft.com/office/drawing/2014/main" id="{B4EFE2FD-3192-7D80-E47D-9AC102114F41}"/>
              </a:ext>
            </a:extLst>
          </p:cNvPr>
          <p:cNvSpPr txBox="1"/>
          <p:nvPr/>
        </p:nvSpPr>
        <p:spPr>
          <a:xfrm>
            <a:off x="6338276" y="434515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入院給付金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C9D5AD50-EE5E-BFB1-4DC3-4E2A07C07BB0}"/>
              </a:ext>
            </a:extLst>
          </p:cNvPr>
          <p:cNvSpPr txBox="1"/>
          <p:nvPr/>
        </p:nvSpPr>
        <p:spPr>
          <a:xfrm>
            <a:off x="6338276" y="454269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解約返戻金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829ECACB-7BFF-CD23-ACF0-05CB49D6A4B0}"/>
              </a:ext>
            </a:extLst>
          </p:cNvPr>
          <p:cNvSpPr txBox="1"/>
          <p:nvPr/>
        </p:nvSpPr>
        <p:spPr>
          <a:xfrm>
            <a:off x="555757" y="4550450"/>
            <a:ext cx="68579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月額保険料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3068332D-5089-C8E6-69F9-70C094F8221B}"/>
              </a:ext>
            </a:extLst>
          </p:cNvPr>
          <p:cNvSpPr txBox="1"/>
          <p:nvPr/>
        </p:nvSpPr>
        <p:spPr>
          <a:xfrm>
            <a:off x="217874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満期日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731062DA-F09C-A08F-2452-09080A557136}"/>
              </a:ext>
            </a:extLst>
          </p:cNvPr>
          <p:cNvSpPr txBox="1"/>
          <p:nvPr/>
        </p:nvSpPr>
        <p:spPr>
          <a:xfrm>
            <a:off x="1371455" y="454872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A05F8AE1-557B-3745-D14D-6C48D73361BD}"/>
              </a:ext>
            </a:extLst>
          </p:cNvPr>
          <p:cNvSpPr txBox="1"/>
          <p:nvPr/>
        </p:nvSpPr>
        <p:spPr>
          <a:xfrm>
            <a:off x="5301716" y="436069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被保険者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B82CF956-6DB2-239B-F9A5-4950A751F6CC}"/>
              </a:ext>
            </a:extLst>
          </p:cNvPr>
          <p:cNvSpPr txBox="1"/>
          <p:nvPr/>
        </p:nvSpPr>
        <p:spPr>
          <a:xfrm>
            <a:off x="5301716" y="4554575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保険金受取人</a:t>
            </a:r>
            <a:endParaRPr lang="en-US" altLang="ja-JP" sz="8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A374B3C-667C-5627-F88B-E1F1E7EF0FE2}"/>
              </a:ext>
            </a:extLst>
          </p:cNvPr>
          <p:cNvSpPr txBox="1"/>
          <p:nvPr/>
        </p:nvSpPr>
        <p:spPr>
          <a:xfrm>
            <a:off x="5301716" y="4166807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契約者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9A7DA4CE-81F6-E3E8-38F8-8712E0BADECC}"/>
              </a:ext>
            </a:extLst>
          </p:cNvPr>
          <p:cNvSpPr txBox="1"/>
          <p:nvPr/>
        </p:nvSpPr>
        <p:spPr>
          <a:xfrm>
            <a:off x="1420882" y="436016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保険内容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8832F89A-49D0-10FB-EC21-56B3606F05DB}"/>
              </a:ext>
            </a:extLst>
          </p:cNvPr>
          <p:cNvSpPr txBox="1"/>
          <p:nvPr/>
        </p:nvSpPr>
        <p:spPr>
          <a:xfrm>
            <a:off x="508629" y="5051536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48957ABF-94EA-C4F9-2CEA-39C7FFD5A7F2}"/>
              </a:ext>
            </a:extLst>
          </p:cNvPr>
          <p:cNvSpPr txBox="1"/>
          <p:nvPr/>
        </p:nvSpPr>
        <p:spPr>
          <a:xfrm>
            <a:off x="3339852" y="5078670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970BD427-F0DF-3C2A-53FD-451033D8676C}"/>
              </a:ext>
            </a:extLst>
          </p:cNvPr>
          <p:cNvSpPr txBox="1"/>
          <p:nvPr/>
        </p:nvSpPr>
        <p:spPr>
          <a:xfrm>
            <a:off x="5739052" y="5086685"/>
            <a:ext cx="95687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B75AC54-1C92-557B-B4A0-379F1D18A942}"/>
              </a:ext>
            </a:extLst>
          </p:cNvPr>
          <p:cNvGraphicFramePr>
            <a:graphicFrameLocks noGrp="1"/>
          </p:cNvGraphicFramePr>
          <p:nvPr/>
        </p:nvGraphicFramePr>
        <p:xfrm>
          <a:off x="358990" y="9004300"/>
          <a:ext cx="6832059" cy="1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8127">
                  <a:extLst>
                    <a:ext uri="{9D8B030D-6E8A-4147-A177-3AD203B41FA5}">
                      <a16:colId xmlns:a16="http://schemas.microsoft.com/office/drawing/2014/main" val="4186834383"/>
                    </a:ext>
                  </a:extLst>
                </a:gridCol>
                <a:gridCol w="1437068">
                  <a:extLst>
                    <a:ext uri="{9D8B030D-6E8A-4147-A177-3AD203B41FA5}">
                      <a16:colId xmlns:a16="http://schemas.microsoft.com/office/drawing/2014/main" val="3780789768"/>
                    </a:ext>
                  </a:extLst>
                </a:gridCol>
                <a:gridCol w="292070">
                  <a:extLst>
                    <a:ext uri="{9D8B030D-6E8A-4147-A177-3AD203B41FA5}">
                      <a16:colId xmlns:a16="http://schemas.microsoft.com/office/drawing/2014/main" val="3134992066"/>
                    </a:ext>
                  </a:extLst>
                </a:gridCol>
                <a:gridCol w="880869">
                  <a:extLst>
                    <a:ext uri="{9D8B030D-6E8A-4147-A177-3AD203B41FA5}">
                      <a16:colId xmlns:a16="http://schemas.microsoft.com/office/drawing/2014/main" val="590393111"/>
                    </a:ext>
                  </a:extLst>
                </a:gridCol>
                <a:gridCol w="305376">
                  <a:extLst>
                    <a:ext uri="{9D8B030D-6E8A-4147-A177-3AD203B41FA5}">
                      <a16:colId xmlns:a16="http://schemas.microsoft.com/office/drawing/2014/main" val="381344065"/>
                    </a:ext>
                  </a:extLst>
                </a:gridCol>
                <a:gridCol w="80502">
                  <a:extLst>
                    <a:ext uri="{9D8B030D-6E8A-4147-A177-3AD203B41FA5}">
                      <a16:colId xmlns:a16="http://schemas.microsoft.com/office/drawing/2014/main" val="2872539197"/>
                    </a:ext>
                  </a:extLst>
                </a:gridCol>
                <a:gridCol w="220217">
                  <a:extLst>
                    <a:ext uri="{9D8B030D-6E8A-4147-A177-3AD203B41FA5}">
                      <a16:colId xmlns:a16="http://schemas.microsoft.com/office/drawing/2014/main" val="3496392472"/>
                    </a:ext>
                  </a:extLst>
                </a:gridCol>
                <a:gridCol w="190279">
                  <a:extLst>
                    <a:ext uri="{9D8B030D-6E8A-4147-A177-3AD203B41FA5}">
                      <a16:colId xmlns:a16="http://schemas.microsoft.com/office/drawing/2014/main" val="4214713216"/>
                    </a:ext>
                  </a:extLst>
                </a:gridCol>
                <a:gridCol w="310034">
                  <a:extLst>
                    <a:ext uri="{9D8B030D-6E8A-4147-A177-3AD203B41FA5}">
                      <a16:colId xmlns:a16="http://schemas.microsoft.com/office/drawing/2014/main" val="2911216477"/>
                    </a:ext>
                  </a:extLst>
                </a:gridCol>
                <a:gridCol w="1071148">
                  <a:extLst>
                    <a:ext uri="{9D8B030D-6E8A-4147-A177-3AD203B41FA5}">
                      <a16:colId xmlns:a16="http://schemas.microsoft.com/office/drawing/2014/main" val="1373995537"/>
                    </a:ext>
                  </a:extLst>
                </a:gridCol>
                <a:gridCol w="597448">
                  <a:extLst>
                    <a:ext uri="{9D8B030D-6E8A-4147-A177-3AD203B41FA5}">
                      <a16:colId xmlns:a16="http://schemas.microsoft.com/office/drawing/2014/main" val="1673780572"/>
                    </a:ext>
                  </a:extLst>
                </a:gridCol>
                <a:gridCol w="164331">
                  <a:extLst>
                    <a:ext uri="{9D8B030D-6E8A-4147-A177-3AD203B41FA5}">
                      <a16:colId xmlns:a16="http://schemas.microsoft.com/office/drawing/2014/main" val="1582219214"/>
                    </a:ext>
                  </a:extLst>
                </a:gridCol>
                <a:gridCol w="364590">
                  <a:extLst>
                    <a:ext uri="{9D8B030D-6E8A-4147-A177-3AD203B41FA5}">
                      <a16:colId xmlns:a16="http://schemas.microsoft.com/office/drawing/2014/main" val="3315490140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marL="62611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915669" algn="l"/>
                          <a:tab pos="1205230" algn="l"/>
                          <a:tab pos="1494790" algn="l"/>
                          <a:tab pos="1784350" algn="l"/>
                          <a:tab pos="2073910" algn="l"/>
                        </a:tabLst>
                      </a:pP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自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有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無</a:t>
                      </a: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lang="ja-JP" altLang="en-US"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及</a:t>
                      </a: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び</a:t>
                      </a: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473709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程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度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50736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900" spc="-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贈与の有無、程度及び贈与者名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7678310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870528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765"/>
                        </a:spcBef>
                        <a:tabLst>
                          <a:tab pos="615315" algn="l"/>
                        </a:tabLst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8826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10758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26797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97155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846132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97D3E5D4-C89C-4EA9-BF8A-FB7C7E29D7F8}"/>
              </a:ext>
            </a:extLst>
          </p:cNvPr>
          <p:cNvSpPr txBox="1"/>
          <p:nvPr/>
        </p:nvSpPr>
        <p:spPr>
          <a:xfrm>
            <a:off x="365443" y="877959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自給・贈与の状況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E9303C18-7F65-CC2E-B75B-FB7C5E0A3F24}"/>
              </a:ext>
            </a:extLst>
          </p:cNvPr>
          <p:cNvSpPr txBox="1"/>
          <p:nvPr/>
        </p:nvSpPr>
        <p:spPr>
          <a:xfrm>
            <a:off x="489078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自給品目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59179F3-8253-84A4-00BD-8D37ADBB8F69}"/>
              </a:ext>
            </a:extLst>
          </p:cNvPr>
          <p:cNvSpPr txBox="1"/>
          <p:nvPr/>
        </p:nvSpPr>
        <p:spPr>
          <a:xfrm>
            <a:off x="13568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9EF80C90-7305-1384-1B96-B497C565E364}"/>
              </a:ext>
            </a:extLst>
          </p:cNvPr>
          <p:cNvSpPr txBox="1"/>
          <p:nvPr/>
        </p:nvSpPr>
        <p:spPr>
          <a:xfrm>
            <a:off x="215690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自給程度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B925882C-DFEB-B9FE-7B27-E976E296DEBA}"/>
              </a:ext>
            </a:extLst>
          </p:cNvPr>
          <p:cNvSpPr txBox="1"/>
          <p:nvPr/>
        </p:nvSpPr>
        <p:spPr>
          <a:xfrm>
            <a:off x="4337369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贈与有無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5198C55-5109-BDBE-4BD9-7643B727F09E}"/>
              </a:ext>
            </a:extLst>
          </p:cNvPr>
          <p:cNvSpPr txBox="1"/>
          <p:nvPr/>
        </p:nvSpPr>
        <p:spPr>
          <a:xfrm>
            <a:off x="6415787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贈与者氏名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8C68CFF5-0CB5-1C82-DCCC-9181B724339C}"/>
              </a:ext>
            </a:extLst>
          </p:cNvPr>
          <p:cNvSpPr txBox="1"/>
          <p:nvPr/>
        </p:nvSpPr>
        <p:spPr>
          <a:xfrm>
            <a:off x="5254885" y="935797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贈与程度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0DA17B7-74EA-BD93-C3D9-9F9DDF0C3C89}"/>
              </a:ext>
            </a:extLst>
          </p:cNvPr>
          <p:cNvSpPr txBox="1"/>
          <p:nvPr/>
        </p:nvSpPr>
        <p:spPr>
          <a:xfrm>
            <a:off x="1241556" y="505513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E172C06-88DA-7F2D-A989-06FEC0C802A2}"/>
              </a:ext>
            </a:extLst>
          </p:cNvPr>
          <p:cNvSpPr txBox="1"/>
          <p:nvPr/>
        </p:nvSpPr>
        <p:spPr>
          <a:xfrm>
            <a:off x="508123" y="5267204"/>
            <a:ext cx="61326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解約状況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37" name="表 18">
            <a:extLst>
              <a:ext uri="{FF2B5EF4-FFF2-40B4-BE49-F238E27FC236}">
                <a16:creationId xmlns:a16="http://schemas.microsoft.com/office/drawing/2014/main" id="{D0639AA5-4D42-BCEC-0B2E-9F38CA00E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56054"/>
              </p:ext>
            </p:extLst>
          </p:nvPr>
        </p:nvGraphicFramePr>
        <p:xfrm>
          <a:off x="358990" y="375678"/>
          <a:ext cx="6825612" cy="3233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5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184667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1180543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22087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自動車情報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使用者・保有者情報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車の状況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1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16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保有可否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890655"/>
                  </a:ext>
                </a:extLst>
              </a:tr>
              <a:tr h="756000"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023759"/>
                  </a:ext>
                </a:extLst>
              </a:tr>
              <a:tr h="1752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処分指導の状況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328134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707440"/>
                  </a:ext>
                </a:extLst>
              </a:tr>
            </a:tbl>
          </a:graphicData>
        </a:graphic>
      </p:graphicFrame>
      <p:sp>
        <p:nvSpPr>
          <p:cNvPr id="38" name="object 5">
            <a:extLst>
              <a:ext uri="{FF2B5EF4-FFF2-40B4-BE49-F238E27FC236}">
                <a16:creationId xmlns:a16="http://schemas.microsoft.com/office/drawing/2014/main" id="{7267C54E-4B8B-D62E-F102-DD5F86E2FEC4}"/>
              </a:ext>
            </a:extLst>
          </p:cNvPr>
          <p:cNvSpPr txBox="1"/>
          <p:nvPr/>
        </p:nvSpPr>
        <p:spPr>
          <a:xfrm>
            <a:off x="477371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車種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FD1F4DBB-CA3E-237B-09A6-C5E3A0963FB9}"/>
              </a:ext>
            </a:extLst>
          </p:cNvPr>
          <p:cNvSpPr txBox="1"/>
          <p:nvPr/>
        </p:nvSpPr>
        <p:spPr>
          <a:xfrm>
            <a:off x="1305191" y="89722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排気量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2" name="object 5">
            <a:extLst>
              <a:ext uri="{FF2B5EF4-FFF2-40B4-BE49-F238E27FC236}">
                <a16:creationId xmlns:a16="http://schemas.microsoft.com/office/drawing/2014/main" id="{A79B3943-E751-C3BD-4E27-BF25008F2EF7}"/>
              </a:ext>
            </a:extLst>
          </p:cNvPr>
          <p:cNvSpPr txBox="1"/>
          <p:nvPr/>
        </p:nvSpPr>
        <p:spPr>
          <a:xfrm>
            <a:off x="477371" y="1192016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保有場所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FA530673-AB51-2798-4C9B-73A982FAC7CF}"/>
              </a:ext>
            </a:extLst>
          </p:cNvPr>
          <p:cNvSpPr txBox="1"/>
          <p:nvPr/>
        </p:nvSpPr>
        <p:spPr>
          <a:xfrm>
            <a:off x="5048135" y="101939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車の状況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5" name="object 5">
            <a:extLst>
              <a:ext uri="{FF2B5EF4-FFF2-40B4-BE49-F238E27FC236}">
                <a16:creationId xmlns:a16="http://schemas.microsoft.com/office/drawing/2014/main" id="{B8B4E235-E7F5-23B4-4089-9DE5619DCC27}"/>
              </a:ext>
            </a:extLst>
          </p:cNvPr>
          <p:cNvSpPr txBox="1"/>
          <p:nvPr/>
        </p:nvSpPr>
        <p:spPr>
          <a:xfrm>
            <a:off x="1295404" y="639069"/>
            <a:ext cx="8049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保有開始日日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6" name="object 5">
            <a:extLst>
              <a:ext uri="{FF2B5EF4-FFF2-40B4-BE49-F238E27FC236}">
                <a16:creationId xmlns:a16="http://schemas.microsoft.com/office/drawing/2014/main" id="{DDFC0E3A-730B-253F-840A-3BCC9D703B6F}"/>
              </a:ext>
            </a:extLst>
          </p:cNvPr>
          <p:cNvSpPr txBox="1"/>
          <p:nvPr/>
        </p:nvSpPr>
        <p:spPr>
          <a:xfrm>
            <a:off x="477371" y="639069"/>
            <a:ext cx="74024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確認日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7" name="object 5">
            <a:extLst>
              <a:ext uri="{FF2B5EF4-FFF2-40B4-BE49-F238E27FC236}">
                <a16:creationId xmlns:a16="http://schemas.microsoft.com/office/drawing/2014/main" id="{AB075D5F-C858-DBD3-BFBB-4AB638BEEACF}"/>
              </a:ext>
            </a:extLst>
          </p:cNvPr>
          <p:cNvSpPr txBox="1"/>
          <p:nvPr/>
        </p:nvSpPr>
        <p:spPr>
          <a:xfrm>
            <a:off x="3776337" y="1187355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8" name="object 5">
            <a:extLst>
              <a:ext uri="{FF2B5EF4-FFF2-40B4-BE49-F238E27FC236}">
                <a16:creationId xmlns:a16="http://schemas.microsoft.com/office/drawing/2014/main" id="{CA326CCB-A303-F9E9-A9E4-8E981E1B7046}"/>
              </a:ext>
            </a:extLst>
          </p:cNvPr>
          <p:cNvSpPr txBox="1"/>
          <p:nvPr/>
        </p:nvSpPr>
        <p:spPr>
          <a:xfrm>
            <a:off x="3776338" y="826759"/>
            <a:ext cx="84738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使用者名義人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1E911B94-F450-FEAC-8772-25359E934323}"/>
              </a:ext>
            </a:extLst>
          </p:cNvPr>
          <p:cNvSpPr txBox="1"/>
          <p:nvPr/>
        </p:nvSpPr>
        <p:spPr>
          <a:xfrm>
            <a:off x="2100304" y="893538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年式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64" name="object 5">
            <a:extLst>
              <a:ext uri="{FF2B5EF4-FFF2-40B4-BE49-F238E27FC236}">
                <a16:creationId xmlns:a16="http://schemas.microsoft.com/office/drawing/2014/main" id="{B4F2AD65-868C-FDBD-A089-622C3601E298}"/>
              </a:ext>
            </a:extLst>
          </p:cNvPr>
          <p:cNvSpPr txBox="1"/>
          <p:nvPr/>
        </p:nvSpPr>
        <p:spPr>
          <a:xfrm>
            <a:off x="489143" y="1998197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1" name="object 5">
            <a:extLst>
              <a:ext uri="{FF2B5EF4-FFF2-40B4-BE49-F238E27FC236}">
                <a16:creationId xmlns:a16="http://schemas.microsoft.com/office/drawing/2014/main" id="{CC1A7000-D837-030A-8DA1-B90AAF8ED644}"/>
              </a:ext>
            </a:extLst>
          </p:cNvPr>
          <p:cNvSpPr txBox="1"/>
          <p:nvPr/>
        </p:nvSpPr>
        <p:spPr>
          <a:xfrm>
            <a:off x="477371" y="225381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保有要否理由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2" name="object 5">
            <a:extLst>
              <a:ext uri="{FF2B5EF4-FFF2-40B4-BE49-F238E27FC236}">
                <a16:creationId xmlns:a16="http://schemas.microsoft.com/office/drawing/2014/main" id="{4BF37959-10FD-2F49-4786-2C839606FD4D}"/>
              </a:ext>
            </a:extLst>
          </p:cNvPr>
          <p:cNvSpPr txBox="1"/>
          <p:nvPr/>
        </p:nvSpPr>
        <p:spPr>
          <a:xfrm>
            <a:off x="4912526" y="3175781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8" name="object 5">
            <a:extLst>
              <a:ext uri="{FF2B5EF4-FFF2-40B4-BE49-F238E27FC236}">
                <a16:creationId xmlns:a16="http://schemas.microsoft.com/office/drawing/2014/main" id="{92E8D4AE-9487-A3C2-3EDB-E6370886EE00}"/>
              </a:ext>
            </a:extLst>
          </p:cNvPr>
          <p:cNvSpPr txBox="1"/>
          <p:nvPr/>
        </p:nvSpPr>
        <p:spPr>
          <a:xfrm>
            <a:off x="464063" y="144471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保有形態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9" name="object 5">
            <a:extLst>
              <a:ext uri="{FF2B5EF4-FFF2-40B4-BE49-F238E27FC236}">
                <a16:creationId xmlns:a16="http://schemas.microsoft.com/office/drawing/2014/main" id="{BC3527B6-A7A5-CF2B-7BFD-55532D6E2678}"/>
              </a:ext>
            </a:extLst>
          </p:cNvPr>
          <p:cNvSpPr txBox="1"/>
          <p:nvPr/>
        </p:nvSpPr>
        <p:spPr>
          <a:xfrm>
            <a:off x="1573311" y="20125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保有可否年月日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0" name="object 5">
            <a:extLst>
              <a:ext uri="{FF2B5EF4-FFF2-40B4-BE49-F238E27FC236}">
                <a16:creationId xmlns:a16="http://schemas.microsoft.com/office/drawing/2014/main" id="{9CBB841C-EA9A-BBBA-BBAB-E5BC3D74CB10}"/>
              </a:ext>
            </a:extLst>
          </p:cNvPr>
          <p:cNvSpPr txBox="1"/>
          <p:nvPr/>
        </p:nvSpPr>
        <p:spPr>
          <a:xfrm>
            <a:off x="1520951" y="3263228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処分指導の状況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1" name="object 5">
            <a:extLst>
              <a:ext uri="{FF2B5EF4-FFF2-40B4-BE49-F238E27FC236}">
                <a16:creationId xmlns:a16="http://schemas.microsoft.com/office/drawing/2014/main" id="{2E4B5868-A5C9-F09B-0137-EB33C79488D5}"/>
              </a:ext>
            </a:extLst>
          </p:cNvPr>
          <p:cNvSpPr txBox="1"/>
          <p:nvPr/>
        </p:nvSpPr>
        <p:spPr>
          <a:xfrm>
            <a:off x="1531730" y="3036379"/>
            <a:ext cx="943256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文書指示日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2" name="object 5">
            <a:extLst>
              <a:ext uri="{FF2B5EF4-FFF2-40B4-BE49-F238E27FC236}">
                <a16:creationId xmlns:a16="http://schemas.microsoft.com/office/drawing/2014/main" id="{411938D2-396B-F408-8E75-6C765179C0BE}"/>
              </a:ext>
            </a:extLst>
          </p:cNvPr>
          <p:cNvSpPr txBox="1"/>
          <p:nvPr/>
        </p:nvSpPr>
        <p:spPr>
          <a:xfrm>
            <a:off x="2679545" y="2012528"/>
            <a:ext cx="1618049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ケース診断会議実施年月日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3" name="object 5">
            <a:extLst>
              <a:ext uri="{FF2B5EF4-FFF2-40B4-BE49-F238E27FC236}">
                <a16:creationId xmlns:a16="http://schemas.microsoft.com/office/drawing/2014/main" id="{BC9E8B39-4060-CF68-3599-8C5B23583D67}"/>
              </a:ext>
            </a:extLst>
          </p:cNvPr>
          <p:cNvSpPr txBox="1"/>
          <p:nvPr/>
        </p:nvSpPr>
        <p:spPr>
          <a:xfrm>
            <a:off x="6248489" y="1010681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処分状況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5" name="object 5">
            <a:extLst>
              <a:ext uri="{FF2B5EF4-FFF2-40B4-BE49-F238E27FC236}">
                <a16:creationId xmlns:a16="http://schemas.microsoft.com/office/drawing/2014/main" id="{E110B603-D19D-C0E7-C05B-CC626070014F}"/>
              </a:ext>
            </a:extLst>
          </p:cNvPr>
          <p:cNvSpPr txBox="1"/>
          <p:nvPr/>
        </p:nvSpPr>
        <p:spPr>
          <a:xfrm>
            <a:off x="2842046" y="89230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ナンバー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86" name="object 5">
            <a:extLst>
              <a:ext uri="{FF2B5EF4-FFF2-40B4-BE49-F238E27FC236}">
                <a16:creationId xmlns:a16="http://schemas.microsoft.com/office/drawing/2014/main" id="{7F4B1283-CCAB-097A-C100-B8F48C7B11FE}"/>
              </a:ext>
            </a:extLst>
          </p:cNvPr>
          <p:cNvSpPr txBox="1"/>
          <p:nvPr/>
        </p:nvSpPr>
        <p:spPr>
          <a:xfrm>
            <a:off x="365449" y="15429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自動車保有状況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FE9688-6CCE-EE46-784E-A9CB41D2194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A2454C5-37F3-E8E3-DAB1-69C807503A95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6EC9BEC-3AC5-A0E8-B320-849B7A85675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003A2FB-ED4D-941B-E2D1-D5414620608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84C859-2ADD-5756-ECA3-FF479271A650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15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05D8D3C7-9B69-F14B-9A22-1EF151A72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550736"/>
              </p:ext>
            </p:extLst>
          </p:nvPr>
        </p:nvGraphicFramePr>
        <p:xfrm>
          <a:off x="365442" y="3708802"/>
          <a:ext cx="6821207" cy="2484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1986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60396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8349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104006670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358237993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3969058075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1793365579"/>
                    </a:ext>
                  </a:extLst>
                </a:gridCol>
                <a:gridCol w="57026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21907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 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5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900" spc="19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 給 者 氏 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裁定日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spc="-5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当初の認定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認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改定後の認定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終了年月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2082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3820" indent="0" algn="ctr">
                        <a:lnSpc>
                          <a:spcPts val="9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受給年月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3820" lvl="0" indent="0" algn="ctr" defTabSz="914400" eaLnBrk="1" fontAlgn="auto" latinLnBrk="0" hangingPunct="1">
                        <a:lnSpc>
                          <a:spcPts val="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  <a:cs typeface="HG教科書体"/>
                        </a:rPr>
                        <a:t>受給年月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年額</a:t>
                      </a:r>
                      <a:endParaRPr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900" spc="-2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8402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99962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746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marR="86360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699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85090" marR="114300" indent="-635" algn="ctr">
                        <a:lnSpc>
                          <a:spcPts val="800"/>
                        </a:lnSpc>
                        <a:spcBef>
                          <a:spcPts val="125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23943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1221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023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496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7602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20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74079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8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545216"/>
                  </a:ext>
                </a:extLst>
              </a:tr>
            </a:tbl>
          </a:graphicData>
        </a:graphic>
      </p:graphicFrame>
      <p:sp>
        <p:nvSpPr>
          <p:cNvPr id="15" name="object 5">
            <a:extLst>
              <a:ext uri="{FF2B5EF4-FFF2-40B4-BE49-F238E27FC236}">
                <a16:creationId xmlns:a16="http://schemas.microsoft.com/office/drawing/2014/main" id="{0F29A57F-3AE0-ED9E-1CA0-C546DC83E861}"/>
              </a:ext>
            </a:extLst>
          </p:cNvPr>
          <p:cNvSpPr txBox="1"/>
          <p:nvPr/>
        </p:nvSpPr>
        <p:spPr>
          <a:xfrm>
            <a:off x="365443" y="352035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恩給年金等受給状況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8F370CE-39CC-CF49-1145-E4D43E7C2907}"/>
              </a:ext>
            </a:extLst>
          </p:cNvPr>
          <p:cNvSpPr txBox="1"/>
          <p:nvPr/>
        </p:nvSpPr>
        <p:spPr>
          <a:xfrm>
            <a:off x="467807" y="4179850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33AC5C53-F5B1-2E33-1DCC-E57340243A1A}"/>
              </a:ext>
            </a:extLst>
          </p:cNvPr>
          <p:cNvSpPr txBox="1"/>
          <p:nvPr/>
        </p:nvSpPr>
        <p:spPr>
          <a:xfrm>
            <a:off x="1175676" y="4179850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16E6913B-BCCB-4541-530C-17B4B417E23D}"/>
              </a:ext>
            </a:extLst>
          </p:cNvPr>
          <p:cNvSpPr txBox="1"/>
          <p:nvPr/>
        </p:nvSpPr>
        <p:spPr>
          <a:xfrm>
            <a:off x="2730098" y="4120914"/>
            <a:ext cx="457207" cy="274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E56F3052-15E3-5FF9-E84C-F0B0DCE5936B}"/>
              </a:ext>
            </a:extLst>
          </p:cNvPr>
          <p:cNvSpPr txBox="1"/>
          <p:nvPr/>
        </p:nvSpPr>
        <p:spPr>
          <a:xfrm>
            <a:off x="3236016" y="4192550"/>
            <a:ext cx="501843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57CAA355-9189-7A74-FA34-318E06FB42E4}"/>
              </a:ext>
            </a:extLst>
          </p:cNvPr>
          <p:cNvSpPr txBox="1"/>
          <p:nvPr/>
        </p:nvSpPr>
        <p:spPr>
          <a:xfrm>
            <a:off x="3829430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A99F7F6A-8548-7F11-0877-B66E2BD17D7A}"/>
              </a:ext>
            </a:extLst>
          </p:cNvPr>
          <p:cNvSpPr txBox="1"/>
          <p:nvPr/>
        </p:nvSpPr>
        <p:spPr>
          <a:xfrm>
            <a:off x="4414443" y="4192550"/>
            <a:ext cx="442642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CE157BE1-4707-3BC2-E364-C8C976DD5ADE}"/>
              </a:ext>
            </a:extLst>
          </p:cNvPr>
          <p:cNvSpPr txBox="1"/>
          <p:nvPr/>
        </p:nvSpPr>
        <p:spPr>
          <a:xfrm>
            <a:off x="4940619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66F6805C-403C-BF63-A80E-3754E1FC8ADB}"/>
              </a:ext>
            </a:extLst>
          </p:cNvPr>
          <p:cNvSpPr txBox="1"/>
          <p:nvPr/>
        </p:nvSpPr>
        <p:spPr>
          <a:xfrm>
            <a:off x="5518470" y="4192550"/>
            <a:ext cx="49054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年額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E6A8674-7ED2-B2E7-4376-4F901FE94118}"/>
              </a:ext>
            </a:extLst>
          </p:cNvPr>
          <p:cNvSpPr txBox="1"/>
          <p:nvPr/>
        </p:nvSpPr>
        <p:spPr>
          <a:xfrm>
            <a:off x="6064412" y="4192550"/>
            <a:ext cx="53340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8B63DC3B-9287-BCA6-E2F5-A62FCD8E9570}"/>
              </a:ext>
            </a:extLst>
          </p:cNvPr>
          <p:cNvSpPr txBox="1"/>
          <p:nvPr/>
        </p:nvSpPr>
        <p:spPr>
          <a:xfrm>
            <a:off x="6661466" y="4192550"/>
            <a:ext cx="490727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終了年月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C42D207-DA8C-4039-CEBC-F10D36A0D608}"/>
              </a:ext>
            </a:extLst>
          </p:cNvPr>
          <p:cNvSpPr txBox="1"/>
          <p:nvPr/>
        </p:nvSpPr>
        <p:spPr>
          <a:xfrm>
            <a:off x="2239555" y="4187544"/>
            <a:ext cx="457207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裁定日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75" name="object 5">
            <a:extLst>
              <a:ext uri="{FF2B5EF4-FFF2-40B4-BE49-F238E27FC236}">
                <a16:creationId xmlns:a16="http://schemas.microsoft.com/office/drawing/2014/main" id="{169F9B7F-CFA1-9392-9B88-855441F41B4D}"/>
              </a:ext>
            </a:extLst>
          </p:cNvPr>
          <p:cNvSpPr txBox="1"/>
          <p:nvPr/>
        </p:nvSpPr>
        <p:spPr>
          <a:xfrm>
            <a:off x="365443" y="6505854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年金加入状況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88" name="表 87">
            <a:extLst>
              <a:ext uri="{FF2B5EF4-FFF2-40B4-BE49-F238E27FC236}">
                <a16:creationId xmlns:a16="http://schemas.microsoft.com/office/drawing/2014/main" id="{4728A437-AF70-B40D-3A5E-AD70C0CAB3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996420"/>
              </p:ext>
            </p:extLst>
          </p:nvPr>
        </p:nvGraphicFramePr>
        <p:xfrm>
          <a:off x="365441" y="6718300"/>
          <a:ext cx="6821207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10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12458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468579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453725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1284144538"/>
                    </a:ext>
                  </a:extLst>
                </a:gridCol>
                <a:gridCol w="1959092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基礎年金番号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加入歴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加入期間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受給可否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89" name="object 5">
            <a:extLst>
              <a:ext uri="{FF2B5EF4-FFF2-40B4-BE49-F238E27FC236}">
                <a16:creationId xmlns:a16="http://schemas.microsoft.com/office/drawing/2014/main" id="{FD311DF4-20D5-F6FA-A666-F41DB5095972}"/>
              </a:ext>
            </a:extLst>
          </p:cNvPr>
          <p:cNvSpPr txBox="1"/>
          <p:nvPr/>
        </p:nvSpPr>
        <p:spPr>
          <a:xfrm>
            <a:off x="455107" y="7284059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1" name="object 5">
            <a:extLst>
              <a:ext uri="{FF2B5EF4-FFF2-40B4-BE49-F238E27FC236}">
                <a16:creationId xmlns:a16="http://schemas.microsoft.com/office/drawing/2014/main" id="{3361AEAA-F7CA-FEC2-316D-7F6A6281A4D4}"/>
              </a:ext>
            </a:extLst>
          </p:cNvPr>
          <p:cNvSpPr txBox="1"/>
          <p:nvPr/>
        </p:nvSpPr>
        <p:spPr>
          <a:xfrm>
            <a:off x="1137576" y="7284059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2" name="object 5">
            <a:extLst>
              <a:ext uri="{FF2B5EF4-FFF2-40B4-BE49-F238E27FC236}">
                <a16:creationId xmlns:a16="http://schemas.microsoft.com/office/drawing/2014/main" id="{BD11AD59-1DA4-3FAB-0C15-817AB745907F}"/>
              </a:ext>
            </a:extLst>
          </p:cNvPr>
          <p:cNvSpPr txBox="1"/>
          <p:nvPr/>
        </p:nvSpPr>
        <p:spPr>
          <a:xfrm>
            <a:off x="2135464" y="7239252"/>
            <a:ext cx="503870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基礎年金番号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3" name="object 5">
            <a:extLst>
              <a:ext uri="{FF2B5EF4-FFF2-40B4-BE49-F238E27FC236}">
                <a16:creationId xmlns:a16="http://schemas.microsoft.com/office/drawing/2014/main" id="{00AC95A3-EDDA-AE60-6076-758591D48898}"/>
              </a:ext>
            </a:extLst>
          </p:cNvPr>
          <p:cNvSpPr txBox="1"/>
          <p:nvPr/>
        </p:nvSpPr>
        <p:spPr>
          <a:xfrm>
            <a:off x="2667422" y="7280196"/>
            <a:ext cx="39206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加入歴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4" name="object 5">
            <a:extLst>
              <a:ext uri="{FF2B5EF4-FFF2-40B4-BE49-F238E27FC236}">
                <a16:creationId xmlns:a16="http://schemas.microsoft.com/office/drawing/2014/main" id="{0A215105-7801-AB83-9E78-BD001714A539}"/>
              </a:ext>
            </a:extLst>
          </p:cNvPr>
          <p:cNvSpPr txBox="1"/>
          <p:nvPr/>
        </p:nvSpPr>
        <p:spPr>
          <a:xfrm>
            <a:off x="3592299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加入期間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5" name="object 5">
            <a:extLst>
              <a:ext uri="{FF2B5EF4-FFF2-40B4-BE49-F238E27FC236}">
                <a16:creationId xmlns:a16="http://schemas.microsoft.com/office/drawing/2014/main" id="{7377DF30-6DBB-3ECD-1CDE-D45F7EB5BD1F}"/>
              </a:ext>
            </a:extLst>
          </p:cNvPr>
          <p:cNvSpPr txBox="1"/>
          <p:nvPr/>
        </p:nvSpPr>
        <p:spPr>
          <a:xfrm>
            <a:off x="4628178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受給可否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96" name="object 5">
            <a:extLst>
              <a:ext uri="{FF2B5EF4-FFF2-40B4-BE49-F238E27FC236}">
                <a16:creationId xmlns:a16="http://schemas.microsoft.com/office/drawing/2014/main" id="{24024BF7-D0F0-126F-E5A0-4460B9DAD02D}"/>
              </a:ext>
            </a:extLst>
          </p:cNvPr>
          <p:cNvSpPr txBox="1"/>
          <p:nvPr/>
        </p:nvSpPr>
        <p:spPr>
          <a:xfrm>
            <a:off x="5945617" y="7282294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97" name="表 96">
            <a:extLst>
              <a:ext uri="{FF2B5EF4-FFF2-40B4-BE49-F238E27FC236}">
                <a16:creationId xmlns:a16="http://schemas.microsoft.com/office/drawing/2014/main" id="{A48C9C41-DD0A-00C3-59F7-A702359B97F6}"/>
              </a:ext>
            </a:extLst>
          </p:cNvPr>
          <p:cNvGraphicFramePr>
            <a:graphicFrameLocks noGrp="1"/>
          </p:cNvGraphicFramePr>
          <p:nvPr/>
        </p:nvGraphicFramePr>
        <p:xfrm>
          <a:off x="363572" y="725774"/>
          <a:ext cx="6825612" cy="256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6427">
                  <a:extLst>
                    <a:ext uri="{9D8B030D-6E8A-4147-A177-3AD203B41FA5}">
                      <a16:colId xmlns:a16="http://schemas.microsoft.com/office/drawing/2014/main" val="1299334320"/>
                    </a:ext>
                  </a:extLst>
                </a:gridCol>
                <a:gridCol w="1156546">
                  <a:extLst>
                    <a:ext uri="{9D8B030D-6E8A-4147-A177-3AD203B41FA5}">
                      <a16:colId xmlns:a16="http://schemas.microsoft.com/office/drawing/2014/main" val="257755020"/>
                    </a:ext>
                  </a:extLst>
                </a:gridCol>
                <a:gridCol w="1076783">
                  <a:extLst>
                    <a:ext uri="{9D8B030D-6E8A-4147-A177-3AD203B41FA5}">
                      <a16:colId xmlns:a16="http://schemas.microsoft.com/office/drawing/2014/main" val="2568647132"/>
                    </a:ext>
                  </a:extLst>
                </a:gridCol>
                <a:gridCol w="1446345">
                  <a:extLst>
                    <a:ext uri="{9D8B030D-6E8A-4147-A177-3AD203B41FA5}">
                      <a16:colId xmlns:a16="http://schemas.microsoft.com/office/drawing/2014/main" val="1629097108"/>
                    </a:ext>
                  </a:extLst>
                </a:gridCol>
                <a:gridCol w="1074125">
                  <a:extLst>
                    <a:ext uri="{9D8B030D-6E8A-4147-A177-3AD203B41FA5}">
                      <a16:colId xmlns:a16="http://schemas.microsoft.com/office/drawing/2014/main" val="2582144964"/>
                    </a:ext>
                  </a:extLst>
                </a:gridCol>
                <a:gridCol w="875386">
                  <a:extLst>
                    <a:ext uri="{9D8B030D-6E8A-4147-A177-3AD203B41FA5}">
                      <a16:colId xmlns:a16="http://schemas.microsoft.com/office/drawing/2014/main" val="42363496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517525" algn="l"/>
                          <a:tab pos="865505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債権者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0" algn="l"/>
                          <a:tab pos="903288" algn="l"/>
                        </a:tabLst>
                      </a:pPr>
                      <a:r>
                        <a:rPr sz="900" spc="-5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 err="1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借用年月日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使途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3980" marR="215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償還期限・方法</a:t>
                      </a: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525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39128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3784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129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762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 marR="21590">
                        <a:lnSpc>
                          <a:spcPts val="894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92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1821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165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24076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09579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335" algn="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594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4795" marR="215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127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752105"/>
                  </a:ext>
                </a:extLst>
              </a:tr>
            </a:tbl>
          </a:graphicData>
        </a:graphic>
      </p:graphicFrame>
      <p:sp>
        <p:nvSpPr>
          <p:cNvPr id="98" name="object 5">
            <a:extLst>
              <a:ext uri="{FF2B5EF4-FFF2-40B4-BE49-F238E27FC236}">
                <a16:creationId xmlns:a16="http://schemas.microsoft.com/office/drawing/2014/main" id="{A575ABC4-306F-CFE3-2242-BE5D83F06F35}"/>
              </a:ext>
            </a:extLst>
          </p:cNvPr>
          <p:cNvSpPr txBox="1"/>
          <p:nvPr/>
        </p:nvSpPr>
        <p:spPr>
          <a:xfrm>
            <a:off x="365449" y="54274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負債の状況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99" name="object 5">
            <a:extLst>
              <a:ext uri="{FF2B5EF4-FFF2-40B4-BE49-F238E27FC236}">
                <a16:creationId xmlns:a16="http://schemas.microsoft.com/office/drawing/2014/main" id="{3C5C9488-0286-47A8-0460-891037F34F0B}"/>
              </a:ext>
            </a:extLst>
          </p:cNvPr>
          <p:cNvSpPr txBox="1"/>
          <p:nvPr/>
        </p:nvSpPr>
        <p:spPr>
          <a:xfrm>
            <a:off x="583002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債権者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0" name="object 5">
            <a:extLst>
              <a:ext uri="{FF2B5EF4-FFF2-40B4-BE49-F238E27FC236}">
                <a16:creationId xmlns:a16="http://schemas.microsoft.com/office/drawing/2014/main" id="{7F4DE315-237D-E60B-A7EC-4639CAE9EB9D}"/>
              </a:ext>
            </a:extLst>
          </p:cNvPr>
          <p:cNvSpPr txBox="1"/>
          <p:nvPr/>
        </p:nvSpPr>
        <p:spPr>
          <a:xfrm>
            <a:off x="1787369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1" name="object 5">
            <a:extLst>
              <a:ext uri="{FF2B5EF4-FFF2-40B4-BE49-F238E27FC236}">
                <a16:creationId xmlns:a16="http://schemas.microsoft.com/office/drawing/2014/main" id="{43921B9D-04B3-AFC1-7456-11447B0C888C}"/>
              </a:ext>
            </a:extLst>
          </p:cNvPr>
          <p:cNvSpPr txBox="1"/>
          <p:nvPr/>
        </p:nvSpPr>
        <p:spPr>
          <a:xfrm>
            <a:off x="2920501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借用年月日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4F22E9A0-F34C-2C3D-E1FD-FEE868949C5D}"/>
              </a:ext>
            </a:extLst>
          </p:cNvPr>
          <p:cNvSpPr txBox="1"/>
          <p:nvPr/>
        </p:nvSpPr>
        <p:spPr>
          <a:xfrm>
            <a:off x="4165865" y="1138510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使途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3" name="object 5">
            <a:extLst>
              <a:ext uri="{FF2B5EF4-FFF2-40B4-BE49-F238E27FC236}">
                <a16:creationId xmlns:a16="http://schemas.microsoft.com/office/drawing/2014/main" id="{8DB450E8-7851-B2A6-D9BB-E344CB8285C1}"/>
              </a:ext>
            </a:extLst>
          </p:cNvPr>
          <p:cNvSpPr txBox="1"/>
          <p:nvPr/>
        </p:nvSpPr>
        <p:spPr>
          <a:xfrm>
            <a:off x="5301559" y="996661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4" name="object 5">
            <a:extLst>
              <a:ext uri="{FF2B5EF4-FFF2-40B4-BE49-F238E27FC236}">
                <a16:creationId xmlns:a16="http://schemas.microsoft.com/office/drawing/2014/main" id="{31AB6BC7-4E41-7F31-CB29-2CE5C6AB83C8}"/>
              </a:ext>
            </a:extLst>
          </p:cNvPr>
          <p:cNvSpPr txBox="1"/>
          <p:nvPr/>
        </p:nvSpPr>
        <p:spPr>
          <a:xfrm>
            <a:off x="6386012" y="1138510"/>
            <a:ext cx="745363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05" name="object 5">
            <a:extLst>
              <a:ext uri="{FF2B5EF4-FFF2-40B4-BE49-F238E27FC236}">
                <a16:creationId xmlns:a16="http://schemas.microsoft.com/office/drawing/2014/main" id="{56D15880-FF65-7FD9-8329-3ED64862C98F}"/>
              </a:ext>
            </a:extLst>
          </p:cNvPr>
          <p:cNvSpPr txBox="1"/>
          <p:nvPr/>
        </p:nvSpPr>
        <p:spPr>
          <a:xfrm>
            <a:off x="5301559" y="1220570"/>
            <a:ext cx="9320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償還方法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B4CC1F-9A2E-036A-1AF8-7AC3265F3766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98E6ACA-56C7-7142-C728-84A3922B217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17BD21F-130F-BBFF-7590-EEF7C987175D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7492267-CC70-ED70-3029-A12E2EA1D127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845D259-3C27-6843-5BB5-139A406AF4F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314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2D33E576-30BF-6887-23A4-5583E547E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21148"/>
              </p:ext>
            </p:extLst>
          </p:nvPr>
        </p:nvGraphicFramePr>
        <p:xfrm>
          <a:off x="365438" y="4579139"/>
          <a:ext cx="6765612" cy="248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7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3518727600"/>
                    </a:ext>
                  </a:extLst>
                </a:gridCol>
                <a:gridCol w="979051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783240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52216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776712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被扶養者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喪失日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記号・番号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7031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387A9F72-3463-5704-4177-00E6D2276877}"/>
              </a:ext>
            </a:extLst>
          </p:cNvPr>
          <p:cNvSpPr txBox="1"/>
          <p:nvPr/>
        </p:nvSpPr>
        <p:spPr>
          <a:xfrm>
            <a:off x="365443" y="4397580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社会保険等の加入状況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D6BF718D-5373-1994-D04D-2CD4BEEC23DA}"/>
              </a:ext>
            </a:extLst>
          </p:cNvPr>
          <p:cNvSpPr txBox="1"/>
          <p:nvPr/>
        </p:nvSpPr>
        <p:spPr>
          <a:xfrm>
            <a:off x="509846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00CC66F1-1B22-002D-5AD9-392C054BE684}"/>
              </a:ext>
            </a:extLst>
          </p:cNvPr>
          <p:cNvSpPr txBox="1"/>
          <p:nvPr/>
        </p:nvSpPr>
        <p:spPr>
          <a:xfrm>
            <a:off x="252690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8459FF31-1F2E-8F39-E8F9-E809AE99908C}"/>
              </a:ext>
            </a:extLst>
          </p:cNvPr>
          <p:cNvSpPr txBox="1"/>
          <p:nvPr/>
        </p:nvSpPr>
        <p:spPr>
          <a:xfrm>
            <a:off x="3382067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取得日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D25E367-FE46-0790-23BD-2DB6287EB2A4}"/>
              </a:ext>
            </a:extLst>
          </p:cNvPr>
          <p:cNvSpPr txBox="1"/>
          <p:nvPr/>
        </p:nvSpPr>
        <p:spPr>
          <a:xfrm>
            <a:off x="423723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喪失日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F662FAF-9D9B-1F5E-1BFC-6344708B07CD}"/>
              </a:ext>
            </a:extLst>
          </p:cNvPr>
          <p:cNvSpPr txBox="1"/>
          <p:nvPr/>
        </p:nvSpPr>
        <p:spPr>
          <a:xfrm>
            <a:off x="5052124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5FF216AD-9435-F386-2535-A91AE713A7C5}"/>
              </a:ext>
            </a:extLst>
          </p:cNvPr>
          <p:cNvSpPr txBox="1"/>
          <p:nvPr/>
        </p:nvSpPr>
        <p:spPr>
          <a:xfrm>
            <a:off x="5877885" y="4819570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記号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6DAA9ACC-DF9E-2F4D-D9FD-7572184BF13B}"/>
              </a:ext>
            </a:extLst>
          </p:cNvPr>
          <p:cNvSpPr txBox="1"/>
          <p:nvPr/>
        </p:nvSpPr>
        <p:spPr>
          <a:xfrm>
            <a:off x="5877885" y="4975349"/>
            <a:ext cx="448052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2" name="表 18">
            <a:extLst>
              <a:ext uri="{FF2B5EF4-FFF2-40B4-BE49-F238E27FC236}">
                <a16:creationId xmlns:a16="http://schemas.microsoft.com/office/drawing/2014/main" id="{AAE69C1A-22AC-43C7-0F46-2505CA40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96757"/>
              </p:ext>
            </p:extLst>
          </p:nvPr>
        </p:nvGraphicFramePr>
        <p:xfrm>
          <a:off x="365438" y="7378951"/>
          <a:ext cx="6765612" cy="2518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7340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858498134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3889580334"/>
                    </a:ext>
                  </a:extLst>
                </a:gridCol>
                <a:gridCol w="947341">
                  <a:extLst>
                    <a:ext uri="{9D8B030D-6E8A-4147-A177-3AD203B41FA5}">
                      <a16:colId xmlns:a16="http://schemas.microsoft.com/office/drawing/2014/main" val="3318857595"/>
                    </a:ext>
                  </a:extLst>
                </a:gridCol>
                <a:gridCol w="947340">
                  <a:extLst>
                    <a:ext uri="{9D8B030D-6E8A-4147-A177-3AD203B41FA5}">
                      <a16:colId xmlns:a16="http://schemas.microsoft.com/office/drawing/2014/main" val="6001286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84582566"/>
                    </a:ext>
                  </a:extLst>
                </a:gridCol>
                <a:gridCol w="103831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該当要件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承認期間終了日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08779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7822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71989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3497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0289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0287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292317"/>
                  </a:ext>
                </a:extLst>
              </a:tr>
            </a:tbl>
          </a:graphicData>
        </a:graphic>
      </p:graphicFrame>
      <p:sp>
        <p:nvSpPr>
          <p:cNvPr id="13" name="object 5">
            <a:extLst>
              <a:ext uri="{FF2B5EF4-FFF2-40B4-BE49-F238E27FC236}">
                <a16:creationId xmlns:a16="http://schemas.microsoft.com/office/drawing/2014/main" id="{E80802A9-4AC7-4B1E-2378-F7FB73999431}"/>
              </a:ext>
            </a:extLst>
          </p:cNvPr>
          <p:cNvSpPr txBox="1"/>
          <p:nvPr/>
        </p:nvSpPr>
        <p:spPr>
          <a:xfrm>
            <a:off x="365443" y="718288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医療他法状況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658AE91A-4BD3-6AAC-FF92-8AF46CADC765}"/>
              </a:ext>
            </a:extLst>
          </p:cNvPr>
          <p:cNvSpPr txBox="1"/>
          <p:nvPr/>
        </p:nvSpPr>
        <p:spPr>
          <a:xfrm>
            <a:off x="2372616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該当要件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ABE2780-6457-51A0-F03F-198381723D8B}"/>
              </a:ext>
            </a:extLst>
          </p:cNvPr>
          <p:cNvSpPr txBox="1"/>
          <p:nvPr/>
        </p:nvSpPr>
        <p:spPr>
          <a:xfrm>
            <a:off x="4195320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承認期間開始日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7D3083A6-6C31-5BCC-1042-4F4E12565F9A}"/>
              </a:ext>
            </a:extLst>
          </p:cNvPr>
          <p:cNvSpPr txBox="1"/>
          <p:nvPr/>
        </p:nvSpPr>
        <p:spPr>
          <a:xfrm>
            <a:off x="5165469" y="7680534"/>
            <a:ext cx="86994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承認期間終了日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DCFDD62C-DBB5-D719-EF0E-DEADBB665093}"/>
              </a:ext>
            </a:extLst>
          </p:cNvPr>
          <p:cNvSpPr txBox="1"/>
          <p:nvPr/>
        </p:nvSpPr>
        <p:spPr>
          <a:xfrm>
            <a:off x="1587500" y="486785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扶養者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30C54B6-BAC8-E95A-A212-743FFFC18ED0}"/>
              </a:ext>
            </a:extLst>
          </p:cNvPr>
          <p:cNvSpPr txBox="1"/>
          <p:nvPr/>
        </p:nvSpPr>
        <p:spPr>
          <a:xfrm>
            <a:off x="6535466" y="4889320"/>
            <a:ext cx="40732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6F2E86F7-5EF8-CEFF-BDEA-C82F25D2D3F0}"/>
              </a:ext>
            </a:extLst>
          </p:cNvPr>
          <p:cNvSpPr txBox="1"/>
          <p:nvPr/>
        </p:nvSpPr>
        <p:spPr>
          <a:xfrm>
            <a:off x="480125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AAF9E4F-258B-06F5-C70A-76D2FB0316AC}"/>
              </a:ext>
            </a:extLst>
          </p:cNvPr>
          <p:cNvSpPr txBox="1"/>
          <p:nvPr/>
        </p:nvSpPr>
        <p:spPr>
          <a:xfrm>
            <a:off x="1425862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56F0DE1F-0382-0C9A-9F17-F6EA7F8F889F}"/>
              </a:ext>
            </a:extLst>
          </p:cNvPr>
          <p:cNvSpPr txBox="1"/>
          <p:nvPr/>
        </p:nvSpPr>
        <p:spPr>
          <a:xfrm>
            <a:off x="33091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医療機関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776F6849-AAA3-37DD-CC79-978462FC15ED}"/>
              </a:ext>
            </a:extLst>
          </p:cNvPr>
          <p:cNvSpPr txBox="1"/>
          <p:nvPr/>
        </p:nvSpPr>
        <p:spPr>
          <a:xfrm>
            <a:off x="6282437" y="7670959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86EA0AE5-A8B8-A1CB-11B2-C5F4F44471C8}"/>
              </a:ext>
            </a:extLst>
          </p:cNvPr>
          <p:cNvSpPr txBox="1"/>
          <p:nvPr/>
        </p:nvSpPr>
        <p:spPr>
          <a:xfrm>
            <a:off x="365443" y="31870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手当受給状況</a:t>
            </a:r>
            <a:endParaRPr sz="1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25" name="表 24">
            <a:extLst>
              <a:ext uri="{FF2B5EF4-FFF2-40B4-BE49-F238E27FC236}">
                <a16:creationId xmlns:a16="http://schemas.microsoft.com/office/drawing/2014/main" id="{07738519-95B3-7486-8364-9953B152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639431"/>
              </p:ext>
            </p:extLst>
          </p:nvPr>
        </p:nvGraphicFramePr>
        <p:xfrm>
          <a:off x="365441" y="531152"/>
          <a:ext cx="6765609" cy="34188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5639">
                  <a:extLst>
                    <a:ext uri="{9D8B030D-6E8A-4147-A177-3AD203B41FA5}">
                      <a16:colId xmlns:a16="http://schemas.microsoft.com/office/drawing/2014/main" val="1670312272"/>
                    </a:ext>
                  </a:extLst>
                </a:gridCol>
                <a:gridCol w="1315827">
                  <a:extLst>
                    <a:ext uri="{9D8B030D-6E8A-4147-A177-3AD203B41FA5}">
                      <a16:colId xmlns:a16="http://schemas.microsoft.com/office/drawing/2014/main" val="3796486829"/>
                    </a:ext>
                  </a:extLst>
                </a:gridCol>
                <a:gridCol w="548262">
                  <a:extLst>
                    <a:ext uri="{9D8B030D-6E8A-4147-A177-3AD203B41FA5}">
                      <a16:colId xmlns:a16="http://schemas.microsoft.com/office/drawing/2014/main" val="6863066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53779043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87939438"/>
                    </a:ext>
                  </a:extLst>
                </a:gridCol>
                <a:gridCol w="1965881">
                  <a:extLst>
                    <a:ext uri="{9D8B030D-6E8A-4147-A177-3AD203B41FA5}">
                      <a16:colId xmlns:a16="http://schemas.microsoft.com/office/drawing/2014/main" val="871713901"/>
                    </a:ext>
                  </a:extLst>
                </a:gridCol>
              </a:tblGrid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ja-JP" altLang="en-US" sz="900" spc="135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種類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対象者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記号</a:t>
                      </a:r>
                      <a:br>
                        <a:rPr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</a:b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番号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申請状況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受給状況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r>
                        <a:rPr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備考</a:t>
                      </a: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62737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18785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703164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32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16729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0875691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281012"/>
                  </a:ext>
                </a:extLst>
              </a:tr>
              <a:tr h="42735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577215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482600" algn="l"/>
                          <a:tab pos="772160" algn="l"/>
                        </a:tabLst>
                      </a:pPr>
                      <a:endParaRPr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986532"/>
                  </a:ext>
                </a:extLst>
              </a:tr>
            </a:tbl>
          </a:graphicData>
        </a:graphic>
      </p:graphicFrame>
      <p:sp>
        <p:nvSpPr>
          <p:cNvPr id="26" name="object 5">
            <a:extLst>
              <a:ext uri="{FF2B5EF4-FFF2-40B4-BE49-F238E27FC236}">
                <a16:creationId xmlns:a16="http://schemas.microsoft.com/office/drawing/2014/main" id="{7B067A77-F960-9E71-1FB3-46F3AE11ED4A}"/>
              </a:ext>
            </a:extLst>
          </p:cNvPr>
          <p:cNvSpPr txBox="1"/>
          <p:nvPr/>
        </p:nvSpPr>
        <p:spPr>
          <a:xfrm>
            <a:off x="471746" y="1096911"/>
            <a:ext cx="503871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B72E1F91-7C56-E52A-A84A-2D3ADF0BF6DF}"/>
              </a:ext>
            </a:extLst>
          </p:cNvPr>
          <p:cNvSpPr txBox="1"/>
          <p:nvPr/>
        </p:nvSpPr>
        <p:spPr>
          <a:xfrm>
            <a:off x="1339763" y="1096911"/>
            <a:ext cx="914400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対象者氏名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FD9A5608-9D24-135A-98C9-1CD5916D184A}"/>
              </a:ext>
            </a:extLst>
          </p:cNvPr>
          <p:cNvSpPr txBox="1"/>
          <p:nvPr/>
        </p:nvSpPr>
        <p:spPr>
          <a:xfrm>
            <a:off x="2566996" y="1016848"/>
            <a:ext cx="325846" cy="2898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</a:t>
            </a:r>
            <a:b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</a:b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6E503062-1DEB-7571-C14D-D395C5EA91C6}"/>
              </a:ext>
            </a:extLst>
          </p:cNvPr>
          <p:cNvSpPr txBox="1"/>
          <p:nvPr/>
        </p:nvSpPr>
        <p:spPr>
          <a:xfrm>
            <a:off x="3261645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申請状況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089B1E4C-F963-62ED-68EB-EFCFFD685FEB}"/>
              </a:ext>
            </a:extLst>
          </p:cNvPr>
          <p:cNvSpPr txBox="1"/>
          <p:nvPr/>
        </p:nvSpPr>
        <p:spPr>
          <a:xfrm>
            <a:off x="4359374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受給状況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B3B989F1-0A79-CA2D-13B8-89AB6A89C7D8}"/>
              </a:ext>
            </a:extLst>
          </p:cNvPr>
          <p:cNvSpPr txBox="1"/>
          <p:nvPr/>
        </p:nvSpPr>
        <p:spPr>
          <a:xfrm>
            <a:off x="5888467" y="1095146"/>
            <a:ext cx="537896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591A09C-B326-EF28-9BE8-E914F9C368CE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0DDC700-494F-AACE-AA6B-0CE1C7527DDF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EBB6E36-199B-D117-9238-1125FD591523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CA43FC63-53BE-13B9-E7DB-75EE68D7EB9D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666C48C-7ACC-A4DE-09AC-120FC16FF80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702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DE08A41-E183-204F-C29D-D09154023B87}"/>
              </a:ext>
            </a:extLst>
          </p:cNvPr>
          <p:cNvSpPr txBox="1"/>
          <p:nvPr/>
        </p:nvSpPr>
        <p:spPr>
          <a:xfrm>
            <a:off x="365443" y="6385811"/>
            <a:ext cx="48888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605" algn="l"/>
              </a:tabLst>
            </a:pP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注</a:t>
            </a:r>
            <a:r>
              <a:rPr sz="10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	被保険者区分欄は、第１号（普通徴収、特別徴収）又は第２号の別を記載する</a:t>
            </a:r>
            <a:r>
              <a:rPr sz="10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。</a:t>
            </a:r>
            <a:endParaRPr sz="10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5E0F3720-E213-777E-224E-5A73352DD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93931"/>
              </p:ext>
            </p:extLst>
          </p:nvPr>
        </p:nvGraphicFramePr>
        <p:xfrm>
          <a:off x="361037" y="6807623"/>
          <a:ext cx="6825610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6815">
                  <a:extLst>
                    <a:ext uri="{9D8B030D-6E8A-4147-A177-3AD203B41FA5}">
                      <a16:colId xmlns:a16="http://schemas.microsoft.com/office/drawing/2014/main" val="97231611"/>
                    </a:ext>
                  </a:extLst>
                </a:gridCol>
                <a:gridCol w="1315430">
                  <a:extLst>
                    <a:ext uri="{9D8B030D-6E8A-4147-A177-3AD203B41FA5}">
                      <a16:colId xmlns:a16="http://schemas.microsoft.com/office/drawing/2014/main" val="1696706295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1806010791"/>
                    </a:ext>
                  </a:extLst>
                </a:gridCol>
                <a:gridCol w="291653">
                  <a:extLst>
                    <a:ext uri="{9D8B030D-6E8A-4147-A177-3AD203B41FA5}">
                      <a16:colId xmlns:a16="http://schemas.microsoft.com/office/drawing/2014/main" val="452325787"/>
                    </a:ext>
                  </a:extLst>
                </a:gridCol>
                <a:gridCol w="30555">
                  <a:extLst>
                    <a:ext uri="{9D8B030D-6E8A-4147-A177-3AD203B41FA5}">
                      <a16:colId xmlns:a16="http://schemas.microsoft.com/office/drawing/2014/main" val="2826934959"/>
                    </a:ext>
                  </a:extLst>
                </a:gridCol>
                <a:gridCol w="852371">
                  <a:extLst>
                    <a:ext uri="{9D8B030D-6E8A-4147-A177-3AD203B41FA5}">
                      <a16:colId xmlns:a16="http://schemas.microsoft.com/office/drawing/2014/main" val="163436202"/>
                    </a:ext>
                  </a:extLst>
                </a:gridCol>
                <a:gridCol w="65106">
                  <a:extLst>
                    <a:ext uri="{9D8B030D-6E8A-4147-A177-3AD203B41FA5}">
                      <a16:colId xmlns:a16="http://schemas.microsoft.com/office/drawing/2014/main" val="2236626478"/>
                    </a:ext>
                  </a:extLst>
                </a:gridCol>
                <a:gridCol w="239834">
                  <a:extLst>
                    <a:ext uri="{9D8B030D-6E8A-4147-A177-3AD203B41FA5}">
                      <a16:colId xmlns:a16="http://schemas.microsoft.com/office/drawing/2014/main" val="3949584779"/>
                    </a:ext>
                  </a:extLst>
                </a:gridCol>
                <a:gridCol w="300290">
                  <a:extLst>
                    <a:ext uri="{9D8B030D-6E8A-4147-A177-3AD203B41FA5}">
                      <a16:colId xmlns:a16="http://schemas.microsoft.com/office/drawing/2014/main" val="2859595295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078105658"/>
                    </a:ext>
                  </a:extLst>
                </a:gridCol>
                <a:gridCol w="190006">
                  <a:extLst>
                    <a:ext uri="{9D8B030D-6E8A-4147-A177-3AD203B41FA5}">
                      <a16:colId xmlns:a16="http://schemas.microsoft.com/office/drawing/2014/main" val="3548637660"/>
                    </a:ext>
                  </a:extLst>
                </a:gridCol>
                <a:gridCol w="119584">
                  <a:extLst>
                    <a:ext uri="{9D8B030D-6E8A-4147-A177-3AD203B41FA5}">
                      <a16:colId xmlns:a16="http://schemas.microsoft.com/office/drawing/2014/main" val="3286693332"/>
                    </a:ext>
                  </a:extLst>
                </a:gridCol>
                <a:gridCol w="1069617">
                  <a:extLst>
                    <a:ext uri="{9D8B030D-6E8A-4147-A177-3AD203B41FA5}">
                      <a16:colId xmlns:a16="http://schemas.microsoft.com/office/drawing/2014/main" val="1795821473"/>
                    </a:ext>
                  </a:extLst>
                </a:gridCol>
                <a:gridCol w="249799">
                  <a:extLst>
                    <a:ext uri="{9D8B030D-6E8A-4147-A177-3AD203B41FA5}">
                      <a16:colId xmlns:a16="http://schemas.microsoft.com/office/drawing/2014/main" val="1320195143"/>
                    </a:ext>
                  </a:extLst>
                </a:gridCol>
                <a:gridCol w="346795">
                  <a:extLst>
                    <a:ext uri="{9D8B030D-6E8A-4147-A177-3AD203B41FA5}">
                      <a16:colId xmlns:a16="http://schemas.microsoft.com/office/drawing/2014/main" val="1902131921"/>
                    </a:ext>
                  </a:extLst>
                </a:gridCol>
                <a:gridCol w="164097">
                  <a:extLst>
                    <a:ext uri="{9D8B030D-6E8A-4147-A177-3AD203B41FA5}">
                      <a16:colId xmlns:a16="http://schemas.microsoft.com/office/drawing/2014/main" val="3296814399"/>
                    </a:ext>
                  </a:extLst>
                </a:gridCol>
                <a:gridCol w="364068">
                  <a:extLst>
                    <a:ext uri="{9D8B030D-6E8A-4147-A177-3AD203B41FA5}">
                      <a16:colId xmlns:a16="http://schemas.microsoft.com/office/drawing/2014/main" val="539035572"/>
                    </a:ext>
                  </a:extLst>
                </a:gridCol>
              </a:tblGrid>
              <a:tr h="266700">
                <a:tc gridSpan="3">
                  <a:txBody>
                    <a:bodyPr/>
                    <a:lstStyle/>
                    <a:p>
                      <a:pPr marL="792480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1371600" algn="l"/>
                          <a:tab pos="195072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一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時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扶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助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160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住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宅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ct val="100000"/>
                        </a:lnSpc>
                        <a:spcBef>
                          <a:spcPts val="540"/>
                        </a:spcBef>
                        <a:tabLst>
                          <a:tab pos="421640" algn="l"/>
                          <a:tab pos="7689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・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そ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の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他</a:t>
                      </a: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6354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25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数量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398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673100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spc="-1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給付年月日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226695" marR="2159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21385" algn="l"/>
                        </a:tabLst>
                      </a:pP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種</a:t>
                      </a: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	</a:t>
                      </a:r>
                      <a:r>
                        <a:rPr sz="900" spc="-5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類</a:t>
                      </a: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5880" marR="31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金</a:t>
                      </a:r>
                    </a:p>
                  </a:txBody>
                  <a:tcPr marL="0" marR="0" marT="59055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55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HG教科書体"/>
                        </a:rPr>
                        <a:t>額</a:t>
                      </a:r>
                    </a:p>
                  </a:txBody>
                  <a:tcPr marL="0" marR="0" marT="59055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9170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05465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3111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84360074"/>
                  </a:ext>
                </a:extLst>
              </a:tr>
              <a:tr h="266065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1792013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9645761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R="444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857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R="20955" algn="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6858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02577658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3A4F838-C48B-8014-0E51-71A4FCC8EA29}"/>
              </a:ext>
            </a:extLst>
          </p:cNvPr>
          <p:cNvSpPr txBox="1"/>
          <p:nvPr/>
        </p:nvSpPr>
        <p:spPr>
          <a:xfrm>
            <a:off x="361037" y="6620521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zh-TW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特別基準設定状況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5C437ADF-7614-F70B-E76B-EFB961697C58}"/>
              </a:ext>
            </a:extLst>
          </p:cNvPr>
          <p:cNvSpPr txBox="1"/>
          <p:nvPr/>
        </p:nvSpPr>
        <p:spPr>
          <a:xfrm>
            <a:off x="437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9A1D22F8-7313-3B17-3B56-AB0404B8F53F}"/>
              </a:ext>
            </a:extLst>
          </p:cNvPr>
          <p:cNvSpPr txBox="1"/>
          <p:nvPr/>
        </p:nvSpPr>
        <p:spPr>
          <a:xfrm>
            <a:off x="1580237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C9222F6-FCEE-449C-B674-A51B62C296ED}"/>
              </a:ext>
            </a:extLst>
          </p:cNvPr>
          <p:cNvSpPr txBox="1"/>
          <p:nvPr/>
        </p:nvSpPr>
        <p:spPr>
          <a:xfrm>
            <a:off x="26470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数量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39F2C33F-EDB7-20E3-5FC1-67DAAB94F4FA}"/>
              </a:ext>
            </a:extLst>
          </p:cNvPr>
          <p:cNvSpPr txBox="1"/>
          <p:nvPr/>
        </p:nvSpPr>
        <p:spPr>
          <a:xfrm>
            <a:off x="3332836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B2F6C718-1603-6597-6A65-BEFAEABC655D}"/>
              </a:ext>
            </a:extLst>
          </p:cNvPr>
          <p:cNvSpPr txBox="1"/>
          <p:nvPr/>
        </p:nvSpPr>
        <p:spPr>
          <a:xfrm>
            <a:off x="4101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給付年月日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94BB1646-6EF8-C4D0-2B8D-87843119BB05}"/>
              </a:ext>
            </a:extLst>
          </p:cNvPr>
          <p:cNvSpPr txBox="1"/>
          <p:nvPr/>
        </p:nvSpPr>
        <p:spPr>
          <a:xfrm>
            <a:off x="5244189" y="734102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4B55F871-0381-B540-3DBB-CFC786D4AF10}"/>
              </a:ext>
            </a:extLst>
          </p:cNvPr>
          <p:cNvSpPr txBox="1"/>
          <p:nvPr/>
        </p:nvSpPr>
        <p:spPr>
          <a:xfrm>
            <a:off x="6533237" y="7341023"/>
            <a:ext cx="304801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金額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13" name="表 18">
            <a:extLst>
              <a:ext uri="{FF2B5EF4-FFF2-40B4-BE49-F238E27FC236}">
                <a16:creationId xmlns:a16="http://schemas.microsoft.com/office/drawing/2014/main" id="{3CA71DE2-715F-DAC4-C571-BA2899D4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41034"/>
              </p:ext>
            </p:extLst>
          </p:nvPr>
        </p:nvGraphicFramePr>
        <p:xfrm>
          <a:off x="365443" y="4356382"/>
          <a:ext cx="6821205" cy="201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805065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11647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07764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835676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5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要介護度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初回認定日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14" name="object 5">
            <a:extLst>
              <a:ext uri="{FF2B5EF4-FFF2-40B4-BE49-F238E27FC236}">
                <a16:creationId xmlns:a16="http://schemas.microsoft.com/office/drawing/2014/main" id="{795F4C4B-1637-6432-DC0B-A7BC7D2B1188}"/>
              </a:ext>
            </a:extLst>
          </p:cNvPr>
          <p:cNvSpPr txBox="1"/>
          <p:nvPr/>
        </p:nvSpPr>
        <p:spPr>
          <a:xfrm>
            <a:off x="365449" y="417482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介護保険状況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FBADE60-DA12-CC56-A759-AA7A2D9E6E16}"/>
              </a:ext>
            </a:extLst>
          </p:cNvPr>
          <p:cNvSpPr txBox="1"/>
          <p:nvPr/>
        </p:nvSpPr>
        <p:spPr>
          <a:xfrm>
            <a:off x="475802" y="4672299"/>
            <a:ext cx="802254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EFC742F-7CEA-0987-A006-2B7A0F3AFF8A}"/>
              </a:ext>
            </a:extLst>
          </p:cNvPr>
          <p:cNvSpPr txBox="1"/>
          <p:nvPr/>
        </p:nvSpPr>
        <p:spPr>
          <a:xfrm>
            <a:off x="1454775" y="4672299"/>
            <a:ext cx="86962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被保険者区分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031C1F7E-B4E4-445A-900C-F724F0270FF7}"/>
              </a:ext>
            </a:extLst>
          </p:cNvPr>
          <p:cNvSpPr txBox="1"/>
          <p:nvPr/>
        </p:nvSpPr>
        <p:spPr>
          <a:xfrm>
            <a:off x="2446237" y="4679993"/>
            <a:ext cx="685800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被保険者番号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9C6C647C-A014-C475-5613-49E4A9AD7E71}"/>
              </a:ext>
            </a:extLst>
          </p:cNvPr>
          <p:cNvSpPr txBox="1"/>
          <p:nvPr/>
        </p:nvSpPr>
        <p:spPr>
          <a:xfrm>
            <a:off x="4177819" y="4672299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latin typeface="+mn-ea"/>
                <a:ea typeface="+mn-ea"/>
                <a:cs typeface="HG教科書体"/>
              </a:rPr>
              <a:t>要介護度</a:t>
            </a:r>
            <a:endParaRPr lang="en-US" altLang="ja-JP" sz="9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4D0DEA-3AFF-3E85-BF2D-0D3541BA4E46}"/>
              </a:ext>
            </a:extLst>
          </p:cNvPr>
          <p:cNvSpPr txBox="1"/>
          <p:nvPr/>
        </p:nvSpPr>
        <p:spPr>
          <a:xfrm>
            <a:off x="5464431" y="4672299"/>
            <a:ext cx="70235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認定有効期間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DEE98E10-9FB5-A5AC-D061-1CF068729E52}"/>
              </a:ext>
            </a:extLst>
          </p:cNvPr>
          <p:cNvSpPr txBox="1"/>
          <p:nvPr/>
        </p:nvSpPr>
        <p:spPr>
          <a:xfrm>
            <a:off x="6470722" y="4672299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21A23068-626B-DCAE-DC34-A541DAAA15A3}"/>
              </a:ext>
            </a:extLst>
          </p:cNvPr>
          <p:cNvSpPr txBox="1"/>
          <p:nvPr/>
        </p:nvSpPr>
        <p:spPr>
          <a:xfrm>
            <a:off x="3245311" y="477050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保険者番号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23" name="object 5">
            <a:extLst>
              <a:ext uri="{FF2B5EF4-FFF2-40B4-BE49-F238E27FC236}">
                <a16:creationId xmlns:a16="http://schemas.microsoft.com/office/drawing/2014/main" id="{23751E3E-20EB-29D8-C54C-BB3CA947687F}"/>
              </a:ext>
            </a:extLst>
          </p:cNvPr>
          <p:cNvSpPr txBox="1"/>
          <p:nvPr/>
        </p:nvSpPr>
        <p:spPr>
          <a:xfrm>
            <a:off x="4774756" y="4679993"/>
            <a:ext cx="569769" cy="13593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800" dirty="0">
                <a:latin typeface="+mn-ea"/>
                <a:ea typeface="+mn-ea"/>
                <a:cs typeface="HG教科書体"/>
              </a:rPr>
              <a:t>初回認定日</a:t>
            </a:r>
            <a:endParaRPr lang="en-US" altLang="ja-JP" sz="8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2" name="表 18">
            <a:extLst>
              <a:ext uri="{FF2B5EF4-FFF2-40B4-BE49-F238E27FC236}">
                <a16:creationId xmlns:a16="http://schemas.microsoft.com/office/drawing/2014/main" id="{53343B47-7584-FD2A-89D4-5132FDD4C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061059"/>
              </p:ext>
            </p:extLst>
          </p:nvPr>
        </p:nvGraphicFramePr>
        <p:xfrm>
          <a:off x="365444" y="2483329"/>
          <a:ext cx="6821203" cy="1654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12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1368343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443750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1249903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1367080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対象医療機関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2438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graphicFrame>
        <p:nvGraphicFramePr>
          <p:cNvPr id="24" name="表 18">
            <a:extLst>
              <a:ext uri="{FF2B5EF4-FFF2-40B4-BE49-F238E27FC236}">
                <a16:creationId xmlns:a16="http://schemas.microsoft.com/office/drawing/2014/main" id="{B6DE8690-3E07-9827-66A3-B2756F59E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011334"/>
              </p:ext>
            </p:extLst>
          </p:nvPr>
        </p:nvGraphicFramePr>
        <p:xfrm>
          <a:off x="365444" y="290458"/>
          <a:ext cx="6821203" cy="194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657">
                  <a:extLst>
                    <a:ext uri="{9D8B030D-6E8A-4147-A177-3AD203B41FA5}">
                      <a16:colId xmlns:a16="http://schemas.microsoft.com/office/drawing/2014/main" val="4036484659"/>
                    </a:ext>
                  </a:extLst>
                </a:gridCol>
                <a:gridCol w="985526">
                  <a:extLst>
                    <a:ext uri="{9D8B030D-6E8A-4147-A177-3AD203B41FA5}">
                      <a16:colId xmlns:a16="http://schemas.microsoft.com/office/drawing/2014/main" val="1524859494"/>
                    </a:ext>
                  </a:extLst>
                </a:gridCol>
                <a:gridCol w="1039837">
                  <a:extLst>
                    <a:ext uri="{9D8B030D-6E8A-4147-A177-3AD203B41FA5}">
                      <a16:colId xmlns:a16="http://schemas.microsoft.com/office/drawing/2014/main" val="4068393783"/>
                    </a:ext>
                  </a:extLst>
                </a:gridCol>
                <a:gridCol w="900222">
                  <a:extLst>
                    <a:ext uri="{9D8B030D-6E8A-4147-A177-3AD203B41FA5}">
                      <a16:colId xmlns:a16="http://schemas.microsoft.com/office/drawing/2014/main" val="713077489"/>
                    </a:ext>
                  </a:extLst>
                </a:gridCol>
                <a:gridCol w="556608">
                  <a:extLst>
                    <a:ext uri="{9D8B030D-6E8A-4147-A177-3AD203B41FA5}">
                      <a16:colId xmlns:a16="http://schemas.microsoft.com/office/drawing/2014/main" val="3881178586"/>
                    </a:ext>
                  </a:extLst>
                </a:gridCol>
                <a:gridCol w="663485">
                  <a:extLst>
                    <a:ext uri="{9D8B030D-6E8A-4147-A177-3AD203B41FA5}">
                      <a16:colId xmlns:a16="http://schemas.microsoft.com/office/drawing/2014/main" val="2830162896"/>
                    </a:ext>
                  </a:extLst>
                </a:gridCol>
                <a:gridCol w="683735">
                  <a:extLst>
                    <a:ext uri="{9D8B030D-6E8A-4147-A177-3AD203B41FA5}">
                      <a16:colId xmlns:a16="http://schemas.microsoft.com/office/drawing/2014/main" val="2570936739"/>
                    </a:ext>
                  </a:extLst>
                </a:gridCol>
                <a:gridCol w="989133">
                  <a:extLst>
                    <a:ext uri="{9D8B030D-6E8A-4147-A177-3AD203B41FA5}">
                      <a16:colId xmlns:a16="http://schemas.microsoft.com/office/drawing/2014/main" val="2115056893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交付開始日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記号番号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等級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30292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2040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214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266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679802"/>
                  </a:ext>
                </a:extLst>
              </a:tr>
            </a:tbl>
          </a:graphicData>
        </a:graphic>
      </p:graphicFrame>
      <p:sp>
        <p:nvSpPr>
          <p:cNvPr id="25" name="object 5">
            <a:extLst>
              <a:ext uri="{FF2B5EF4-FFF2-40B4-BE49-F238E27FC236}">
                <a16:creationId xmlns:a16="http://schemas.microsoft.com/office/drawing/2014/main" id="{602D32E3-A844-7F31-135F-57326E99D9A6}"/>
              </a:ext>
            </a:extLst>
          </p:cNvPr>
          <p:cNvSpPr txBox="1"/>
          <p:nvPr/>
        </p:nvSpPr>
        <p:spPr>
          <a:xfrm>
            <a:off x="365450" y="108899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手帳交付状況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FB154CD6-EE58-38DC-B002-12875ED704E9}"/>
              </a:ext>
            </a:extLst>
          </p:cNvPr>
          <p:cNvSpPr txBox="1"/>
          <p:nvPr/>
        </p:nvSpPr>
        <p:spPr>
          <a:xfrm>
            <a:off x="523569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8" name="object 5">
            <a:extLst>
              <a:ext uri="{FF2B5EF4-FFF2-40B4-BE49-F238E27FC236}">
                <a16:creationId xmlns:a16="http://schemas.microsoft.com/office/drawing/2014/main" id="{03D8FE3F-2DB8-20E7-851B-D0A8A4433AEC}"/>
              </a:ext>
            </a:extLst>
          </p:cNvPr>
          <p:cNvSpPr txBox="1"/>
          <p:nvPr/>
        </p:nvSpPr>
        <p:spPr>
          <a:xfrm>
            <a:off x="1481784" y="573563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0A56E0E5-4CDD-AC65-6193-6F2B6275ECE0}"/>
              </a:ext>
            </a:extLst>
          </p:cNvPr>
          <p:cNvSpPr txBox="1"/>
          <p:nvPr/>
        </p:nvSpPr>
        <p:spPr>
          <a:xfrm>
            <a:off x="2543144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交付開始日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B5D14958-4C0C-77B5-A65C-EFB12C730D44}"/>
              </a:ext>
            </a:extLst>
          </p:cNvPr>
          <p:cNvSpPr txBox="1"/>
          <p:nvPr/>
        </p:nvSpPr>
        <p:spPr>
          <a:xfrm>
            <a:off x="4328462" y="574183"/>
            <a:ext cx="512954" cy="1513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記号番号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1" name="object 5">
            <a:extLst>
              <a:ext uri="{FF2B5EF4-FFF2-40B4-BE49-F238E27FC236}">
                <a16:creationId xmlns:a16="http://schemas.microsoft.com/office/drawing/2014/main" id="{5FF8EBD1-C7C8-2CAB-6583-44CC56262690}"/>
              </a:ext>
            </a:extLst>
          </p:cNvPr>
          <p:cNvSpPr txBox="1"/>
          <p:nvPr/>
        </p:nvSpPr>
        <p:spPr>
          <a:xfrm>
            <a:off x="5640624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障害名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6EA261BC-248B-A584-3B97-ECF7DC355D17}"/>
              </a:ext>
            </a:extLst>
          </p:cNvPr>
          <p:cNvSpPr txBox="1"/>
          <p:nvPr/>
        </p:nvSpPr>
        <p:spPr>
          <a:xfrm>
            <a:off x="6491195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:a16="http://schemas.microsoft.com/office/drawing/2014/main" id="{0B529785-9C2B-4496-A921-D52A96DA1BF9}"/>
              </a:ext>
            </a:extLst>
          </p:cNvPr>
          <p:cNvSpPr txBox="1"/>
          <p:nvPr/>
        </p:nvSpPr>
        <p:spPr>
          <a:xfrm>
            <a:off x="3441219" y="564971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有効期限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4" name="object 5">
            <a:extLst>
              <a:ext uri="{FF2B5EF4-FFF2-40B4-BE49-F238E27FC236}">
                <a16:creationId xmlns:a16="http://schemas.microsoft.com/office/drawing/2014/main" id="{F36A4224-1C62-5174-1755-C354901078C1}"/>
              </a:ext>
            </a:extLst>
          </p:cNvPr>
          <p:cNvSpPr txBox="1"/>
          <p:nvPr/>
        </p:nvSpPr>
        <p:spPr>
          <a:xfrm>
            <a:off x="4953830" y="573563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等級</a:t>
            </a:r>
            <a:endParaRPr lang="en-US" altLang="ja-JP" sz="10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35" name="object 5">
            <a:extLst>
              <a:ext uri="{FF2B5EF4-FFF2-40B4-BE49-F238E27FC236}">
                <a16:creationId xmlns:a16="http://schemas.microsoft.com/office/drawing/2014/main" id="{44AC6150-A031-EC9F-E0B4-EBD78F7E90F4}"/>
              </a:ext>
            </a:extLst>
          </p:cNvPr>
          <p:cNvSpPr txBox="1"/>
          <p:nvPr/>
        </p:nvSpPr>
        <p:spPr>
          <a:xfrm>
            <a:off x="365450" y="2247716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精神・結核状況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36" name="object 5">
            <a:extLst>
              <a:ext uri="{FF2B5EF4-FFF2-40B4-BE49-F238E27FC236}">
                <a16:creationId xmlns:a16="http://schemas.microsoft.com/office/drawing/2014/main" id="{B8258DA0-F8BD-AD1D-649B-1D0DE04D14AC}"/>
              </a:ext>
            </a:extLst>
          </p:cNvPr>
          <p:cNvSpPr txBox="1"/>
          <p:nvPr/>
        </p:nvSpPr>
        <p:spPr>
          <a:xfrm>
            <a:off x="729991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氏名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8" name="object 5">
            <a:extLst>
              <a:ext uri="{FF2B5EF4-FFF2-40B4-BE49-F238E27FC236}">
                <a16:creationId xmlns:a16="http://schemas.microsoft.com/office/drawing/2014/main" id="{282F37D0-FBD5-F098-8A51-84D5AC314E71}"/>
              </a:ext>
            </a:extLst>
          </p:cNvPr>
          <p:cNvSpPr txBox="1"/>
          <p:nvPr/>
        </p:nvSpPr>
        <p:spPr>
          <a:xfrm>
            <a:off x="2087253" y="2766434"/>
            <a:ext cx="685800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種類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3D4837BB-4DB1-24AF-4AD9-A4B84B20C614}"/>
              </a:ext>
            </a:extLst>
          </p:cNvPr>
          <p:cNvSpPr txBox="1"/>
          <p:nvPr/>
        </p:nvSpPr>
        <p:spPr>
          <a:xfrm>
            <a:off x="3472534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対象医療機関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0" name="object 5">
            <a:extLst>
              <a:ext uri="{FF2B5EF4-FFF2-40B4-BE49-F238E27FC236}">
                <a16:creationId xmlns:a16="http://schemas.microsoft.com/office/drawing/2014/main" id="{AD52D8FE-5655-F719-6A4B-427ED6101454}"/>
              </a:ext>
            </a:extLst>
          </p:cNvPr>
          <p:cNvSpPr txBox="1"/>
          <p:nvPr/>
        </p:nvSpPr>
        <p:spPr>
          <a:xfrm>
            <a:off x="6293300" y="2766434"/>
            <a:ext cx="448052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備考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1" name="object 5">
            <a:extLst>
              <a:ext uri="{FF2B5EF4-FFF2-40B4-BE49-F238E27FC236}">
                <a16:creationId xmlns:a16="http://schemas.microsoft.com/office/drawing/2014/main" id="{883F5F7D-C5B2-D2C4-6D24-350809A1F2FE}"/>
              </a:ext>
            </a:extLst>
          </p:cNvPr>
          <p:cNvSpPr txBox="1"/>
          <p:nvPr/>
        </p:nvSpPr>
        <p:spPr>
          <a:xfrm>
            <a:off x="4831776" y="2757842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有効期間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F43A323E-9E2E-970F-4E6F-969956F7E2D6}"/>
              </a:ext>
            </a:extLst>
          </p:cNvPr>
          <p:cNvSpPr txBox="1"/>
          <p:nvPr/>
        </p:nvSpPr>
        <p:spPr>
          <a:xfrm>
            <a:off x="3245311" y="4588943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保険者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graphicFrame>
        <p:nvGraphicFramePr>
          <p:cNvPr id="43" name="表 18">
            <a:extLst>
              <a:ext uri="{FF2B5EF4-FFF2-40B4-BE49-F238E27FC236}">
                <a16:creationId xmlns:a16="http://schemas.microsoft.com/office/drawing/2014/main" id="{7A6ECB94-8CD8-19CD-7873-36B8FF100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03755"/>
              </p:ext>
            </p:extLst>
          </p:nvPr>
        </p:nvGraphicFramePr>
        <p:xfrm>
          <a:off x="361037" y="8979041"/>
          <a:ext cx="6825610" cy="122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5610">
                  <a:extLst>
                    <a:ext uri="{9D8B030D-6E8A-4147-A177-3AD203B41FA5}">
                      <a16:colId xmlns:a16="http://schemas.microsoft.com/office/drawing/2014/main" val="266978651"/>
                    </a:ext>
                  </a:extLst>
                </a:gridCol>
              </a:tblGrid>
              <a:tr h="21458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643557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150485"/>
                  </a:ext>
                </a:extLst>
              </a:tr>
            </a:tbl>
          </a:graphicData>
        </a:graphic>
      </p:graphicFrame>
      <p:sp>
        <p:nvSpPr>
          <p:cNvPr id="44" name="object 5">
            <a:extLst>
              <a:ext uri="{FF2B5EF4-FFF2-40B4-BE49-F238E27FC236}">
                <a16:creationId xmlns:a16="http://schemas.microsoft.com/office/drawing/2014/main" id="{CAF31351-A895-746B-93AA-94C54864A902}"/>
              </a:ext>
            </a:extLst>
          </p:cNvPr>
          <p:cNvSpPr txBox="1"/>
          <p:nvPr/>
        </p:nvSpPr>
        <p:spPr>
          <a:xfrm>
            <a:off x="361043" y="8751873"/>
            <a:ext cx="1448564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spc="-35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HG教科書体"/>
              </a:rPr>
              <a:t>その他</a:t>
            </a:r>
            <a:endParaRPr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HG教科書体"/>
            </a:endParaRPr>
          </a:p>
        </p:txBody>
      </p:sp>
      <p:sp>
        <p:nvSpPr>
          <p:cNvPr id="51" name="object 5">
            <a:extLst>
              <a:ext uri="{FF2B5EF4-FFF2-40B4-BE49-F238E27FC236}">
                <a16:creationId xmlns:a16="http://schemas.microsoft.com/office/drawing/2014/main" id="{7CFBF09C-2A05-97D4-203F-E9CE92ACEEB0}"/>
              </a:ext>
            </a:extLst>
          </p:cNvPr>
          <p:cNvSpPr txBox="1"/>
          <p:nvPr/>
        </p:nvSpPr>
        <p:spPr>
          <a:xfrm>
            <a:off x="3453388" y="9597570"/>
            <a:ext cx="789908" cy="1667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1000" dirty="0">
                <a:latin typeface="+mn-ea"/>
                <a:ea typeface="+mn-ea"/>
                <a:cs typeface="HG教科書体"/>
              </a:rPr>
              <a:t>その他</a:t>
            </a:r>
            <a:endParaRPr lang="en-US" altLang="ja-JP" sz="1000" dirty="0">
              <a:latin typeface="+mn-ea"/>
              <a:ea typeface="+mn-ea"/>
              <a:cs typeface="HG教科書体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4479BE0-958B-60A5-3390-CA4C578756C8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60A2491-7510-183A-8286-C7EDEE1EB20C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8992EE8A-B55B-FF91-42E5-BBA8A19EA80C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2F8917C-59CA-E1D7-D479-BE13A7E0D67C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FE4A1D7-5FC4-2889-1723-BED28E368B79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56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>
            <a:extLst>
              <a:ext uri="{FF2B5EF4-FFF2-40B4-BE49-F238E27FC236}">
                <a16:creationId xmlns:a16="http://schemas.microsoft.com/office/drawing/2014/main" id="{9CFF925C-F9E0-2DB3-8DC4-8FADDFDD9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07734"/>
              </p:ext>
            </p:extLst>
          </p:nvPr>
        </p:nvGraphicFramePr>
        <p:xfrm>
          <a:off x="404177" y="960144"/>
          <a:ext cx="6715406" cy="90299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1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9901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endParaRPr sz="9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HG教科書体"/>
                      </a:endParaRPr>
                    </a:p>
                  </a:txBody>
                  <a:tcPr marL="0" marR="0" marT="48894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object 5">
            <a:extLst>
              <a:ext uri="{FF2B5EF4-FFF2-40B4-BE49-F238E27FC236}">
                <a16:creationId xmlns:a16="http://schemas.microsoft.com/office/drawing/2014/main" id="{0934B282-996A-3682-B2C8-8E0E3E2D5CC8}"/>
              </a:ext>
            </a:extLst>
          </p:cNvPr>
          <p:cNvSpPr txBox="1"/>
          <p:nvPr/>
        </p:nvSpPr>
        <p:spPr>
          <a:xfrm>
            <a:off x="414337" y="703354"/>
            <a:ext cx="1154113" cy="182101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ja-JP" altLang="en-US" sz="1100" dirty="0">
                <a:solidFill>
                  <a:schemeClr val="tx1"/>
                </a:solidFill>
                <a:latin typeface="+mn-ea"/>
                <a:ea typeface="+mn-ea"/>
                <a:cs typeface="HG教科書体"/>
              </a:rPr>
              <a:t>世帯の家系図</a:t>
            </a:r>
            <a:endParaRPr sz="1100" dirty="0">
              <a:solidFill>
                <a:schemeClr val="tx1"/>
              </a:solidFill>
              <a:latin typeface="+mn-ea"/>
              <a:ea typeface="+mn-ea"/>
              <a:cs typeface="HG教科書体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5E5C11E-275D-016C-9EB6-3DDE221DB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B0B57DE-83AB-E599-9F25-80E471441044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1BD0BB4-A99B-FFF9-3D70-690B982ED8FA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28F5331-5708-7654-5785-169D92C830D9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B8BD1F3-DD63-FD0D-9786-D6AAFA1D1E00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23B0271-5D89-1C7E-C2DD-B4D6CFED9191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31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41C39F6-B5EA-C09C-0CC5-5DA99CEE50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13899"/>
              </p:ext>
            </p:extLst>
          </p:nvPr>
        </p:nvGraphicFramePr>
        <p:xfrm>
          <a:off x="273050" y="850900"/>
          <a:ext cx="6879584" cy="903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9584">
                  <a:extLst>
                    <a:ext uri="{9D8B030D-6E8A-4147-A177-3AD203B41FA5}">
                      <a16:colId xmlns:a16="http://schemas.microsoft.com/office/drawing/2014/main" val="428223766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/>
                        </a:rPr>
                        <a:t>住宅付近の略図</a:t>
                      </a:r>
                      <a:endParaRPr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41246"/>
                  </a:ext>
                </a:extLst>
              </a:tr>
              <a:tr h="867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28405"/>
                  </a:ext>
                </a:extLst>
              </a:tr>
            </a:tbl>
          </a:graphicData>
        </a:graphic>
      </p:graphicFrame>
      <p:sp>
        <p:nvSpPr>
          <p:cNvPr id="4" name="Rectangle 109">
            <a:extLst>
              <a:ext uri="{FF2B5EF4-FFF2-40B4-BE49-F238E27FC236}">
                <a16:creationId xmlns:a16="http://schemas.microsoft.com/office/drawing/2014/main" id="{78012A39-DD10-C56E-DB86-2AD950A8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6" y="286984"/>
            <a:ext cx="6748768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保護台帳　別紙</a:t>
            </a:r>
            <a:r>
              <a:rPr lang="en-US" altLang="ja-JP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CD9DB-2084-B88D-7639-12FDF19A85EB}"/>
              </a:ext>
            </a:extLst>
          </p:cNvPr>
          <p:cNvSpPr/>
          <p:nvPr/>
        </p:nvSpPr>
        <p:spPr>
          <a:xfrm>
            <a:off x="3458770" y="10527765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2ABFB85-3BE5-AD37-1C04-C282404332E8}"/>
              </a:ext>
            </a:extLst>
          </p:cNvPr>
          <p:cNvSpPr/>
          <p:nvPr/>
        </p:nvSpPr>
        <p:spPr>
          <a:xfrm>
            <a:off x="5487925" y="102794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2A48B86-EA0E-117D-63B6-D965D37CF414}"/>
              </a:ext>
            </a:extLst>
          </p:cNvPr>
          <p:cNvSpPr/>
          <p:nvPr/>
        </p:nvSpPr>
        <p:spPr>
          <a:xfrm>
            <a:off x="6365671" y="104862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61C48A0-2978-0B16-1F99-71E6CAAFE83B}"/>
              </a:ext>
            </a:extLst>
          </p:cNvPr>
          <p:cNvSpPr/>
          <p:nvPr/>
        </p:nvSpPr>
        <p:spPr>
          <a:xfrm>
            <a:off x="6365671" y="102794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7BCA473-FF92-A5D5-06F3-0978EF5C7A84}"/>
              </a:ext>
            </a:extLst>
          </p:cNvPr>
          <p:cNvSpPr/>
          <p:nvPr/>
        </p:nvSpPr>
        <p:spPr>
          <a:xfrm>
            <a:off x="5487925" y="104862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93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7D81DF-2BEC-4A83-9AB2-B15BFC0CB1FE}"/>
</file>

<file path=customXml/itemProps2.xml><?xml version="1.0" encoding="utf-8"?>
<ds:datastoreItem xmlns:ds="http://schemas.openxmlformats.org/officeDocument/2006/customXml" ds:itemID="{F94801EA-5ACE-412A-801D-3F7C287E5453}"/>
</file>

<file path=customXml/itemProps3.xml><?xml version="1.0" encoding="utf-8"?>
<ds:datastoreItem xmlns:ds="http://schemas.openxmlformats.org/officeDocument/2006/customXml" ds:itemID="{436B8477-58D1-4673-B870-754AC2C568D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</TotalTime>
  <Words>1126</Words>
  <PresentationFormat>ユーザー設定</PresentationFormat>
  <Paragraphs>580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Microsoft JhengHei</vt:lpstr>
      <vt:lpstr>ＭＳ Ｐゴシック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2023-11-06T07:52:23Z</dcterms:created>
  <dcterms:modified xsi:type="dcterms:W3CDTF">2026-01-23T07:12:41Z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2018-04-03T00:00:00Z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2023-11-06T00:00:00Z</vt:filetime>
  </property>
  <property fmtid="{D5CDD505-2E9C-101B-9397-08002B2CF9AE}" pid="5" name="Producer">
    <vt:lpwstr>GPL Ghostscript 9.05</vt:lpwstr>
  </property>
  <property fmtid="{D5CDD505-2E9C-101B-9397-08002B2CF9AE}" pid="6" name="MSIP_Label_436fffe2-e74d-4f21-833f-6f054a10cb50_Enabled">
    <vt:lpwstr>true</vt:lpwstr>
  </property>
  <property fmtid="{D5CDD505-2E9C-101B-9397-08002B2CF9AE}" pid="7" name="MSIP_Label_436fffe2-e74d-4f21-833f-6f054a10cb50_SetDate">
    <vt:lpwstr>2023-11-06T07:52:33Z</vt:lpwstr>
  </property>
  <property fmtid="{D5CDD505-2E9C-101B-9397-08002B2CF9AE}" pid="8" name="MSIP_Label_436fffe2-e74d-4f21-833f-6f054a10cb50_Method">
    <vt:lpwstr>Privileged</vt:lpwstr>
  </property>
  <property fmtid="{D5CDD505-2E9C-101B-9397-08002B2CF9AE}" pid="9" name="MSIP_Label_436fffe2-e74d-4f21-833f-6f054a10cb50_Name">
    <vt:lpwstr>436fffe2-e74d-4f21-833f-6f054a10cb50</vt:lpwstr>
  </property>
  <property fmtid="{D5CDD505-2E9C-101B-9397-08002B2CF9AE}" pid="10" name="MSIP_Label_436fffe2-e74d-4f21-833f-6f054a10cb50_SiteId">
    <vt:lpwstr>a4dd5294-24e4-4102-8420-cb86d0baae1e</vt:lpwstr>
  </property>
  <property fmtid="{D5CDD505-2E9C-101B-9397-08002B2CF9AE}" pid="11" name="MSIP_Label_436fffe2-e74d-4f21-833f-6f054a10cb50_ActionId">
    <vt:lpwstr>df75692b-d423-4b6f-8da8-4398c20b9ab8</vt:lpwstr>
  </property>
  <property fmtid="{D5CDD505-2E9C-101B-9397-08002B2CF9AE}" pid="12" name="MSIP_Label_436fffe2-e74d-4f21-833f-6f054a10cb50_ContentBits">
    <vt:lpwstr>0</vt:lpwstr>
  </property>
  <property fmtid="{D5CDD505-2E9C-101B-9397-08002B2CF9AE}" pid="13" name="ContentTypeId">
    <vt:lpwstr>0x01010035704D2712E0354D9D4184C57411B83B</vt:lpwstr>
  </property>
</Properties>
</file>