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5"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94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正方形/長方形 5">
            <a:extLst>
              <a:ext uri="{FF2B5EF4-FFF2-40B4-BE49-F238E27FC236}">
                <a16:creationId xmlns:a16="http://schemas.microsoft.com/office/drawing/2014/main" id="{7BDED71C-8464-4F7C-85A7-2FA4B2F54360}"/>
              </a:ext>
            </a:extLst>
          </p:cNvPr>
          <p:cNvSpPr/>
          <p:nvPr/>
        </p:nvSpPr>
        <p:spPr>
          <a:xfrm>
            <a:off x="613942"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57633" y="202336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	</a:t>
            </a:r>
            <a:r>
              <a:rPr lang="ja-JP" altLang="en-US" sz="900" dirty="0">
                <a:latin typeface="ＭＳ Ｐゴシック" panose="020B0600070205080204" pitchFamily="50" charset="-128"/>
                <a:ea typeface="ＭＳ Ｐゴシック" panose="020B0600070205080204" pitchFamily="50" charset="-128"/>
                <a:cs typeface="ＤＦ平成明朝体W3" charset="-128"/>
              </a:rPr>
              <a:t>保護の決定内容・認定年月日・決定した理由</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 name="表 1">
            <a:extLst>
              <a:ext uri="{FF2B5EF4-FFF2-40B4-BE49-F238E27FC236}">
                <a16:creationId xmlns:a16="http://schemas.microsoft.com/office/drawing/2014/main" id="{5C69C92F-D02F-4EAB-AF29-5253CC4AD51D}"/>
              </a:ext>
            </a:extLst>
          </p:cNvPr>
          <p:cNvGraphicFramePr>
            <a:graphicFrameLocks noGrp="1"/>
          </p:cNvGraphicFramePr>
          <p:nvPr>
            <p:extLst>
              <p:ext uri="{D42A27DB-BD31-4B8C-83A1-F6EECF244321}">
                <p14:modId xmlns:p14="http://schemas.microsoft.com/office/powerpoint/2010/main" val="748593373"/>
              </p:ext>
            </p:extLst>
          </p:nvPr>
        </p:nvGraphicFramePr>
        <p:xfrm>
          <a:off x="557634" y="2257165"/>
          <a:ext cx="5760000" cy="1201768"/>
        </p:xfrm>
        <a:graphic>
          <a:graphicData uri="http://schemas.openxmlformats.org/drawingml/2006/table">
            <a:tbl>
              <a:tblPr firstRow="1" firstCol="1" bandRow="1"/>
              <a:tblGrid>
                <a:gridCol w="700169">
                  <a:extLst>
                    <a:ext uri="{9D8B030D-6E8A-4147-A177-3AD203B41FA5}">
                      <a16:colId xmlns:a16="http://schemas.microsoft.com/office/drawing/2014/main" val="2280092542"/>
                    </a:ext>
                  </a:extLst>
                </a:gridCol>
                <a:gridCol w="1327620">
                  <a:extLst>
                    <a:ext uri="{9D8B030D-6E8A-4147-A177-3AD203B41FA5}">
                      <a16:colId xmlns:a16="http://schemas.microsoft.com/office/drawing/2014/main" val="1229420816"/>
                    </a:ext>
                  </a:extLst>
                </a:gridCol>
                <a:gridCol w="3732211">
                  <a:extLst>
                    <a:ext uri="{9D8B030D-6E8A-4147-A177-3AD203B41FA5}">
                      <a16:colId xmlns:a16="http://schemas.microsoft.com/office/drawing/2014/main" val="1616870083"/>
                    </a:ext>
                  </a:extLst>
                </a:gridCol>
              </a:tblGrid>
              <a:tr h="16200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決定内容</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認定年月日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 定 し た 理 由</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0729799"/>
                  </a:ext>
                </a:extLst>
              </a:tr>
              <a:tr h="1039768">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23" name="Rectangle 109">
            <a:extLst>
              <a:ext uri="{FF2B5EF4-FFF2-40B4-BE49-F238E27FC236}">
                <a16:creationId xmlns:a16="http://schemas.microsoft.com/office/drawing/2014/main" id="{9769AFF2-CE34-4EB4-B6B8-2A7629C691B3}"/>
              </a:ext>
            </a:extLst>
          </p:cNvPr>
          <p:cNvSpPr>
            <a:spLocks noChangeArrowheads="1"/>
          </p:cNvSpPr>
          <p:nvPr/>
        </p:nvSpPr>
        <p:spPr bwMode="auto">
          <a:xfrm>
            <a:off x="557633" y="348095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あなたの最低生活費及び保護の程度（今回決定した額）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3" name="表 2">
            <a:extLst>
              <a:ext uri="{FF2B5EF4-FFF2-40B4-BE49-F238E27FC236}">
                <a16:creationId xmlns:a16="http://schemas.microsoft.com/office/drawing/2014/main" id="{55F1354C-105D-41EA-82E2-D5922721089C}"/>
              </a:ext>
            </a:extLst>
          </p:cNvPr>
          <p:cNvGraphicFramePr>
            <a:graphicFrameLocks noGrp="1"/>
          </p:cNvGraphicFramePr>
          <p:nvPr>
            <p:extLst>
              <p:ext uri="{D42A27DB-BD31-4B8C-83A1-F6EECF244321}">
                <p14:modId xmlns:p14="http://schemas.microsoft.com/office/powerpoint/2010/main" val="1218007860"/>
              </p:ext>
            </p:extLst>
          </p:nvPr>
        </p:nvGraphicFramePr>
        <p:xfrm>
          <a:off x="557634" y="3697638"/>
          <a:ext cx="5760001" cy="648000"/>
        </p:xfrm>
        <a:graphic>
          <a:graphicData uri="http://schemas.openxmlformats.org/drawingml/2006/table">
            <a:tbl>
              <a:tblPr firstRow="1" firstCol="1" bandRow="1"/>
              <a:tblGrid>
                <a:gridCol w="808549">
                  <a:extLst>
                    <a:ext uri="{9D8B030D-6E8A-4147-A177-3AD203B41FA5}">
                      <a16:colId xmlns:a16="http://schemas.microsoft.com/office/drawing/2014/main" val="45399049"/>
                    </a:ext>
                  </a:extLst>
                </a:gridCol>
                <a:gridCol w="825242">
                  <a:extLst>
                    <a:ext uri="{9D8B030D-6E8A-4147-A177-3AD203B41FA5}">
                      <a16:colId xmlns:a16="http://schemas.microsoft.com/office/drawing/2014/main" val="1326533564"/>
                    </a:ext>
                  </a:extLst>
                </a:gridCol>
                <a:gridCol w="825242">
                  <a:extLst>
                    <a:ext uri="{9D8B030D-6E8A-4147-A177-3AD203B41FA5}">
                      <a16:colId xmlns:a16="http://schemas.microsoft.com/office/drawing/2014/main" val="2652924657"/>
                    </a:ext>
                  </a:extLst>
                </a:gridCol>
                <a:gridCol w="825242">
                  <a:extLst>
                    <a:ext uri="{9D8B030D-6E8A-4147-A177-3AD203B41FA5}">
                      <a16:colId xmlns:a16="http://schemas.microsoft.com/office/drawing/2014/main" val="2139416747"/>
                    </a:ext>
                  </a:extLst>
                </a:gridCol>
                <a:gridCol w="825242">
                  <a:extLst>
                    <a:ext uri="{9D8B030D-6E8A-4147-A177-3AD203B41FA5}">
                      <a16:colId xmlns:a16="http://schemas.microsoft.com/office/drawing/2014/main" val="4277973368"/>
                    </a:ext>
                  </a:extLst>
                </a:gridCol>
                <a:gridCol w="825242">
                  <a:extLst>
                    <a:ext uri="{9D8B030D-6E8A-4147-A177-3AD203B41FA5}">
                      <a16:colId xmlns:a16="http://schemas.microsoft.com/office/drawing/2014/main" val="841655742"/>
                    </a:ext>
                  </a:extLst>
                </a:gridCol>
                <a:gridCol w="825242">
                  <a:extLst>
                    <a:ext uri="{9D8B030D-6E8A-4147-A177-3AD203B41FA5}">
                      <a16:colId xmlns:a16="http://schemas.microsoft.com/office/drawing/2014/main" val="1550715061"/>
                    </a:ext>
                  </a:extLst>
                </a:gridCol>
              </a:tblGrid>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住宅扶助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教育扶助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8279820"/>
                  </a:ext>
                </a:extLst>
              </a:tr>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最低生活費</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0169408"/>
                  </a:ext>
                </a:extLst>
              </a:tr>
              <a:tr h="162000">
                <a:tc>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収入充当額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0181003"/>
                  </a:ext>
                </a:extLst>
              </a:tr>
              <a:tr h="16200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決定した額</a:t>
                      </a:r>
                    </a:p>
                  </a:txBody>
                  <a:tcPr marL="68580" marR="68580" marT="0" marB="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9274894"/>
                  </a:ext>
                </a:extLst>
              </a:tr>
            </a:tbl>
          </a:graphicData>
        </a:graphic>
      </p:graphicFrame>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7070740"/>
            <a:ext cx="5760000" cy="2000548"/>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p>
          <a:p>
            <a:pPr indent="0" algn="just">
              <a:lnSpc>
                <a:spcPts val="1200"/>
              </a:lnSpc>
            </a:pP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提起することができます（なお、裁決があったことを知った日の翌日から起算して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までのいずれかに該当するときは、審査請求に対する裁決を経ないでこの決定の取消しの訴えを提起することができ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ます。</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審査請求をした日（行政不服審査法（平成</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じられた場合にあっては、当該不備を補正した日）の翌日から起算して</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決定、決定の執行又は手続の続行により</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生ずる著しい損害を避けるため緊急の必要があるとき。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その他裁決を経ないことにつき正当な理由があるとき。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dirty="0">
                <a:effectLst/>
                <a:latin typeface="ＭＳ Ｐゴシック" panose="020B0600070205080204" pitchFamily="50" charset="-128"/>
                <a:cs typeface="Times New Roman" panose="02020603050405020304" pitchFamily="18" charset="0"/>
              </a:rPr>
              <a:t>(3)</a:t>
            </a:r>
            <a:r>
              <a:rPr lang="ja-JP" altLang="ja-JP" sz="900" dirty="0">
                <a:effectLst/>
                <a:ea typeface="ＭＳ Ｐゴシック" panose="020B0600070205080204" pitchFamily="50" charset="-128"/>
                <a:cs typeface="Times New Roman" panose="02020603050405020304" pitchFamily="18" charset="0"/>
              </a:rPr>
              <a:t>扶助金を受取るときにはこの通知書が必要ですから忘れないように持参して下さい。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6" name="表 25">
            <a:extLst>
              <a:ext uri="{FF2B5EF4-FFF2-40B4-BE49-F238E27FC236}">
                <a16:creationId xmlns:a16="http://schemas.microsoft.com/office/drawing/2014/main" id="{664B9560-4B00-4584-8EB6-EB08CF4A1E14}"/>
              </a:ext>
            </a:extLst>
          </p:cNvPr>
          <p:cNvGraphicFramePr>
            <a:graphicFrameLocks noGrp="1"/>
          </p:cNvGraphicFramePr>
          <p:nvPr>
            <p:extLst>
              <p:ext uri="{D42A27DB-BD31-4B8C-83A1-F6EECF244321}">
                <p14:modId xmlns:p14="http://schemas.microsoft.com/office/powerpoint/2010/main" val="3346219221"/>
              </p:ext>
            </p:extLst>
          </p:nvPr>
        </p:nvGraphicFramePr>
        <p:xfrm>
          <a:off x="557634" y="4348166"/>
          <a:ext cx="5760000" cy="654454"/>
        </p:xfrm>
        <a:graphic>
          <a:graphicData uri="http://schemas.openxmlformats.org/drawingml/2006/table">
            <a:tbl>
              <a:tblPr firstRow="1" firstCol="1" bandRow="1"/>
              <a:tblGrid>
                <a:gridCol w="592986">
                  <a:extLst>
                    <a:ext uri="{9D8B030D-6E8A-4147-A177-3AD203B41FA5}">
                      <a16:colId xmlns:a16="http://schemas.microsoft.com/office/drawing/2014/main" val="361591682"/>
                    </a:ext>
                  </a:extLst>
                </a:gridCol>
                <a:gridCol w="1022253">
                  <a:extLst>
                    <a:ext uri="{9D8B030D-6E8A-4147-A177-3AD203B41FA5}">
                      <a16:colId xmlns:a16="http://schemas.microsoft.com/office/drawing/2014/main" val="4242446498"/>
                    </a:ext>
                  </a:extLst>
                </a:gridCol>
                <a:gridCol w="1022253">
                  <a:extLst>
                    <a:ext uri="{9D8B030D-6E8A-4147-A177-3AD203B41FA5}">
                      <a16:colId xmlns:a16="http://schemas.microsoft.com/office/drawing/2014/main" val="3823926569"/>
                    </a:ext>
                  </a:extLst>
                </a:gridCol>
                <a:gridCol w="1022253">
                  <a:extLst>
                    <a:ext uri="{9D8B030D-6E8A-4147-A177-3AD203B41FA5}">
                      <a16:colId xmlns:a16="http://schemas.microsoft.com/office/drawing/2014/main" val="2258306047"/>
                    </a:ext>
                  </a:extLst>
                </a:gridCol>
                <a:gridCol w="1022253">
                  <a:extLst>
                    <a:ext uri="{9D8B030D-6E8A-4147-A177-3AD203B41FA5}">
                      <a16:colId xmlns:a16="http://schemas.microsoft.com/office/drawing/2014/main" val="2012415962"/>
                    </a:ext>
                  </a:extLst>
                </a:gridCol>
                <a:gridCol w="1078002">
                  <a:extLst>
                    <a:ext uri="{9D8B030D-6E8A-4147-A177-3AD203B41FA5}">
                      <a16:colId xmlns:a16="http://schemas.microsoft.com/office/drawing/2014/main" val="2135140285"/>
                    </a:ext>
                  </a:extLst>
                </a:gridCol>
              </a:tblGrid>
              <a:tr h="162000">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一時扶助</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p>
                    <a:p>
                      <a:pPr algn="ctr">
                        <a:lnSpc>
                          <a:spcPts val="14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en-US" sz="9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a+b</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913697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365410051"/>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latinLnBrk="1"/>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64570753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支給区分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210474215"/>
                  </a:ext>
                </a:extLst>
              </a:tr>
            </a:tbl>
          </a:graphicData>
        </a:graphic>
      </p:graphicFrame>
      <p:graphicFrame>
        <p:nvGraphicFramePr>
          <p:cNvPr id="28" name="表 27">
            <a:extLst>
              <a:ext uri="{FF2B5EF4-FFF2-40B4-BE49-F238E27FC236}">
                <a16:creationId xmlns:a16="http://schemas.microsoft.com/office/drawing/2014/main" id="{9A6376BC-0B5C-4DDC-B634-FAEB040213C1}"/>
              </a:ext>
            </a:extLst>
          </p:cNvPr>
          <p:cNvGraphicFramePr>
            <a:graphicFrameLocks noGrp="1"/>
          </p:cNvGraphicFramePr>
          <p:nvPr>
            <p:extLst>
              <p:ext uri="{D42A27DB-BD31-4B8C-83A1-F6EECF244321}">
                <p14:modId xmlns:p14="http://schemas.microsoft.com/office/powerpoint/2010/main" val="3438983311"/>
              </p:ext>
            </p:extLst>
          </p:nvPr>
        </p:nvGraphicFramePr>
        <p:xfrm>
          <a:off x="557634" y="5002071"/>
          <a:ext cx="5760000" cy="518160"/>
        </p:xfrm>
        <a:graphic>
          <a:graphicData uri="http://schemas.openxmlformats.org/drawingml/2006/table">
            <a:tbl>
              <a:tblPr firstRow="1" firstCol="1" bandRow="1"/>
              <a:tblGrid>
                <a:gridCol w="1633116">
                  <a:extLst>
                    <a:ext uri="{9D8B030D-6E8A-4147-A177-3AD203B41FA5}">
                      <a16:colId xmlns:a16="http://schemas.microsoft.com/office/drawing/2014/main" val="2343344982"/>
                    </a:ext>
                  </a:extLst>
                </a:gridCol>
                <a:gridCol w="687814">
                  <a:extLst>
                    <a:ext uri="{9D8B030D-6E8A-4147-A177-3AD203B41FA5}">
                      <a16:colId xmlns:a16="http://schemas.microsoft.com/office/drawing/2014/main" val="105207669"/>
                    </a:ext>
                  </a:extLst>
                </a:gridCol>
                <a:gridCol w="687814">
                  <a:extLst>
                    <a:ext uri="{9D8B030D-6E8A-4147-A177-3AD203B41FA5}">
                      <a16:colId xmlns:a16="http://schemas.microsoft.com/office/drawing/2014/main" val="428790122"/>
                    </a:ext>
                  </a:extLst>
                </a:gridCol>
                <a:gridCol w="687814">
                  <a:extLst>
                    <a:ext uri="{9D8B030D-6E8A-4147-A177-3AD203B41FA5}">
                      <a16:colId xmlns:a16="http://schemas.microsoft.com/office/drawing/2014/main" val="1182599948"/>
                    </a:ext>
                  </a:extLst>
                </a:gridCol>
                <a:gridCol w="687814">
                  <a:extLst>
                    <a:ext uri="{9D8B030D-6E8A-4147-A177-3AD203B41FA5}">
                      <a16:colId xmlns:a16="http://schemas.microsoft.com/office/drawing/2014/main" val="1238874066"/>
                    </a:ext>
                  </a:extLst>
                </a:gridCol>
                <a:gridCol w="687814">
                  <a:extLst>
                    <a:ext uri="{9D8B030D-6E8A-4147-A177-3AD203B41FA5}">
                      <a16:colId xmlns:a16="http://schemas.microsoft.com/office/drawing/2014/main" val="895423955"/>
                    </a:ext>
                  </a:extLst>
                </a:gridCol>
                <a:gridCol w="687814">
                  <a:extLst>
                    <a:ext uri="{9D8B030D-6E8A-4147-A177-3AD203B41FA5}">
                      <a16:colId xmlns:a16="http://schemas.microsoft.com/office/drawing/2014/main" val="1779081287"/>
                    </a:ext>
                  </a:extLst>
                </a:gridCol>
              </a:tblGrid>
              <a:tr h="162000">
                <a:tc rowSpan="2">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の金額のうち別途送金額</a:t>
                      </a:r>
                    </a:p>
                    <a:p>
                      <a:pPr algn="just">
                        <a:lnSpc>
                          <a:spcPts val="10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福祉事務所から関係機関へ代理納付した金額、または、法第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に基づく費用徴収額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49" marR="61149" marT="0" marB="0" anchor="ctr">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費用徴収</a:t>
                      </a:r>
                      <a:r>
                        <a:rPr lang="ja-JP" sz="800" kern="100" dirty="0">
                          <a:effectLst/>
                          <a:latin typeface="游明朝" panose="02020400000000000000" pitchFamily="18" charset="-128"/>
                          <a:ea typeface="ＭＳ Ｐゴシック" panose="020B0600070205080204" pitchFamily="50" charset="-128"/>
                          <a:cs typeface="Times New Roman" panose="02020603050405020304" pitchFamily="18" charset="0"/>
                        </a:rPr>
                        <a:t>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330411"/>
                  </a:ext>
                </a:extLst>
              </a:tr>
              <a:tr h="326070">
                <a:tc vMerge="1">
                  <a:txBody>
                    <a:bodyPr/>
                    <a:lstStyle/>
                    <a:p>
                      <a:endParaRPr kumimoji="1" lang="ja-JP" altLang="en-US"/>
                    </a:p>
                  </a:txBody>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913346"/>
                  </a:ext>
                </a:extLst>
              </a:tr>
            </a:tbl>
          </a:graphicData>
        </a:graphic>
      </p:graphicFrame>
      <p:graphicFrame>
        <p:nvGraphicFramePr>
          <p:cNvPr id="29" name="表 28">
            <a:extLst>
              <a:ext uri="{FF2B5EF4-FFF2-40B4-BE49-F238E27FC236}">
                <a16:creationId xmlns:a16="http://schemas.microsoft.com/office/drawing/2014/main" id="{A83BE4DE-D674-4C53-B74F-06B79513342F}"/>
              </a:ext>
            </a:extLst>
          </p:cNvPr>
          <p:cNvGraphicFramePr>
            <a:graphicFrameLocks noGrp="1"/>
          </p:cNvGraphicFramePr>
          <p:nvPr>
            <p:extLst>
              <p:ext uri="{D42A27DB-BD31-4B8C-83A1-F6EECF244321}">
                <p14:modId xmlns:p14="http://schemas.microsoft.com/office/powerpoint/2010/main" val="424475700"/>
              </p:ext>
            </p:extLst>
          </p:nvPr>
        </p:nvGraphicFramePr>
        <p:xfrm>
          <a:off x="557634" y="5519685"/>
          <a:ext cx="5760000" cy="324000"/>
        </p:xfrm>
        <a:graphic>
          <a:graphicData uri="http://schemas.openxmlformats.org/drawingml/2006/table">
            <a:tbl>
              <a:tblPr firstRow="1" firstCol="1" bandRow="1"/>
              <a:tblGrid>
                <a:gridCol w="2108030">
                  <a:extLst>
                    <a:ext uri="{9D8B030D-6E8A-4147-A177-3AD203B41FA5}">
                      <a16:colId xmlns:a16="http://schemas.microsoft.com/office/drawing/2014/main" val="1578900349"/>
                    </a:ext>
                  </a:extLst>
                </a:gridCol>
                <a:gridCol w="3651970">
                  <a:extLst>
                    <a:ext uri="{9D8B030D-6E8A-4147-A177-3AD203B41FA5}">
                      <a16:colId xmlns:a16="http://schemas.microsoft.com/office/drawing/2014/main" val="1186881021"/>
                    </a:ext>
                  </a:extLst>
                </a:gridCol>
              </a:tblGrid>
              <a:tr h="162000">
                <a:tc gridSpan="2">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あなたが支払う金額　※医療機関へ支払う場合は、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円未満切</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り捨てとなります</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641920778"/>
                  </a:ext>
                </a:extLst>
              </a:tr>
              <a:tr h="162000">
                <a:tc>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本人支払額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8710589"/>
                  </a:ext>
                </a:extLst>
              </a:tr>
            </a:tbl>
          </a:graphicData>
        </a:graphic>
      </p:graphicFrame>
      <p:sp>
        <p:nvSpPr>
          <p:cNvPr id="34" name="Rectangle 109">
            <a:extLst>
              <a:ext uri="{FF2B5EF4-FFF2-40B4-BE49-F238E27FC236}">
                <a16:creationId xmlns:a16="http://schemas.microsoft.com/office/drawing/2014/main" id="{F37EBA28-90C5-42A7-961B-8E7005B34156}"/>
              </a:ext>
            </a:extLst>
          </p:cNvPr>
          <p:cNvSpPr>
            <a:spLocks noChangeArrowheads="1"/>
          </p:cNvSpPr>
          <p:nvPr/>
        </p:nvSpPr>
        <p:spPr bwMode="auto">
          <a:xfrm>
            <a:off x="557633" y="583423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支給日、支給方法</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a:t>
            </a:r>
            <a:r>
              <a:rPr kumimoji="0" lang="ja-JP" altLang="en-US"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実際に支払われる金額及び返還額</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3909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55982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7287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728730"/>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89763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3909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72873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897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7287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85DF1548-A851-49C7-872E-74F99318A953}"/>
              </a:ext>
            </a:extLst>
          </p:cNvPr>
          <p:cNvSpPr/>
          <p:nvPr/>
        </p:nvSpPr>
        <p:spPr>
          <a:xfrm>
            <a:off x="550292" y="966465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69883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aphicFrame>
        <p:nvGraphicFramePr>
          <p:cNvPr id="31" name="表 30">
            <a:extLst>
              <a:ext uri="{FF2B5EF4-FFF2-40B4-BE49-F238E27FC236}">
                <a16:creationId xmlns:a16="http://schemas.microsoft.com/office/drawing/2014/main" id="{D9547A65-1F7B-4A6C-A0D9-D5A9749B574C}"/>
              </a:ext>
            </a:extLst>
          </p:cNvPr>
          <p:cNvGraphicFramePr>
            <a:graphicFrameLocks noGrp="1"/>
          </p:cNvGraphicFramePr>
          <p:nvPr>
            <p:extLst>
              <p:ext uri="{D42A27DB-BD31-4B8C-83A1-F6EECF244321}">
                <p14:modId xmlns:p14="http://schemas.microsoft.com/office/powerpoint/2010/main" val="3511754338"/>
              </p:ext>
            </p:extLst>
          </p:nvPr>
        </p:nvGraphicFramePr>
        <p:xfrm>
          <a:off x="557633" y="6047955"/>
          <a:ext cx="5760001" cy="385803"/>
        </p:xfrm>
        <a:graphic>
          <a:graphicData uri="http://schemas.openxmlformats.org/drawingml/2006/table">
            <a:tbl>
              <a:tblPr firstRow="1" firstCol="1" bandRow="1"/>
              <a:tblGrid>
                <a:gridCol w="1142008">
                  <a:extLst>
                    <a:ext uri="{9D8B030D-6E8A-4147-A177-3AD203B41FA5}">
                      <a16:colId xmlns:a16="http://schemas.microsoft.com/office/drawing/2014/main" val="2280092542"/>
                    </a:ext>
                  </a:extLst>
                </a:gridCol>
                <a:gridCol w="1195959">
                  <a:extLst>
                    <a:ext uri="{9D8B030D-6E8A-4147-A177-3AD203B41FA5}">
                      <a16:colId xmlns:a16="http://schemas.microsoft.com/office/drawing/2014/main" val="1229420816"/>
                    </a:ext>
                  </a:extLst>
                </a:gridCol>
                <a:gridCol w="1782233">
                  <a:extLst>
                    <a:ext uri="{9D8B030D-6E8A-4147-A177-3AD203B41FA5}">
                      <a16:colId xmlns:a16="http://schemas.microsoft.com/office/drawing/2014/main" val="1616870083"/>
                    </a:ext>
                  </a:extLst>
                </a:gridCol>
                <a:gridCol w="1639801">
                  <a:extLst>
                    <a:ext uri="{9D8B030D-6E8A-4147-A177-3AD203B41FA5}">
                      <a16:colId xmlns:a16="http://schemas.microsoft.com/office/drawing/2014/main" val="4244052964"/>
                    </a:ext>
                  </a:extLst>
                </a:gridCol>
              </a:tblGrid>
              <a:tr h="40064">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支給方法</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実際に支払われる金額</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返還額</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70729799"/>
                  </a:ext>
                </a:extLst>
              </a:tr>
              <a:tr h="248643">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32" name="正方形/長方形 31">
            <a:extLst>
              <a:ext uri="{FF2B5EF4-FFF2-40B4-BE49-F238E27FC236}">
                <a16:creationId xmlns:a16="http://schemas.microsoft.com/office/drawing/2014/main" id="{3895788C-BBD2-4DCA-8DD7-9DF645D40B60}"/>
              </a:ext>
            </a:extLst>
          </p:cNvPr>
          <p:cNvSpPr/>
          <p:nvPr/>
        </p:nvSpPr>
        <p:spPr>
          <a:xfrm>
            <a:off x="3618448" y="6244533"/>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金額</a:t>
            </a:r>
          </a:p>
        </p:txBody>
      </p:sp>
      <p:sp>
        <p:nvSpPr>
          <p:cNvPr id="49" name="正方形/長方形 48">
            <a:extLst>
              <a:ext uri="{FF2B5EF4-FFF2-40B4-BE49-F238E27FC236}">
                <a16:creationId xmlns:a16="http://schemas.microsoft.com/office/drawing/2014/main" id="{05BC6AB1-75E7-4D87-BA23-EFB45BC64DD9}"/>
              </a:ext>
            </a:extLst>
          </p:cNvPr>
          <p:cNvSpPr/>
          <p:nvPr/>
        </p:nvSpPr>
        <p:spPr>
          <a:xfrm>
            <a:off x="652463" y="2519710"/>
            <a:ext cx="53816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54" name="正方形/長方形 53">
            <a:extLst>
              <a:ext uri="{FF2B5EF4-FFF2-40B4-BE49-F238E27FC236}">
                <a16:creationId xmlns:a16="http://schemas.microsoft.com/office/drawing/2014/main" id="{B71D1563-9B80-4410-A6B8-4BD2E9485B20}"/>
              </a:ext>
            </a:extLst>
          </p:cNvPr>
          <p:cNvSpPr/>
          <p:nvPr/>
        </p:nvSpPr>
        <p:spPr>
          <a:xfrm>
            <a:off x="1426741" y="2519710"/>
            <a:ext cx="9592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認定年月日</a:t>
            </a:r>
          </a:p>
        </p:txBody>
      </p:sp>
      <p:sp>
        <p:nvSpPr>
          <p:cNvPr id="55" name="正方形/長方形 54">
            <a:extLst>
              <a:ext uri="{FF2B5EF4-FFF2-40B4-BE49-F238E27FC236}">
                <a16:creationId xmlns:a16="http://schemas.microsoft.com/office/drawing/2014/main" id="{0B2D0999-7779-4D21-8980-9C3B1FBB7929}"/>
              </a:ext>
            </a:extLst>
          </p:cNvPr>
          <p:cNvSpPr/>
          <p:nvPr/>
        </p:nvSpPr>
        <p:spPr>
          <a:xfrm>
            <a:off x="2741213" y="2519710"/>
            <a:ext cx="34141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決定した理由</a:t>
            </a:r>
          </a:p>
        </p:txBody>
      </p:sp>
      <p:sp>
        <p:nvSpPr>
          <p:cNvPr id="56" name="正方形/長方形 55">
            <a:extLst>
              <a:ext uri="{FF2B5EF4-FFF2-40B4-BE49-F238E27FC236}">
                <a16:creationId xmlns:a16="http://schemas.microsoft.com/office/drawing/2014/main" id="{DEEE1918-3D0D-4235-9393-F80FEB75364C}"/>
              </a:ext>
            </a:extLst>
          </p:cNvPr>
          <p:cNvSpPr/>
          <p:nvPr/>
        </p:nvSpPr>
        <p:spPr>
          <a:xfrm>
            <a:off x="1369942"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57" name="正方形/長方形 56">
            <a:extLst>
              <a:ext uri="{FF2B5EF4-FFF2-40B4-BE49-F238E27FC236}">
                <a16:creationId xmlns:a16="http://schemas.microsoft.com/office/drawing/2014/main" id="{7EB1FDB2-E296-458D-A3E0-4FA1AB806486}"/>
              </a:ext>
            </a:extLst>
          </p:cNvPr>
          <p:cNvSpPr/>
          <p:nvPr/>
        </p:nvSpPr>
        <p:spPr>
          <a:xfrm>
            <a:off x="1369942"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58" name="正方形/長方形 57">
            <a:extLst>
              <a:ext uri="{FF2B5EF4-FFF2-40B4-BE49-F238E27FC236}">
                <a16:creationId xmlns:a16="http://schemas.microsoft.com/office/drawing/2014/main" id="{19E23B6B-ED49-42B9-A17F-745AE1435C28}"/>
              </a:ext>
            </a:extLst>
          </p:cNvPr>
          <p:cNvSpPr/>
          <p:nvPr/>
        </p:nvSpPr>
        <p:spPr>
          <a:xfrm>
            <a:off x="1369942"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59" name="正方形/長方形 58">
            <a:extLst>
              <a:ext uri="{FF2B5EF4-FFF2-40B4-BE49-F238E27FC236}">
                <a16:creationId xmlns:a16="http://schemas.microsoft.com/office/drawing/2014/main" id="{94E6A4BD-F02B-4D8E-8DEE-D94D106F9A4E}"/>
              </a:ext>
            </a:extLst>
          </p:cNvPr>
          <p:cNvSpPr/>
          <p:nvPr/>
        </p:nvSpPr>
        <p:spPr>
          <a:xfrm>
            <a:off x="2210524"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0" name="正方形/長方形 59">
            <a:extLst>
              <a:ext uri="{FF2B5EF4-FFF2-40B4-BE49-F238E27FC236}">
                <a16:creationId xmlns:a16="http://schemas.microsoft.com/office/drawing/2014/main" id="{E059F900-7AEA-4DFE-8D39-6A422230C157}"/>
              </a:ext>
            </a:extLst>
          </p:cNvPr>
          <p:cNvSpPr/>
          <p:nvPr/>
        </p:nvSpPr>
        <p:spPr>
          <a:xfrm>
            <a:off x="2210524"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1" name="正方形/長方形 60">
            <a:extLst>
              <a:ext uri="{FF2B5EF4-FFF2-40B4-BE49-F238E27FC236}">
                <a16:creationId xmlns:a16="http://schemas.microsoft.com/office/drawing/2014/main" id="{29AA89BB-7843-438D-A919-6CFBF8A56B17}"/>
              </a:ext>
            </a:extLst>
          </p:cNvPr>
          <p:cNvSpPr/>
          <p:nvPr/>
        </p:nvSpPr>
        <p:spPr>
          <a:xfrm>
            <a:off x="2210524"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2" name="正方形/長方形 61">
            <a:extLst>
              <a:ext uri="{FF2B5EF4-FFF2-40B4-BE49-F238E27FC236}">
                <a16:creationId xmlns:a16="http://schemas.microsoft.com/office/drawing/2014/main" id="{93688F1F-52F5-4110-BDCD-FC6455EC8300}"/>
              </a:ext>
            </a:extLst>
          </p:cNvPr>
          <p:cNvSpPr/>
          <p:nvPr/>
        </p:nvSpPr>
        <p:spPr>
          <a:xfrm>
            <a:off x="3036889"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3" name="正方形/長方形 62">
            <a:extLst>
              <a:ext uri="{FF2B5EF4-FFF2-40B4-BE49-F238E27FC236}">
                <a16:creationId xmlns:a16="http://schemas.microsoft.com/office/drawing/2014/main" id="{B7CE3B21-EE96-48C2-80CD-66B9462C90FE}"/>
              </a:ext>
            </a:extLst>
          </p:cNvPr>
          <p:cNvSpPr/>
          <p:nvPr/>
        </p:nvSpPr>
        <p:spPr>
          <a:xfrm>
            <a:off x="3036889"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4" name="正方形/長方形 63">
            <a:extLst>
              <a:ext uri="{FF2B5EF4-FFF2-40B4-BE49-F238E27FC236}">
                <a16:creationId xmlns:a16="http://schemas.microsoft.com/office/drawing/2014/main" id="{07A5F694-A6DF-4EC2-8D93-25126BEBDAAF}"/>
              </a:ext>
            </a:extLst>
          </p:cNvPr>
          <p:cNvSpPr/>
          <p:nvPr/>
        </p:nvSpPr>
        <p:spPr>
          <a:xfrm>
            <a:off x="3036889"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5" name="正方形/長方形 64">
            <a:extLst>
              <a:ext uri="{FF2B5EF4-FFF2-40B4-BE49-F238E27FC236}">
                <a16:creationId xmlns:a16="http://schemas.microsoft.com/office/drawing/2014/main" id="{39E99629-86F4-420B-A00A-E155E7918CAE}"/>
              </a:ext>
            </a:extLst>
          </p:cNvPr>
          <p:cNvSpPr/>
          <p:nvPr/>
        </p:nvSpPr>
        <p:spPr>
          <a:xfrm>
            <a:off x="3850897"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6" name="正方形/長方形 65">
            <a:extLst>
              <a:ext uri="{FF2B5EF4-FFF2-40B4-BE49-F238E27FC236}">
                <a16:creationId xmlns:a16="http://schemas.microsoft.com/office/drawing/2014/main" id="{DD975EB4-2475-4292-AC63-8D6155503D95}"/>
              </a:ext>
            </a:extLst>
          </p:cNvPr>
          <p:cNvSpPr/>
          <p:nvPr/>
        </p:nvSpPr>
        <p:spPr>
          <a:xfrm>
            <a:off x="3850897"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7" name="正方形/長方形 66">
            <a:extLst>
              <a:ext uri="{FF2B5EF4-FFF2-40B4-BE49-F238E27FC236}">
                <a16:creationId xmlns:a16="http://schemas.microsoft.com/office/drawing/2014/main" id="{AF9301AE-4680-4CF3-8F4B-6F9650F75305}"/>
              </a:ext>
            </a:extLst>
          </p:cNvPr>
          <p:cNvSpPr/>
          <p:nvPr/>
        </p:nvSpPr>
        <p:spPr>
          <a:xfrm>
            <a:off x="3850897"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8" name="正方形/長方形 67">
            <a:extLst>
              <a:ext uri="{FF2B5EF4-FFF2-40B4-BE49-F238E27FC236}">
                <a16:creationId xmlns:a16="http://schemas.microsoft.com/office/drawing/2014/main" id="{F610592E-9632-4735-8AF6-E2E869C226B2}"/>
              </a:ext>
            </a:extLst>
          </p:cNvPr>
          <p:cNvSpPr/>
          <p:nvPr/>
        </p:nvSpPr>
        <p:spPr>
          <a:xfrm>
            <a:off x="4677262"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9" name="正方形/長方形 68">
            <a:extLst>
              <a:ext uri="{FF2B5EF4-FFF2-40B4-BE49-F238E27FC236}">
                <a16:creationId xmlns:a16="http://schemas.microsoft.com/office/drawing/2014/main" id="{613A1DFB-5E7E-4341-A042-BF1794A613D3}"/>
              </a:ext>
            </a:extLst>
          </p:cNvPr>
          <p:cNvSpPr/>
          <p:nvPr/>
        </p:nvSpPr>
        <p:spPr>
          <a:xfrm>
            <a:off x="4677262"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70" name="正方形/長方形 69">
            <a:extLst>
              <a:ext uri="{FF2B5EF4-FFF2-40B4-BE49-F238E27FC236}">
                <a16:creationId xmlns:a16="http://schemas.microsoft.com/office/drawing/2014/main" id="{83CA8807-693D-4F70-AAC4-AEF70DE3DCAC}"/>
              </a:ext>
            </a:extLst>
          </p:cNvPr>
          <p:cNvSpPr/>
          <p:nvPr/>
        </p:nvSpPr>
        <p:spPr>
          <a:xfrm>
            <a:off x="4677262"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1" name="正方形/長方形 70">
            <a:extLst>
              <a:ext uri="{FF2B5EF4-FFF2-40B4-BE49-F238E27FC236}">
                <a16:creationId xmlns:a16="http://schemas.microsoft.com/office/drawing/2014/main" id="{7CE46FA2-E5E6-4F80-B8CA-218D21F07D13}"/>
              </a:ext>
            </a:extLst>
          </p:cNvPr>
          <p:cNvSpPr/>
          <p:nvPr/>
        </p:nvSpPr>
        <p:spPr>
          <a:xfrm>
            <a:off x="5504869" y="386246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72" name="正方形/長方形 71">
            <a:extLst>
              <a:ext uri="{FF2B5EF4-FFF2-40B4-BE49-F238E27FC236}">
                <a16:creationId xmlns:a16="http://schemas.microsoft.com/office/drawing/2014/main" id="{E1295195-AF08-44F8-8CF3-A413CC39D7BE}"/>
              </a:ext>
            </a:extLst>
          </p:cNvPr>
          <p:cNvSpPr/>
          <p:nvPr/>
        </p:nvSpPr>
        <p:spPr>
          <a:xfrm>
            <a:off x="5504869" y="419080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3" name="正方形/長方形 72">
            <a:extLst>
              <a:ext uri="{FF2B5EF4-FFF2-40B4-BE49-F238E27FC236}">
                <a16:creationId xmlns:a16="http://schemas.microsoft.com/office/drawing/2014/main" id="{0CA9C52B-450D-4425-9CCD-090CEF3B88CF}"/>
              </a:ext>
            </a:extLst>
          </p:cNvPr>
          <p:cNvSpPr/>
          <p:nvPr/>
        </p:nvSpPr>
        <p:spPr>
          <a:xfrm>
            <a:off x="3907300" y="3709803"/>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2BD2C849-42C2-4B6C-9828-77098097BC80}"/>
              </a:ext>
            </a:extLst>
          </p:cNvPr>
          <p:cNvSpPr/>
          <p:nvPr/>
        </p:nvSpPr>
        <p:spPr>
          <a:xfrm>
            <a:off x="4697387" y="3714772"/>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28357E4-5FC2-4D4A-9329-6DD92127420D}"/>
              </a:ext>
            </a:extLst>
          </p:cNvPr>
          <p:cNvSpPr/>
          <p:nvPr/>
        </p:nvSpPr>
        <p:spPr>
          <a:xfrm>
            <a:off x="11906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8" name="正方形/長方形 77">
            <a:extLst>
              <a:ext uri="{FF2B5EF4-FFF2-40B4-BE49-F238E27FC236}">
                <a16:creationId xmlns:a16="http://schemas.microsoft.com/office/drawing/2014/main" id="{AE18E756-786C-4E44-B136-2550A442E807}"/>
              </a:ext>
            </a:extLst>
          </p:cNvPr>
          <p:cNvSpPr/>
          <p:nvPr/>
        </p:nvSpPr>
        <p:spPr>
          <a:xfrm>
            <a:off x="22105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9" name="正方形/長方形 78">
            <a:extLst>
              <a:ext uri="{FF2B5EF4-FFF2-40B4-BE49-F238E27FC236}">
                <a16:creationId xmlns:a16="http://schemas.microsoft.com/office/drawing/2014/main" id="{7DB0B375-CEAF-4771-A30D-755C323A9E2E}"/>
              </a:ext>
            </a:extLst>
          </p:cNvPr>
          <p:cNvSpPr/>
          <p:nvPr/>
        </p:nvSpPr>
        <p:spPr>
          <a:xfrm>
            <a:off x="32304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0" name="正方形/長方形 79">
            <a:extLst>
              <a:ext uri="{FF2B5EF4-FFF2-40B4-BE49-F238E27FC236}">
                <a16:creationId xmlns:a16="http://schemas.microsoft.com/office/drawing/2014/main" id="{0F020E3E-7B0D-468D-AEB2-FC4187C974AF}"/>
              </a:ext>
            </a:extLst>
          </p:cNvPr>
          <p:cNvSpPr/>
          <p:nvPr/>
        </p:nvSpPr>
        <p:spPr>
          <a:xfrm>
            <a:off x="4263819"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1" name="正方形/長方形 80">
            <a:extLst>
              <a:ext uri="{FF2B5EF4-FFF2-40B4-BE49-F238E27FC236}">
                <a16:creationId xmlns:a16="http://schemas.microsoft.com/office/drawing/2014/main" id="{EFE61FA6-9644-449F-9270-D2C90F864CC7}"/>
              </a:ext>
            </a:extLst>
          </p:cNvPr>
          <p:cNvSpPr/>
          <p:nvPr/>
        </p:nvSpPr>
        <p:spPr>
          <a:xfrm>
            <a:off x="1190624" y="4693052"/>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2" name="正方形/長方形 81">
            <a:extLst>
              <a:ext uri="{FF2B5EF4-FFF2-40B4-BE49-F238E27FC236}">
                <a16:creationId xmlns:a16="http://schemas.microsoft.com/office/drawing/2014/main" id="{635DE9C0-03E9-4C0D-9B26-ECA436CA9FAE}"/>
              </a:ext>
            </a:extLst>
          </p:cNvPr>
          <p:cNvSpPr/>
          <p:nvPr/>
        </p:nvSpPr>
        <p:spPr>
          <a:xfrm>
            <a:off x="2210524" y="4695973"/>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3" name="正方形/長方形 82">
            <a:extLst>
              <a:ext uri="{FF2B5EF4-FFF2-40B4-BE49-F238E27FC236}">
                <a16:creationId xmlns:a16="http://schemas.microsoft.com/office/drawing/2014/main" id="{F31BF7A0-2654-4CFA-8DBE-0872FFE57861}"/>
              </a:ext>
            </a:extLst>
          </p:cNvPr>
          <p:cNvSpPr/>
          <p:nvPr/>
        </p:nvSpPr>
        <p:spPr>
          <a:xfrm>
            <a:off x="3221741" y="4693461"/>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4" name="正方形/長方形 83">
            <a:extLst>
              <a:ext uri="{FF2B5EF4-FFF2-40B4-BE49-F238E27FC236}">
                <a16:creationId xmlns:a16="http://schemas.microsoft.com/office/drawing/2014/main" id="{BCA341C0-5E63-4B9B-84CA-7135BCC81826}"/>
              </a:ext>
            </a:extLst>
          </p:cNvPr>
          <p:cNvSpPr/>
          <p:nvPr/>
        </p:nvSpPr>
        <p:spPr>
          <a:xfrm>
            <a:off x="4263819" y="4691697"/>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5" name="正方形/長方形 84">
            <a:extLst>
              <a:ext uri="{FF2B5EF4-FFF2-40B4-BE49-F238E27FC236}">
                <a16:creationId xmlns:a16="http://schemas.microsoft.com/office/drawing/2014/main" id="{7E716027-80F8-4775-B6A5-49FAC49B2350}"/>
              </a:ext>
            </a:extLst>
          </p:cNvPr>
          <p:cNvSpPr/>
          <p:nvPr/>
        </p:nvSpPr>
        <p:spPr>
          <a:xfrm>
            <a:off x="1187776" y="485513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6" name="正方形/長方形 85">
            <a:extLst>
              <a:ext uri="{FF2B5EF4-FFF2-40B4-BE49-F238E27FC236}">
                <a16:creationId xmlns:a16="http://schemas.microsoft.com/office/drawing/2014/main" id="{91C59363-03CE-4529-9BF6-F3021EFFECE9}"/>
              </a:ext>
            </a:extLst>
          </p:cNvPr>
          <p:cNvSpPr/>
          <p:nvPr/>
        </p:nvSpPr>
        <p:spPr>
          <a:xfrm>
            <a:off x="2209186" y="4864438"/>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7" name="正方形/長方形 86">
            <a:extLst>
              <a:ext uri="{FF2B5EF4-FFF2-40B4-BE49-F238E27FC236}">
                <a16:creationId xmlns:a16="http://schemas.microsoft.com/office/drawing/2014/main" id="{33F02324-89AB-4166-A7D3-3126F805F87C}"/>
              </a:ext>
            </a:extLst>
          </p:cNvPr>
          <p:cNvSpPr/>
          <p:nvPr/>
        </p:nvSpPr>
        <p:spPr>
          <a:xfrm>
            <a:off x="3230424" y="486375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8" name="正方形/長方形 87">
            <a:extLst>
              <a:ext uri="{FF2B5EF4-FFF2-40B4-BE49-F238E27FC236}">
                <a16:creationId xmlns:a16="http://schemas.microsoft.com/office/drawing/2014/main" id="{C5376A06-CB23-46FD-BDA1-41AB086865E4}"/>
              </a:ext>
            </a:extLst>
          </p:cNvPr>
          <p:cNvSpPr/>
          <p:nvPr/>
        </p:nvSpPr>
        <p:spPr>
          <a:xfrm>
            <a:off x="4263819" y="4854263"/>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9" name="正方形/長方形 88">
            <a:extLst>
              <a:ext uri="{FF2B5EF4-FFF2-40B4-BE49-F238E27FC236}">
                <a16:creationId xmlns:a16="http://schemas.microsoft.com/office/drawing/2014/main" id="{E6B0D51F-8306-4CBA-B4F3-F3C819DF33F4}"/>
              </a:ext>
            </a:extLst>
          </p:cNvPr>
          <p:cNvSpPr/>
          <p:nvPr/>
        </p:nvSpPr>
        <p:spPr>
          <a:xfrm>
            <a:off x="5349913" y="4691697"/>
            <a:ext cx="719318" cy="29115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en-US" altLang="ja-JP" sz="900" dirty="0">
                <a:solidFill>
                  <a:schemeClr val="tx1"/>
                </a:solidFill>
                <a:latin typeface="ＭＳ Ｐゴシック" panose="020B0600070205080204" pitchFamily="50" charset="-128"/>
                <a:ea typeface="ＭＳ Ｐゴシック" panose="020B0600070205080204" pitchFamily="50" charset="-128"/>
              </a:rPr>
              <a:t>(c=</a:t>
            </a:r>
            <a:r>
              <a:rPr kumimoji="1" lang="en-US" altLang="ja-JP" sz="900" dirty="0" err="1">
                <a:solidFill>
                  <a:schemeClr val="tx1"/>
                </a:solidFill>
                <a:latin typeface="ＭＳ Ｐゴシック" panose="020B0600070205080204" pitchFamily="50" charset="-128"/>
                <a:ea typeface="ＭＳ Ｐゴシック" panose="020B0600070205080204" pitchFamily="50" charset="-128"/>
              </a:rPr>
              <a:t>a+b</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90" name="正方形/長方形 89">
            <a:extLst>
              <a:ext uri="{FF2B5EF4-FFF2-40B4-BE49-F238E27FC236}">
                <a16:creationId xmlns:a16="http://schemas.microsoft.com/office/drawing/2014/main" id="{4AA0CB11-89AB-4E63-9E35-5F34EC291B11}"/>
              </a:ext>
            </a:extLst>
          </p:cNvPr>
          <p:cNvSpPr/>
          <p:nvPr/>
        </p:nvSpPr>
        <p:spPr>
          <a:xfrm>
            <a:off x="2210524"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1" name="正方形/長方形 90">
            <a:extLst>
              <a:ext uri="{FF2B5EF4-FFF2-40B4-BE49-F238E27FC236}">
                <a16:creationId xmlns:a16="http://schemas.microsoft.com/office/drawing/2014/main" id="{79EFF426-AD82-444F-BF3D-BDBDA769E6F2}"/>
              </a:ext>
            </a:extLst>
          </p:cNvPr>
          <p:cNvSpPr/>
          <p:nvPr/>
        </p:nvSpPr>
        <p:spPr>
          <a:xfrm>
            <a:off x="2913261"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2" name="正方形/長方形 91">
            <a:extLst>
              <a:ext uri="{FF2B5EF4-FFF2-40B4-BE49-F238E27FC236}">
                <a16:creationId xmlns:a16="http://schemas.microsoft.com/office/drawing/2014/main" id="{47F410A5-E7F2-4FF4-8FF5-CAE66A3AF660}"/>
              </a:ext>
            </a:extLst>
          </p:cNvPr>
          <p:cNvSpPr/>
          <p:nvPr/>
        </p:nvSpPr>
        <p:spPr>
          <a:xfrm>
            <a:off x="3598928"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3" name="正方形/長方形 92">
            <a:extLst>
              <a:ext uri="{FF2B5EF4-FFF2-40B4-BE49-F238E27FC236}">
                <a16:creationId xmlns:a16="http://schemas.microsoft.com/office/drawing/2014/main" id="{88251F67-B388-4145-AC75-96D4C8C83100}"/>
              </a:ext>
            </a:extLst>
          </p:cNvPr>
          <p:cNvSpPr/>
          <p:nvPr/>
        </p:nvSpPr>
        <p:spPr>
          <a:xfrm>
            <a:off x="4301665"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4" name="正方形/長方形 93">
            <a:extLst>
              <a:ext uri="{FF2B5EF4-FFF2-40B4-BE49-F238E27FC236}">
                <a16:creationId xmlns:a16="http://schemas.microsoft.com/office/drawing/2014/main" id="{AA93DBAF-D33F-446A-8DC0-C722AAACC5E4}"/>
              </a:ext>
            </a:extLst>
          </p:cNvPr>
          <p:cNvSpPr/>
          <p:nvPr/>
        </p:nvSpPr>
        <p:spPr>
          <a:xfrm>
            <a:off x="4983137"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5" name="正方形/長方形 94">
            <a:extLst>
              <a:ext uri="{FF2B5EF4-FFF2-40B4-BE49-F238E27FC236}">
                <a16:creationId xmlns:a16="http://schemas.microsoft.com/office/drawing/2014/main" id="{9E19EA77-3941-4EDE-8865-19F813A9503A}"/>
              </a:ext>
            </a:extLst>
          </p:cNvPr>
          <p:cNvSpPr/>
          <p:nvPr/>
        </p:nvSpPr>
        <p:spPr>
          <a:xfrm>
            <a:off x="2209186"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6" name="正方形/長方形 95">
            <a:extLst>
              <a:ext uri="{FF2B5EF4-FFF2-40B4-BE49-F238E27FC236}">
                <a16:creationId xmlns:a16="http://schemas.microsoft.com/office/drawing/2014/main" id="{5E3D68A2-DC8C-47E3-B9D6-5904AF76AE7A}"/>
              </a:ext>
            </a:extLst>
          </p:cNvPr>
          <p:cNvSpPr/>
          <p:nvPr/>
        </p:nvSpPr>
        <p:spPr>
          <a:xfrm>
            <a:off x="2913261"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7" name="正方形/長方形 96">
            <a:extLst>
              <a:ext uri="{FF2B5EF4-FFF2-40B4-BE49-F238E27FC236}">
                <a16:creationId xmlns:a16="http://schemas.microsoft.com/office/drawing/2014/main" id="{7721704E-C2E2-4E34-A328-1C8B2A7BCC0E}"/>
              </a:ext>
            </a:extLst>
          </p:cNvPr>
          <p:cNvSpPr/>
          <p:nvPr/>
        </p:nvSpPr>
        <p:spPr>
          <a:xfrm>
            <a:off x="3598928"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8" name="正方形/長方形 97">
            <a:extLst>
              <a:ext uri="{FF2B5EF4-FFF2-40B4-BE49-F238E27FC236}">
                <a16:creationId xmlns:a16="http://schemas.microsoft.com/office/drawing/2014/main" id="{8BFBCCA8-899A-4D06-A8B0-E75084A0855F}"/>
              </a:ext>
            </a:extLst>
          </p:cNvPr>
          <p:cNvSpPr/>
          <p:nvPr/>
        </p:nvSpPr>
        <p:spPr>
          <a:xfrm>
            <a:off x="4294661"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9" name="正方形/長方形 98">
            <a:extLst>
              <a:ext uri="{FF2B5EF4-FFF2-40B4-BE49-F238E27FC236}">
                <a16:creationId xmlns:a16="http://schemas.microsoft.com/office/drawing/2014/main" id="{2AB562A8-387E-42E6-9C25-9C7F5F5AAA24}"/>
              </a:ext>
            </a:extLst>
          </p:cNvPr>
          <p:cNvSpPr/>
          <p:nvPr/>
        </p:nvSpPr>
        <p:spPr>
          <a:xfrm>
            <a:off x="4976695"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100" name="正方形/長方形 99">
            <a:extLst>
              <a:ext uri="{FF2B5EF4-FFF2-40B4-BE49-F238E27FC236}">
                <a16:creationId xmlns:a16="http://schemas.microsoft.com/office/drawing/2014/main" id="{ABF55CC2-7198-4A40-BEB2-A519F8FF9933}"/>
              </a:ext>
            </a:extLst>
          </p:cNvPr>
          <p:cNvSpPr/>
          <p:nvPr/>
        </p:nvSpPr>
        <p:spPr>
          <a:xfrm>
            <a:off x="5705475" y="5232796"/>
            <a:ext cx="54905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費用徴収額</a:t>
            </a:r>
          </a:p>
        </p:txBody>
      </p:sp>
      <p:sp>
        <p:nvSpPr>
          <p:cNvPr id="101" name="正方形/長方形 100">
            <a:extLst>
              <a:ext uri="{FF2B5EF4-FFF2-40B4-BE49-F238E27FC236}">
                <a16:creationId xmlns:a16="http://schemas.microsoft.com/office/drawing/2014/main" id="{3195AA3C-DF96-4875-A812-1FBBCD0CF02D}"/>
              </a:ext>
            </a:extLst>
          </p:cNvPr>
          <p:cNvSpPr/>
          <p:nvPr/>
        </p:nvSpPr>
        <p:spPr>
          <a:xfrm>
            <a:off x="2950367" y="5697557"/>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102" name="正方形/長方形 101">
            <a:extLst>
              <a:ext uri="{FF2B5EF4-FFF2-40B4-BE49-F238E27FC236}">
                <a16:creationId xmlns:a16="http://schemas.microsoft.com/office/drawing/2014/main" id="{66BB1E46-2364-4BD8-8D70-14DCE660BD55}"/>
              </a:ext>
            </a:extLst>
          </p:cNvPr>
          <p:cNvSpPr/>
          <p:nvPr/>
        </p:nvSpPr>
        <p:spPr>
          <a:xfrm>
            <a:off x="711969"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103" name="正方形/長方形 102">
            <a:extLst>
              <a:ext uri="{FF2B5EF4-FFF2-40B4-BE49-F238E27FC236}">
                <a16:creationId xmlns:a16="http://schemas.microsoft.com/office/drawing/2014/main" id="{5698FFEF-DABF-4D5C-8F81-3FA1EFE2B9E9}"/>
              </a:ext>
            </a:extLst>
          </p:cNvPr>
          <p:cNvSpPr/>
          <p:nvPr/>
        </p:nvSpPr>
        <p:spPr>
          <a:xfrm>
            <a:off x="1892455"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grpSp>
        <p:nvGrpSpPr>
          <p:cNvPr id="106" name="グループ化 105">
            <a:extLst>
              <a:ext uri="{FF2B5EF4-FFF2-40B4-BE49-F238E27FC236}">
                <a16:creationId xmlns:a16="http://schemas.microsoft.com/office/drawing/2014/main" id="{90677870-BB60-4968-BB7E-E18EA29AACDB}"/>
              </a:ext>
            </a:extLst>
          </p:cNvPr>
          <p:cNvGrpSpPr/>
          <p:nvPr/>
        </p:nvGrpSpPr>
        <p:grpSpPr>
          <a:xfrm>
            <a:off x="3163885" y="9166259"/>
            <a:ext cx="3282780" cy="632098"/>
            <a:chOff x="2733503" y="8529608"/>
            <a:chExt cx="3282780" cy="632098"/>
          </a:xfrm>
          <a:noFill/>
        </p:grpSpPr>
        <p:sp>
          <p:nvSpPr>
            <p:cNvPr id="107" name="テキスト ボックス 106">
              <a:extLst>
                <a:ext uri="{FF2B5EF4-FFF2-40B4-BE49-F238E27FC236}">
                  <a16:creationId xmlns:a16="http://schemas.microsoft.com/office/drawing/2014/main" id="{81580326-2A95-4B54-B705-2467DAC7F766}"/>
                </a:ext>
              </a:extLst>
            </p:cNvPr>
            <p:cNvSpPr txBox="1"/>
            <p:nvPr/>
          </p:nvSpPr>
          <p:spPr>
            <a:xfrm>
              <a:off x="2733503" y="8529608"/>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8" name="正方形/長方形 107">
              <a:extLst>
                <a:ext uri="{FF2B5EF4-FFF2-40B4-BE49-F238E27FC236}">
                  <a16:creationId xmlns:a16="http://schemas.microsoft.com/office/drawing/2014/main" id="{D637FD36-8EFE-4423-AD71-2FF5A07DB565}"/>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9" name="正方形/長方形 108">
              <a:extLst>
                <a:ext uri="{FF2B5EF4-FFF2-40B4-BE49-F238E27FC236}">
                  <a16:creationId xmlns:a16="http://schemas.microsoft.com/office/drawing/2014/main" id="{8E821D54-2A47-4F07-AD87-E8B7AFBA38E9}"/>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10" name="正方形/長方形 109">
              <a:extLst>
                <a:ext uri="{FF2B5EF4-FFF2-40B4-BE49-F238E27FC236}">
                  <a16:creationId xmlns:a16="http://schemas.microsoft.com/office/drawing/2014/main" id="{7C5C4316-C400-42CE-963D-14DBCF0671FD}"/>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11" name="正方形/長方形 110">
              <a:extLst>
                <a:ext uri="{FF2B5EF4-FFF2-40B4-BE49-F238E27FC236}">
                  <a16:creationId xmlns:a16="http://schemas.microsoft.com/office/drawing/2014/main" id="{41763FEB-B0C8-4939-86AE-CB01B4B63BE4}"/>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12" name="正方形/長方形 111">
              <a:extLst>
                <a:ext uri="{FF2B5EF4-FFF2-40B4-BE49-F238E27FC236}">
                  <a16:creationId xmlns:a16="http://schemas.microsoft.com/office/drawing/2014/main" id="{88F864CD-B447-4C48-9307-5B21C2455FE2}"/>
                </a:ext>
              </a:extLst>
            </p:cNvPr>
            <p:cNvSpPr/>
            <p:nvPr/>
          </p:nvSpPr>
          <p:spPr>
            <a:xfrm>
              <a:off x="4193096" y="879901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14" name="正方形/長方形 113">
              <a:extLst>
                <a:ext uri="{FF2B5EF4-FFF2-40B4-BE49-F238E27FC236}">
                  <a16:creationId xmlns:a16="http://schemas.microsoft.com/office/drawing/2014/main" id="{B4E14DED-FF4B-44FC-810A-1F560FF32694}"/>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15" name="正方形/長方形 114">
              <a:extLst>
                <a:ext uri="{FF2B5EF4-FFF2-40B4-BE49-F238E27FC236}">
                  <a16:creationId xmlns:a16="http://schemas.microsoft.com/office/drawing/2014/main" id="{CFD16009-C180-4149-8304-2A0B4D85756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 name="正方形/長方形 6">
              <a:extLst>
                <a:ext uri="{FF2B5EF4-FFF2-40B4-BE49-F238E27FC236}">
                  <a16:creationId xmlns:a16="http://schemas.microsoft.com/office/drawing/2014/main" id="{D6577A12-10D4-1702-C220-9B2482D48328}"/>
                </a:ext>
              </a:extLst>
            </p:cNvPr>
            <p:cNvSpPr/>
            <p:nvPr/>
          </p:nvSpPr>
          <p:spPr>
            <a:xfrm>
              <a:off x="4525568" y="9017788"/>
              <a:ext cx="547837"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05" name="Rectangle 109">
            <a:extLst>
              <a:ext uri="{FF2B5EF4-FFF2-40B4-BE49-F238E27FC236}">
                <a16:creationId xmlns:a16="http://schemas.microsoft.com/office/drawing/2014/main" id="{A705DA1E-891E-4CB9-8AF3-4FE69B804CDA}"/>
              </a:ext>
            </a:extLst>
          </p:cNvPr>
          <p:cNvSpPr>
            <a:spLocks noChangeArrowheads="1"/>
          </p:cNvSpPr>
          <p:nvPr/>
        </p:nvSpPr>
        <p:spPr bwMode="auto">
          <a:xfrm>
            <a:off x="557633" y="1827687"/>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5" name="グループ化 4">
            <a:extLst>
              <a:ext uri="{FF2B5EF4-FFF2-40B4-BE49-F238E27FC236}">
                <a16:creationId xmlns:a16="http://schemas.microsoft.com/office/drawing/2014/main" id="{C4BE4248-829F-48E6-89BB-0A07312F6FC2}"/>
              </a:ext>
            </a:extLst>
          </p:cNvPr>
          <p:cNvGrpSpPr/>
          <p:nvPr/>
        </p:nvGrpSpPr>
        <p:grpSpPr>
          <a:xfrm>
            <a:off x="722861" y="1583619"/>
            <a:ext cx="5076518" cy="230832"/>
            <a:chOff x="722861" y="1780469"/>
            <a:chExt cx="5076518" cy="230832"/>
          </a:xfrm>
          <a:noFill/>
        </p:grpSpPr>
        <p:sp>
          <p:nvSpPr>
            <p:cNvPr id="104" name="Rectangle 109">
              <a:extLst>
                <a:ext uri="{FF2B5EF4-FFF2-40B4-BE49-F238E27FC236}">
                  <a16:creationId xmlns:a16="http://schemas.microsoft.com/office/drawing/2014/main" id="{D67109B5-D0BF-41AA-9CCB-5D112125B806}"/>
                </a:ext>
              </a:extLst>
            </p:cNvPr>
            <p:cNvSpPr>
              <a:spLocks noChangeArrowheads="1"/>
            </p:cNvSpPr>
            <p:nvPr/>
          </p:nvSpPr>
          <p:spPr bwMode="auto">
            <a:xfrm>
              <a:off x="2318540"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16" name="正方形/長方形 115">
              <a:extLst>
                <a:ext uri="{FF2B5EF4-FFF2-40B4-BE49-F238E27FC236}">
                  <a16:creationId xmlns:a16="http://schemas.microsoft.com/office/drawing/2014/main" id="{459F1463-EC16-4528-8310-92B8063E48EC}"/>
                </a:ext>
              </a:extLst>
            </p:cNvPr>
            <p:cNvSpPr/>
            <p:nvPr/>
          </p:nvSpPr>
          <p:spPr>
            <a:xfrm>
              <a:off x="2459579" y="1831591"/>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7" name="正方形/長方形 116">
              <a:extLst>
                <a:ext uri="{FF2B5EF4-FFF2-40B4-BE49-F238E27FC236}">
                  <a16:creationId xmlns:a16="http://schemas.microsoft.com/office/drawing/2014/main" id="{8E5E2287-9BF4-41C7-BDB4-B5FCCC0EC469}"/>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118" name="正方形/長方形 117">
              <a:extLst>
                <a:ext uri="{FF2B5EF4-FFF2-40B4-BE49-F238E27FC236}">
                  <a16:creationId xmlns:a16="http://schemas.microsoft.com/office/drawing/2014/main" id="{9F0F2EA2-D0DD-4189-A0F0-CD99F3BEEAB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pSp>
        <p:nvGrpSpPr>
          <p:cNvPr id="4" name="グループ化 3">
            <a:extLst>
              <a:ext uri="{FF2B5EF4-FFF2-40B4-BE49-F238E27FC236}">
                <a16:creationId xmlns:a16="http://schemas.microsoft.com/office/drawing/2014/main" id="{F68A8C46-560F-4163-A87C-A857A9528557}"/>
              </a:ext>
            </a:extLst>
          </p:cNvPr>
          <p:cNvGrpSpPr/>
          <p:nvPr/>
        </p:nvGrpSpPr>
        <p:grpSpPr>
          <a:xfrm>
            <a:off x="549000" y="1275700"/>
            <a:ext cx="5760000" cy="261610"/>
            <a:chOff x="549000" y="1275700"/>
            <a:chExt cx="5760000" cy="261610"/>
          </a:xfrm>
          <a:noFill/>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275700"/>
              <a:ext cx="5760000" cy="26161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19" name="正方形/長方形 118">
              <a:extLst>
                <a:ext uri="{FF2B5EF4-FFF2-40B4-BE49-F238E27FC236}">
                  <a16:creationId xmlns:a16="http://schemas.microsoft.com/office/drawing/2014/main" id="{798A2962-7E6A-4970-8A6C-9088AE694129}"/>
                </a:ext>
              </a:extLst>
            </p:cNvPr>
            <p:cNvSpPr/>
            <p:nvPr/>
          </p:nvSpPr>
          <p:spPr>
            <a:xfrm>
              <a:off x="2639699" y="1344508"/>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3" name="正方形/長方形 112">
              <a:extLst>
                <a:ext uri="{FF2B5EF4-FFF2-40B4-BE49-F238E27FC236}">
                  <a16:creationId xmlns:a16="http://schemas.microsoft.com/office/drawing/2014/main" id="{95C1C07B-F0DD-4BE2-8283-E81DE7668D5D}"/>
                </a:ext>
              </a:extLst>
            </p:cNvPr>
            <p:cNvSpPr/>
            <p:nvPr/>
          </p:nvSpPr>
          <p:spPr>
            <a:xfrm>
              <a:off x="4301665" y="1348923"/>
              <a:ext cx="33615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sp>
        <p:nvSpPr>
          <p:cNvPr id="123" name="正方形/長方形 122">
            <a:extLst>
              <a:ext uri="{FF2B5EF4-FFF2-40B4-BE49-F238E27FC236}">
                <a16:creationId xmlns:a16="http://schemas.microsoft.com/office/drawing/2014/main" id="{4B22BCD8-FFE0-4565-9E98-5D340EB5F040}"/>
              </a:ext>
            </a:extLst>
          </p:cNvPr>
          <p:cNvSpPr/>
          <p:nvPr/>
        </p:nvSpPr>
        <p:spPr>
          <a:xfrm>
            <a:off x="5503787" y="403810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11" name="正方形/長方形 10">
            <a:extLst>
              <a:ext uri="{FF2B5EF4-FFF2-40B4-BE49-F238E27FC236}">
                <a16:creationId xmlns:a16="http://schemas.microsoft.com/office/drawing/2014/main" id="{A1DF9CEC-8F62-DAA2-2109-97C90C6BA9C2}"/>
              </a:ext>
            </a:extLst>
          </p:cNvPr>
          <p:cNvSpPr/>
          <p:nvPr/>
        </p:nvSpPr>
        <p:spPr>
          <a:xfrm>
            <a:off x="5321534" y="6238640"/>
            <a:ext cx="41727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返還額</a:t>
            </a:r>
          </a:p>
        </p:txBody>
      </p:sp>
      <p:graphicFrame>
        <p:nvGraphicFramePr>
          <p:cNvPr id="12" name="表 11">
            <a:extLst>
              <a:ext uri="{FF2B5EF4-FFF2-40B4-BE49-F238E27FC236}">
                <a16:creationId xmlns:a16="http://schemas.microsoft.com/office/drawing/2014/main" id="{72270310-B090-9AF6-2F3A-CFAD722B11D6}"/>
              </a:ext>
            </a:extLst>
          </p:cNvPr>
          <p:cNvGraphicFramePr>
            <a:graphicFrameLocks noGrp="1"/>
          </p:cNvGraphicFramePr>
          <p:nvPr>
            <p:extLst>
              <p:ext uri="{D42A27DB-BD31-4B8C-83A1-F6EECF244321}">
                <p14:modId xmlns:p14="http://schemas.microsoft.com/office/powerpoint/2010/main" val="2459825820"/>
              </p:ext>
            </p:extLst>
          </p:nvPr>
        </p:nvGraphicFramePr>
        <p:xfrm>
          <a:off x="557633" y="6639556"/>
          <a:ext cx="5768633" cy="385803"/>
        </p:xfrm>
        <a:graphic>
          <a:graphicData uri="http://schemas.openxmlformats.org/drawingml/2006/table">
            <a:tbl>
              <a:tblPr firstRow="1" firstCol="1" bandRow="1"/>
              <a:tblGrid>
                <a:gridCol w="5768633">
                  <a:extLst>
                    <a:ext uri="{9D8B030D-6E8A-4147-A177-3AD203B41FA5}">
                      <a16:colId xmlns:a16="http://schemas.microsoft.com/office/drawing/2014/main" val="2280092542"/>
                    </a:ext>
                  </a:extLst>
                </a:gridCol>
              </a:tblGrid>
              <a:tr h="40064">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0729799"/>
                  </a:ext>
                </a:extLst>
              </a:tr>
              <a:tr h="248643">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87491967"/>
                  </a:ext>
                </a:extLst>
              </a:tr>
            </a:tbl>
          </a:graphicData>
        </a:graphic>
      </p:graphicFrame>
      <p:sp>
        <p:nvSpPr>
          <p:cNvPr id="13" name="Rectangle 109">
            <a:extLst>
              <a:ext uri="{FF2B5EF4-FFF2-40B4-BE49-F238E27FC236}">
                <a16:creationId xmlns:a16="http://schemas.microsoft.com/office/drawing/2014/main" id="{56078840-BD58-6D0B-9222-8F8C4871BC46}"/>
              </a:ext>
            </a:extLst>
          </p:cNvPr>
          <p:cNvSpPr>
            <a:spLocks noChangeArrowheads="1"/>
          </p:cNvSpPr>
          <p:nvPr/>
        </p:nvSpPr>
        <p:spPr bwMode="auto">
          <a:xfrm>
            <a:off x="557633" y="642519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4.	</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備考</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4" name="正方形/長方形 13">
            <a:extLst>
              <a:ext uri="{FF2B5EF4-FFF2-40B4-BE49-F238E27FC236}">
                <a16:creationId xmlns:a16="http://schemas.microsoft.com/office/drawing/2014/main" id="{E016A9C2-B486-43FA-DAF3-CDC27C6AD8A7}"/>
              </a:ext>
            </a:extLst>
          </p:cNvPr>
          <p:cNvSpPr/>
          <p:nvPr/>
        </p:nvSpPr>
        <p:spPr>
          <a:xfrm>
            <a:off x="3254512" y="6817407"/>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p>
        </p:txBody>
      </p:sp>
      <p:sp>
        <p:nvSpPr>
          <p:cNvPr id="8" name="正方形/長方形 7">
            <a:extLst>
              <a:ext uri="{FF2B5EF4-FFF2-40B4-BE49-F238E27FC236}">
                <a16:creationId xmlns:a16="http://schemas.microsoft.com/office/drawing/2014/main" id="{C3999D5F-C1DE-3076-18B2-8899F1D01A33}"/>
              </a:ext>
            </a:extLst>
          </p:cNvPr>
          <p:cNvSpPr/>
          <p:nvPr/>
        </p:nvSpPr>
        <p:spPr>
          <a:xfrm>
            <a:off x="3138564" y="9673756"/>
            <a:ext cx="580873" cy="1081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9833975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3FA94E3-10F9-4186-B1B8-6CB9AEF93C28}"/>
</file>

<file path=customXml/itemProps2.xml><?xml version="1.0" encoding="utf-8"?>
<ds:datastoreItem xmlns:ds="http://schemas.openxmlformats.org/officeDocument/2006/customXml" ds:itemID="{EB9F9CFF-2FE8-4DB6-81F5-67186DD9573E}"/>
</file>

<file path=customXml/itemProps3.xml><?xml version="1.0" encoding="utf-8"?>
<ds:datastoreItem xmlns:ds="http://schemas.openxmlformats.org/officeDocument/2006/customXml" ds:itemID="{A5E42B1A-92A3-4DDD-AAAC-4E398914432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495</TotalTime>
  <Words>866</Words>
  <PresentationFormat>A4 210 x 297 mm</PresentationFormat>
  <Paragraphs>183</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2025-01-24T01:33:49Z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