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9"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37"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2" clrIdx="0">
    <p:extLst>
      <p:ext uri="{19B8F6BF-5375-455C-9EA6-DF929625EA0E}">
        <p15:presenceInfo xmlns:p15="http://schemas.microsoft.com/office/powerpoint/2012/main" userId="S-1-5-21-4175116151-3849908774-3845857867-619503" providerId="AD"/>
      </p:ext>
    </p:extLst>
  </p:cmAuthor>
  <p:cmAuthor id="2" name="Okano, Takumi (JP - AB 岡野 匠)" initials="OT(A岡匠" lastIdx="2" clrIdx="1">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58" autoAdjust="0"/>
    <p:restoredTop sz="94660"/>
  </p:normalViewPr>
  <p:slideViewPr>
    <p:cSldViewPr snapToGrid="0" showGuides="1">
      <p:cViewPr>
        <p:scale>
          <a:sx n="150" d="100"/>
          <a:sy n="150" d="100"/>
        </p:scale>
        <p:origin x="2040" y="354"/>
      </p:cViewPr>
      <p:guideLst>
        <p:guide orient="horz" pos="3120"/>
        <p:guide pos="213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2026/1/23</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graphicFrame>
        <p:nvGraphicFramePr>
          <p:cNvPr id="2" name="表 1">
            <a:extLst>
              <a:ext uri="{FF2B5EF4-FFF2-40B4-BE49-F238E27FC236}">
                <a16:creationId xmlns:a16="http://schemas.microsoft.com/office/drawing/2014/main" id="{293425EF-1CF1-4B8B-A899-76F2D27A055A}"/>
              </a:ext>
            </a:extLst>
          </p:cNvPr>
          <p:cNvGraphicFramePr>
            <a:graphicFrameLocks noGrp="1"/>
          </p:cNvGraphicFramePr>
          <p:nvPr>
            <p:extLst>
              <p:ext uri="{D42A27DB-BD31-4B8C-83A1-F6EECF244321}">
                <p14:modId xmlns:p14="http://schemas.microsoft.com/office/powerpoint/2010/main" val="2352596916"/>
              </p:ext>
            </p:extLst>
          </p:nvPr>
        </p:nvGraphicFramePr>
        <p:xfrm>
          <a:off x="552181" y="3843242"/>
          <a:ext cx="5753369" cy="2515684"/>
        </p:xfrm>
        <a:graphic>
          <a:graphicData uri="http://schemas.openxmlformats.org/drawingml/2006/table">
            <a:tbl>
              <a:tblPr/>
              <a:tblGrid>
                <a:gridCol w="688111">
                  <a:extLst>
                    <a:ext uri="{9D8B030D-6E8A-4147-A177-3AD203B41FA5}">
                      <a16:colId xmlns:a16="http://schemas.microsoft.com/office/drawing/2014/main" val="3741814647"/>
                    </a:ext>
                  </a:extLst>
                </a:gridCol>
                <a:gridCol w="688111">
                  <a:extLst>
                    <a:ext uri="{9D8B030D-6E8A-4147-A177-3AD203B41FA5}">
                      <a16:colId xmlns:a16="http://schemas.microsoft.com/office/drawing/2014/main" val="340571673"/>
                    </a:ext>
                  </a:extLst>
                </a:gridCol>
                <a:gridCol w="688111">
                  <a:extLst>
                    <a:ext uri="{9D8B030D-6E8A-4147-A177-3AD203B41FA5}">
                      <a16:colId xmlns:a16="http://schemas.microsoft.com/office/drawing/2014/main" val="2229219894"/>
                    </a:ext>
                  </a:extLst>
                </a:gridCol>
                <a:gridCol w="688111">
                  <a:extLst>
                    <a:ext uri="{9D8B030D-6E8A-4147-A177-3AD203B41FA5}">
                      <a16:colId xmlns:a16="http://schemas.microsoft.com/office/drawing/2014/main" val="2645943817"/>
                    </a:ext>
                  </a:extLst>
                </a:gridCol>
                <a:gridCol w="688111">
                  <a:extLst>
                    <a:ext uri="{9D8B030D-6E8A-4147-A177-3AD203B41FA5}">
                      <a16:colId xmlns:a16="http://schemas.microsoft.com/office/drawing/2014/main" val="3763308382"/>
                    </a:ext>
                  </a:extLst>
                </a:gridCol>
                <a:gridCol w="688111">
                  <a:extLst>
                    <a:ext uri="{9D8B030D-6E8A-4147-A177-3AD203B41FA5}">
                      <a16:colId xmlns:a16="http://schemas.microsoft.com/office/drawing/2014/main" val="1383323894"/>
                    </a:ext>
                  </a:extLst>
                </a:gridCol>
                <a:gridCol w="869694">
                  <a:extLst>
                    <a:ext uri="{9D8B030D-6E8A-4147-A177-3AD203B41FA5}">
                      <a16:colId xmlns:a16="http://schemas.microsoft.com/office/drawing/2014/main" val="2458814742"/>
                    </a:ext>
                  </a:extLst>
                </a:gridCol>
                <a:gridCol w="755009">
                  <a:extLst>
                    <a:ext uri="{9D8B030D-6E8A-4147-A177-3AD203B41FA5}">
                      <a16:colId xmlns:a16="http://schemas.microsoft.com/office/drawing/2014/main" val="3266326373"/>
                    </a:ext>
                  </a:extLst>
                </a:gridCol>
              </a:tblGrid>
              <a:tr h="968404">
                <a:tc gridSpan="8">
                  <a:txBody>
                    <a:bodyPr/>
                    <a:lstStyle/>
                    <a:p>
                      <a:pPr algn="l" fontAlgn="t"/>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特記事項</a:t>
                      </a: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b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b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b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b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b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360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660219825"/>
                  </a:ext>
                </a:extLst>
              </a:tr>
              <a:tr h="167474">
                <a:tc>
                  <a:txBody>
                    <a:bodyPr/>
                    <a:lstStyle/>
                    <a:p>
                      <a:pPr algn="l" fontAlgn="t"/>
                      <a:endParaRPr lang="ja-JP" altLang="en-US" sz="900" b="0" i="0" u="none" strike="noStrike">
                        <a:solidFill>
                          <a:srgbClr val="5B9BD5"/>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solidFill>
                        <a:schemeClr val="tx1"/>
                      </a:solidFill>
                      <a:prstDash val="solid"/>
                      <a:round/>
                      <a:headEnd type="none" w="med" len="med"/>
                      <a:tailEnd type="none" w="med" len="med"/>
                    </a:lnT>
                    <a:lnB>
                      <a:noFill/>
                    </a:lnB>
                  </a:tcPr>
                </a:tc>
                <a:tc>
                  <a:txBody>
                    <a:bodyPr/>
                    <a:lstStyle/>
                    <a:p>
                      <a:pPr algn="l" fontAlgn="t"/>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solidFill>
                        <a:schemeClr val="tx1"/>
                      </a:solidFill>
                      <a:prstDash val="solid"/>
                      <a:round/>
                      <a:headEnd type="none" w="med" len="med"/>
                      <a:tailEnd type="none" w="med" len="med"/>
                    </a:lnT>
                    <a:lnB>
                      <a:noFill/>
                    </a:lnB>
                  </a:tcPr>
                </a:tc>
                <a:tc>
                  <a:txBody>
                    <a:bodyPr/>
                    <a:lstStyle/>
                    <a:p>
                      <a:pPr algn="l" fontAlgn="t"/>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solidFill>
                        <a:schemeClr val="tx1"/>
                      </a:solidFill>
                      <a:prstDash val="solid"/>
                      <a:round/>
                      <a:headEnd type="none" w="med" len="med"/>
                      <a:tailEnd type="none" w="med" len="med"/>
                    </a:lnT>
                    <a:lnB>
                      <a:noFill/>
                    </a:lnB>
                  </a:tcPr>
                </a:tc>
                <a:tc>
                  <a:txBody>
                    <a:bodyPr/>
                    <a:lstStyle/>
                    <a:p>
                      <a:pPr algn="l" fontAlgn="t"/>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solidFill>
                        <a:schemeClr val="tx1"/>
                      </a:solidFill>
                      <a:prstDash val="solid"/>
                      <a:round/>
                      <a:headEnd type="none" w="med" len="med"/>
                      <a:tailEnd type="none" w="med" len="med"/>
                    </a:lnT>
                    <a:lnB>
                      <a:noFill/>
                    </a:lnB>
                  </a:tcPr>
                </a:tc>
                <a:tc>
                  <a:txBody>
                    <a:bodyPr/>
                    <a:lstStyle/>
                    <a:p>
                      <a:pPr algn="l" fontAlgn="t"/>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solidFill>
                        <a:schemeClr val="tx1"/>
                      </a:solidFill>
                      <a:prstDash val="solid"/>
                      <a:round/>
                      <a:headEnd type="none" w="med" len="med"/>
                      <a:tailEnd type="none" w="med" len="med"/>
                    </a:lnT>
                    <a:lnB>
                      <a:noFill/>
                    </a:lnB>
                  </a:tcPr>
                </a:tc>
                <a:tc>
                  <a:txBody>
                    <a:bodyPr/>
                    <a:lstStyle/>
                    <a:p>
                      <a:pPr algn="l" fontAlgn="t"/>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solidFill>
                        <a:schemeClr val="tx1"/>
                      </a:solidFill>
                      <a:prstDash val="solid"/>
                      <a:round/>
                      <a:headEnd type="none" w="med" len="med"/>
                      <a:tailEnd type="none" w="med" len="med"/>
                    </a:lnT>
                    <a:lnB>
                      <a:noFill/>
                    </a:lnB>
                  </a:tcPr>
                </a:tc>
                <a:tc>
                  <a:txBody>
                    <a:bodyPr/>
                    <a:lstStyle/>
                    <a:p>
                      <a:pPr algn="l" fontAlgn="t"/>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solidFill>
                        <a:schemeClr val="tx1"/>
                      </a:solidFill>
                      <a:prstDash val="solid"/>
                      <a:round/>
                      <a:headEnd type="none" w="med" len="med"/>
                      <a:tailEnd type="none" w="med" len="med"/>
                    </a:lnT>
                    <a:lnB>
                      <a:noFill/>
                    </a:lnB>
                  </a:tcPr>
                </a:tc>
                <a:tc>
                  <a:txBody>
                    <a:bodyPr/>
                    <a:lstStyle/>
                    <a:p>
                      <a:pPr algn="l" fontAlgn="t"/>
                      <a:endParaRPr lang="ja-JP" altLang="en-US" sz="900" b="0" i="0" u="none" strike="noStrike" dirty="0">
                        <a:solidFill>
                          <a:srgbClr val="0070C0"/>
                        </a:solidFill>
                        <a:effectLst/>
                        <a:latin typeface="ＭＳ Ｐゴシック" panose="020B0600070205080204" pitchFamily="50" charset="-128"/>
                        <a:ea typeface="ＭＳ Ｐゴシック" panose="020B0600070205080204" pitchFamily="50" charset="-128"/>
                      </a:endParaRPr>
                    </a:p>
                  </a:txBody>
                  <a:tcPr marL="0" marR="0" marT="36000" marB="0" anchor="ctr">
                    <a:lnL>
                      <a:noFill/>
                    </a:lnL>
                    <a:lnR>
                      <a:noFill/>
                    </a:lnR>
                    <a:lnT w="6350" cap="flat" cmpd="sng" algn="ctr">
                      <a:solidFill>
                        <a:schemeClr val="tx1"/>
                      </a:solidFill>
                      <a:prstDash val="solid"/>
                      <a:round/>
                      <a:headEnd type="none" w="med" len="med"/>
                      <a:tailEnd type="none" w="med" len="med"/>
                    </a:lnT>
                    <a:lnB>
                      <a:noFill/>
                    </a:lnB>
                  </a:tcPr>
                </a:tc>
                <a:extLst>
                  <a:ext uri="{0D108BD9-81ED-4DB2-BD59-A6C34878D82A}">
                    <a16:rowId xmlns:a16="http://schemas.microsoft.com/office/drawing/2014/main" val="1658933868"/>
                  </a:ext>
                </a:extLst>
              </a:tr>
              <a:tr h="162000">
                <a:tc>
                  <a:txBody>
                    <a:bodyPr/>
                    <a:lstStyle/>
                    <a:p>
                      <a:pPr algn="l" fontAlgn="b"/>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参考</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36000" marR="0" marT="0" marB="0" anchor="ctr">
                    <a:lnL>
                      <a:noFill/>
                    </a:lnL>
                    <a:lnR>
                      <a:noFill/>
                    </a:lnR>
                    <a:lnT>
                      <a:noFill/>
                    </a:lnT>
                    <a:lnB>
                      <a:noFill/>
                    </a:lnB>
                  </a:tcPr>
                </a:tc>
                <a:tc>
                  <a:txBody>
                    <a:bodyPr/>
                    <a:lstStyle/>
                    <a:p>
                      <a:pPr algn="l" fontAlgn="b"/>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b"/>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b"/>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b"/>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b"/>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b"/>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b"/>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extLst>
                  <a:ext uri="{0D108BD9-81ED-4DB2-BD59-A6C34878D82A}">
                    <a16:rowId xmlns:a16="http://schemas.microsoft.com/office/drawing/2014/main" val="270801939"/>
                  </a:ext>
                </a:extLst>
              </a:tr>
              <a:tr h="162000">
                <a:tc>
                  <a:txBody>
                    <a:bodyPr/>
                    <a:lstStyle/>
                    <a:p>
                      <a:pPr algn="dist"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生活保護法</a:t>
                      </a:r>
                    </a:p>
                  </a:txBody>
                  <a:tcPr marL="108000" marR="0" marT="3600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t"/>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第</a:t>
                      </a: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4</a:t>
                      </a: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条　</a:t>
                      </a: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8000" marR="0" marT="360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rowSpan="2" gridSpan="6">
                  <a:txBody>
                    <a:bodyPr/>
                    <a:lstStyle/>
                    <a:p>
                      <a:pPr marL="0" indent="85725"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保護は、生活に困窮する者が、その利用し得る資産、能力、その他あらゆるものを、その最低限度の生活の維持のために活用することを要件として行われる。</a:t>
                      </a:r>
                    </a:p>
                  </a:txBody>
                  <a:tcPr marL="0" marR="0" marT="36000" marB="0" anchor="ctr">
                    <a:lnL w="12700" cap="flat" cmpd="sng" algn="ctr">
                      <a:no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extLst>
                  <a:ext uri="{0D108BD9-81ED-4DB2-BD59-A6C34878D82A}">
                    <a16:rowId xmlns:a16="http://schemas.microsoft.com/office/drawing/2014/main" val="3500483343"/>
                  </a:ext>
                </a:extLst>
              </a:tr>
              <a:tr h="162000">
                <a:tc>
                  <a:txBody>
                    <a:bodyPr/>
                    <a:lstStyle/>
                    <a:p>
                      <a:pPr algn="dist" fontAlgn="t"/>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08000" marR="0" marT="3600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t"/>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8000" marR="0" marT="360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6"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647996756"/>
                  </a:ext>
                </a:extLst>
              </a:tr>
              <a:tr h="162000">
                <a:tc>
                  <a:txBody>
                    <a:bodyPr/>
                    <a:lstStyle/>
                    <a:p>
                      <a:pPr algn="dist" fontAlgn="t"/>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08000" marR="0" marT="3600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indent="180975" algn="l" fontAlgn="t"/>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2</a:t>
                      </a:r>
                    </a:p>
                  </a:txBody>
                  <a:tcPr marL="0" marR="0" marT="360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rowSpan="2" gridSpan="6">
                  <a:txBody>
                    <a:bodyPr/>
                    <a:lstStyle/>
                    <a:p>
                      <a:pPr marL="0" indent="85725"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民法（明治</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29</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年法律第</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89</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号）に定める扶養義務者の扶養及び他の法律に定める扶助は、すべてこの法律による保護に優先して行われるものとする。</a:t>
                      </a:r>
                    </a:p>
                  </a:txBody>
                  <a:tcPr marL="0" marR="0" marT="36000" marB="0" anchor="ctr">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extLst>
                  <a:ext uri="{0D108BD9-81ED-4DB2-BD59-A6C34878D82A}">
                    <a16:rowId xmlns:a16="http://schemas.microsoft.com/office/drawing/2014/main" val="738002250"/>
                  </a:ext>
                </a:extLst>
              </a:tr>
              <a:tr h="162000">
                <a:tc>
                  <a:txBody>
                    <a:bodyPr/>
                    <a:lstStyle/>
                    <a:p>
                      <a:pPr algn="dist" fontAlgn="t"/>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08000" marR="0" marT="3600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t"/>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8000" marR="0" marT="360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6"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2249401978"/>
                  </a:ext>
                </a:extLst>
              </a:tr>
              <a:tr h="162000">
                <a:tc>
                  <a:txBody>
                    <a:bodyPr/>
                    <a:lstStyle/>
                    <a:p>
                      <a:pPr algn="dist"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民法第  </a:t>
                      </a:r>
                    </a:p>
                  </a:txBody>
                  <a:tcPr marL="108000" marR="0" marT="3600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t"/>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877</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条</a:t>
                      </a:r>
                    </a:p>
                  </a:txBody>
                  <a:tcPr marL="18000" marR="0" marT="360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6">
                  <a:txBody>
                    <a:bodyPr/>
                    <a:lstStyle/>
                    <a:p>
                      <a:pPr marL="0" indent="85725"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直系血族及び兄弟姉妹は、互いに扶養をする義務がある。</a:t>
                      </a:r>
                    </a:p>
                  </a:txBody>
                  <a:tcPr marL="0" marR="0" marT="36000" marB="0" anchor="ctr">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378469660"/>
                  </a:ext>
                </a:extLst>
              </a:tr>
              <a:tr h="162000">
                <a:tc>
                  <a:txBody>
                    <a:bodyPr/>
                    <a:lstStyle/>
                    <a:p>
                      <a:pPr algn="r" fontAlgn="t"/>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3600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indent="180975" algn="l" fontAlgn="t"/>
                      <a:r>
                        <a:rPr kumimoji="1" lang="en-US" altLang="ja-JP" sz="900" b="0" i="0" u="none" strike="noStrike" kern="1200" dirty="0">
                          <a:solidFill>
                            <a:srgbClr val="000000"/>
                          </a:solidFill>
                          <a:effectLst/>
                          <a:latin typeface="ＭＳ Ｐゴシック" panose="020B0600070205080204" pitchFamily="50" charset="-128"/>
                          <a:ea typeface="ＭＳ Ｐゴシック" panose="020B0600070205080204" pitchFamily="50" charset="-128"/>
                          <a:cs typeface="+mn-cs"/>
                        </a:rPr>
                        <a:t>2</a:t>
                      </a:r>
                    </a:p>
                  </a:txBody>
                  <a:tcPr marL="0" marR="0" marT="360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rowSpan="2" gridSpan="6">
                  <a:txBody>
                    <a:bodyPr/>
                    <a:lstStyle/>
                    <a:p>
                      <a:pPr marL="0" indent="85725" algn="l" fontAlgn="t"/>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家庭裁判所は、特別の事情があるときは、前項に規定する場合のほか、三親等内の親族間においても扶養の義務を負わせることができる。</a:t>
                      </a:r>
                    </a:p>
                  </a:txBody>
                  <a:tcPr marL="0" marR="0" marT="36000" marB="0" anchor="ctr">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extLst>
                  <a:ext uri="{0D108BD9-81ED-4DB2-BD59-A6C34878D82A}">
                    <a16:rowId xmlns:a16="http://schemas.microsoft.com/office/drawing/2014/main" val="147982051"/>
                  </a:ext>
                </a:extLst>
              </a:tr>
              <a:tr h="162000">
                <a:tc>
                  <a:txBody>
                    <a:bodyPr/>
                    <a:lstStyle/>
                    <a:p>
                      <a:pPr algn="r" fontAlgn="t"/>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3600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t"/>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360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6"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4013476929"/>
                  </a:ext>
                </a:extLst>
              </a:tr>
            </a:tbl>
          </a:graphicData>
        </a:graphic>
      </p:graphicFrame>
      <p:sp>
        <p:nvSpPr>
          <p:cNvPr id="26" name="正方形/長方形 25">
            <a:extLst>
              <a:ext uri="{FF2B5EF4-FFF2-40B4-BE49-F238E27FC236}">
                <a16:creationId xmlns:a16="http://schemas.microsoft.com/office/drawing/2014/main" id="{E94E38C9-B0AE-42B0-99BF-1276B0840C25}"/>
              </a:ext>
            </a:extLst>
          </p:cNvPr>
          <p:cNvSpPr/>
          <p:nvPr/>
        </p:nvSpPr>
        <p:spPr>
          <a:xfrm>
            <a:off x="5751662" y="1373262"/>
            <a:ext cx="466725" cy="466725"/>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sp>
        <p:nvSpPr>
          <p:cNvPr id="28" name="正方形/長方形 27">
            <a:extLst>
              <a:ext uri="{FF2B5EF4-FFF2-40B4-BE49-F238E27FC236}">
                <a16:creationId xmlns:a16="http://schemas.microsoft.com/office/drawing/2014/main" id="{A5E72A93-FB10-4196-A6AB-418F8114D16F}"/>
              </a:ext>
            </a:extLst>
          </p:cNvPr>
          <p:cNvSpPr/>
          <p:nvPr/>
        </p:nvSpPr>
        <p:spPr>
          <a:xfrm>
            <a:off x="550629" y="797865"/>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29" name="正方形/長方形 28">
            <a:extLst>
              <a:ext uri="{FF2B5EF4-FFF2-40B4-BE49-F238E27FC236}">
                <a16:creationId xmlns:a16="http://schemas.microsoft.com/office/drawing/2014/main" id="{44CBEC59-59F5-48BC-B30D-F6052DFF1E80}"/>
              </a:ext>
            </a:extLst>
          </p:cNvPr>
          <p:cNvSpPr/>
          <p:nvPr/>
        </p:nvSpPr>
        <p:spPr>
          <a:xfrm>
            <a:off x="550629" y="960599"/>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31" name="正方形/長方形 30">
            <a:extLst>
              <a:ext uri="{FF2B5EF4-FFF2-40B4-BE49-F238E27FC236}">
                <a16:creationId xmlns:a16="http://schemas.microsoft.com/office/drawing/2014/main" id="{C5438BFE-ED8E-49E7-BFB3-B189C00EF6B4}"/>
              </a:ext>
            </a:extLst>
          </p:cNvPr>
          <p:cNvSpPr/>
          <p:nvPr/>
        </p:nvSpPr>
        <p:spPr>
          <a:xfrm>
            <a:off x="550629" y="63513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33" name="正方形/長方形 32">
            <a:extLst>
              <a:ext uri="{FF2B5EF4-FFF2-40B4-BE49-F238E27FC236}">
                <a16:creationId xmlns:a16="http://schemas.microsoft.com/office/drawing/2014/main" id="{282159E2-C7AA-4082-B1F8-83685A61EA3A}"/>
              </a:ext>
            </a:extLst>
          </p:cNvPr>
          <p:cNvSpPr/>
          <p:nvPr/>
        </p:nvSpPr>
        <p:spPr>
          <a:xfrm>
            <a:off x="550629" y="1124798"/>
            <a:ext cx="540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34" name="正方形/長方形 33">
            <a:extLst>
              <a:ext uri="{FF2B5EF4-FFF2-40B4-BE49-F238E27FC236}">
                <a16:creationId xmlns:a16="http://schemas.microsoft.com/office/drawing/2014/main" id="{0B37F66A-66C2-4A36-A8BF-831BD72604C4}"/>
              </a:ext>
            </a:extLst>
          </p:cNvPr>
          <p:cNvSpPr/>
          <p:nvPr/>
        </p:nvSpPr>
        <p:spPr>
          <a:xfrm>
            <a:off x="1306629" y="1124798"/>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35" name="正方形/長方形 34">
            <a:extLst>
              <a:ext uri="{FF2B5EF4-FFF2-40B4-BE49-F238E27FC236}">
                <a16:creationId xmlns:a16="http://schemas.microsoft.com/office/drawing/2014/main" id="{7AE5D348-7954-415D-BD78-227512031EA1}"/>
              </a:ext>
            </a:extLst>
          </p:cNvPr>
          <p:cNvSpPr/>
          <p:nvPr/>
        </p:nvSpPr>
        <p:spPr>
          <a:xfrm>
            <a:off x="550629" y="1438292"/>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バーコード</a:t>
            </a:r>
          </a:p>
        </p:txBody>
      </p:sp>
      <p:sp>
        <p:nvSpPr>
          <p:cNvPr id="36" name="正方形/長方形 35">
            <a:extLst>
              <a:ext uri="{FF2B5EF4-FFF2-40B4-BE49-F238E27FC236}">
                <a16:creationId xmlns:a16="http://schemas.microsoft.com/office/drawing/2014/main" id="{7EE83045-58EE-4B38-AE81-E0D28BD94329}"/>
              </a:ext>
            </a:extLst>
          </p:cNvPr>
          <p:cNvSpPr/>
          <p:nvPr/>
        </p:nvSpPr>
        <p:spPr>
          <a:xfrm>
            <a:off x="1884729" y="1281545"/>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宛名欄備考情報</a:t>
            </a:r>
          </a:p>
        </p:txBody>
      </p:sp>
      <p:sp>
        <p:nvSpPr>
          <p:cNvPr id="38" name="正方形/長方形 37">
            <a:extLst>
              <a:ext uri="{FF2B5EF4-FFF2-40B4-BE49-F238E27FC236}">
                <a16:creationId xmlns:a16="http://schemas.microsoft.com/office/drawing/2014/main" id="{2DA509CE-0B5D-4D9C-94D3-0995ACAE6BBD}"/>
              </a:ext>
            </a:extLst>
          </p:cNvPr>
          <p:cNvSpPr/>
          <p:nvPr/>
        </p:nvSpPr>
        <p:spPr>
          <a:xfrm>
            <a:off x="5773637" y="960599"/>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39" name="正方形/長方形 38">
            <a:extLst>
              <a:ext uri="{FF2B5EF4-FFF2-40B4-BE49-F238E27FC236}">
                <a16:creationId xmlns:a16="http://schemas.microsoft.com/office/drawing/2014/main" id="{326E754B-4592-4280-97F3-E2A9F41894DC}"/>
              </a:ext>
            </a:extLst>
          </p:cNvPr>
          <p:cNvSpPr/>
          <p:nvPr/>
        </p:nvSpPr>
        <p:spPr>
          <a:xfrm>
            <a:off x="5682337" y="1124798"/>
            <a:ext cx="612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41" name="正方形/長方形 40">
            <a:extLst>
              <a:ext uri="{FF2B5EF4-FFF2-40B4-BE49-F238E27FC236}">
                <a16:creationId xmlns:a16="http://schemas.microsoft.com/office/drawing/2014/main" id="{54B094AB-91EC-4D53-B704-95E44B019E28}"/>
              </a:ext>
            </a:extLst>
          </p:cNvPr>
          <p:cNvSpPr/>
          <p:nvPr/>
        </p:nvSpPr>
        <p:spPr>
          <a:xfrm>
            <a:off x="3841373" y="1438292"/>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42" name="正方形/長方形 41">
            <a:extLst>
              <a:ext uri="{FF2B5EF4-FFF2-40B4-BE49-F238E27FC236}">
                <a16:creationId xmlns:a16="http://schemas.microsoft.com/office/drawing/2014/main" id="{DF204F57-962A-4036-904E-351550904B14}"/>
              </a:ext>
            </a:extLst>
          </p:cNvPr>
          <p:cNvSpPr/>
          <p:nvPr/>
        </p:nvSpPr>
        <p:spPr>
          <a:xfrm>
            <a:off x="4767942" y="1438292"/>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43" name="正方形/長方形 42">
            <a:extLst>
              <a:ext uri="{FF2B5EF4-FFF2-40B4-BE49-F238E27FC236}">
                <a16:creationId xmlns:a16="http://schemas.microsoft.com/office/drawing/2014/main" id="{51529D76-B447-4130-8466-16532F36B590}"/>
              </a:ext>
            </a:extLst>
          </p:cNvPr>
          <p:cNvSpPr/>
          <p:nvPr/>
        </p:nvSpPr>
        <p:spPr>
          <a:xfrm>
            <a:off x="4767942" y="1606624"/>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45" name="Rectangle 109">
            <a:extLst>
              <a:ext uri="{FF2B5EF4-FFF2-40B4-BE49-F238E27FC236}">
                <a16:creationId xmlns:a16="http://schemas.microsoft.com/office/drawing/2014/main" id="{76E9547D-C1E9-4420-AE5F-F218C212DFD1}"/>
              </a:ext>
            </a:extLst>
          </p:cNvPr>
          <p:cNvSpPr>
            <a:spLocks noChangeArrowheads="1"/>
          </p:cNvSpPr>
          <p:nvPr/>
        </p:nvSpPr>
        <p:spPr bwMode="auto">
          <a:xfrm>
            <a:off x="551747" y="2090216"/>
            <a:ext cx="5759748" cy="261610"/>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ctr" fontAlgn="ct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生活保護法による保護の決定に伴う扶養義務について</a:t>
            </a:r>
            <a:r>
              <a:rPr lang="en-US" altLang="ja-JP" sz="11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照会</a:t>
            </a:r>
            <a:r>
              <a:rPr lang="en-US" altLang="ja-JP" sz="11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endPar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46" name="正方形/長方形 45">
            <a:extLst>
              <a:ext uri="{FF2B5EF4-FFF2-40B4-BE49-F238E27FC236}">
                <a16:creationId xmlns:a16="http://schemas.microsoft.com/office/drawing/2014/main" id="{BF0D3A0B-8156-4A77-9B4A-D8BB43FD870F}"/>
              </a:ext>
            </a:extLst>
          </p:cNvPr>
          <p:cNvSpPr/>
          <p:nvPr/>
        </p:nvSpPr>
        <p:spPr>
          <a:xfrm>
            <a:off x="564815" y="2590375"/>
            <a:ext cx="5743708" cy="1231435"/>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lIns="36000" tIns="0" rIns="0" bIns="0" rtlCol="0" anchor="t"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t">
              <a:spcBef>
                <a:spcPts val="100"/>
              </a:spcBef>
            </a:pPr>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　あなたの　　　　　にあたる 　　　　　　　　　　　　　　　さんは生活保護法による保護を申請して（受けて）いますが、生活</a:t>
            </a:r>
            <a:endParaRPr lang="en-US" altLang="ja-JP"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p>
            <a:pPr algn="l" fontAlgn="t">
              <a:spcBef>
                <a:spcPts val="100"/>
              </a:spcBef>
            </a:pPr>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保護法では民法に定められた扶養義務者による扶養は生活保護に優先して行われるものとされております。</a:t>
            </a:r>
            <a:b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　あなたは、民法に定められた扶養義務者か、そうなる可能性が高い方にあたることから、保護の決定実施上必要がありますので、あなたからどの程度扶養できるかについて、</a:t>
            </a:r>
            <a:r>
              <a:rPr lang="ja-JP" altLang="en-US" sz="900" dirty="0">
                <a:solidFill>
                  <a:schemeClr val="tx1"/>
                </a:solidFill>
                <a:latin typeface="ＭＳ Ｐゴシック" panose="020B0600070205080204" pitchFamily="50" charset="-128"/>
                <a:ea typeface="ＭＳ Ｐゴシック" panose="020B0600070205080204" pitchFamily="50" charset="-128"/>
              </a:rPr>
              <a:t>扶養届書</a:t>
            </a:r>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により　　　　　　　　　　　　　までに御回答下さい。</a:t>
            </a:r>
            <a:endParaRPr lang="en-US" altLang="ja-JP" sz="1200" dirty="0">
              <a:solidFill>
                <a:schemeClr val="tx1"/>
              </a:solidFill>
              <a:latin typeface="ＭＳ Ｐゴシック" panose="020B0600070205080204" pitchFamily="50" charset="-128"/>
              <a:ea typeface="ＭＳ Ｐゴシック" panose="020B0600070205080204" pitchFamily="50" charset="-128"/>
            </a:endParaRPr>
          </a:p>
          <a:p>
            <a:pPr algn="l" fontAlgn="t">
              <a:spcBef>
                <a:spcPts val="100"/>
              </a:spcBef>
            </a:pPr>
            <a:r>
              <a:rPr lang="ja-JP" altLang="en-US" sz="900" dirty="0">
                <a:solidFill>
                  <a:schemeClr val="tx1"/>
                </a:solidFill>
                <a:latin typeface="ＭＳ Ｐゴシック" panose="020B0600070205080204" pitchFamily="50" charset="-128"/>
                <a:ea typeface="ＭＳ Ｐゴシック" panose="020B0600070205080204" pitchFamily="50" charset="-128"/>
              </a:rPr>
              <a:t>要（被）保護者</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47" name="正方形/長方形 46">
            <a:extLst>
              <a:ext uri="{FF2B5EF4-FFF2-40B4-BE49-F238E27FC236}">
                <a16:creationId xmlns:a16="http://schemas.microsoft.com/office/drawing/2014/main" id="{AE44F5CE-9268-4D61-B365-3CE4839E1FC6}"/>
              </a:ext>
            </a:extLst>
          </p:cNvPr>
          <p:cNvSpPr/>
          <p:nvPr/>
        </p:nvSpPr>
        <p:spPr>
          <a:xfrm>
            <a:off x="1189103" y="3659981"/>
            <a:ext cx="110007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lang="ja-JP" altLang="en-US" sz="900" dirty="0">
                <a:solidFill>
                  <a:srgbClr val="0070C0"/>
                </a:solidFill>
                <a:latin typeface="ＭＳ Ｐゴシック" panose="020B0600070205080204" pitchFamily="50" charset="-128"/>
                <a:ea typeface="ＭＳ Ｐゴシック" panose="020B0600070205080204" pitchFamily="50" charset="-128"/>
              </a:rPr>
              <a:t>要（被）保護者氏名</a:t>
            </a:r>
            <a:r>
              <a:rPr lang="en-US" altLang="ja-JP" sz="900" dirty="0">
                <a:solidFill>
                  <a:srgbClr val="0070C0"/>
                </a:solidFill>
                <a:latin typeface="ＭＳ Ｐゴシック" panose="020B0600070205080204" pitchFamily="50" charset="-128"/>
                <a:ea typeface="ＭＳ Ｐゴシック" panose="020B0600070205080204" pitchFamily="50" charset="-128"/>
              </a:rPr>
              <a:t>2</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48" name="正方形/長方形 47">
            <a:extLst>
              <a:ext uri="{FF2B5EF4-FFF2-40B4-BE49-F238E27FC236}">
                <a16:creationId xmlns:a16="http://schemas.microsoft.com/office/drawing/2014/main" id="{D8CFC6BF-80F2-4214-A1D7-68359B5CE43A}"/>
              </a:ext>
            </a:extLst>
          </p:cNvPr>
          <p:cNvSpPr/>
          <p:nvPr/>
        </p:nvSpPr>
        <p:spPr>
          <a:xfrm>
            <a:off x="1189104" y="3509961"/>
            <a:ext cx="972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lang="ja-JP" altLang="en-US" sz="900" dirty="0">
                <a:solidFill>
                  <a:schemeClr val="tx1"/>
                </a:solidFill>
                <a:latin typeface="ＭＳ Ｐゴシック" panose="020B0600070205080204" pitchFamily="50" charset="-128"/>
                <a:ea typeface="ＭＳ Ｐゴシック" panose="020B0600070205080204" pitchFamily="50" charset="-128"/>
              </a:rPr>
              <a:t>要（被）保護者住所</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49" name="正方形/長方形 48">
            <a:extLst>
              <a:ext uri="{FF2B5EF4-FFF2-40B4-BE49-F238E27FC236}">
                <a16:creationId xmlns:a16="http://schemas.microsoft.com/office/drawing/2014/main" id="{F0104E95-B20F-472B-90A3-F97ED22B3C19}"/>
              </a:ext>
            </a:extLst>
          </p:cNvPr>
          <p:cNvSpPr/>
          <p:nvPr/>
        </p:nvSpPr>
        <p:spPr>
          <a:xfrm>
            <a:off x="5514512" y="4833937"/>
            <a:ext cx="180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頁</a:t>
            </a:r>
          </a:p>
        </p:txBody>
      </p:sp>
      <p:sp>
        <p:nvSpPr>
          <p:cNvPr id="68" name="正方形/長方形 67">
            <a:extLst>
              <a:ext uri="{FF2B5EF4-FFF2-40B4-BE49-F238E27FC236}">
                <a16:creationId xmlns:a16="http://schemas.microsoft.com/office/drawing/2014/main" id="{09FB6CE5-71B3-4C4D-BE72-4ED670DF66E6}"/>
              </a:ext>
            </a:extLst>
          </p:cNvPr>
          <p:cNvSpPr/>
          <p:nvPr/>
        </p:nvSpPr>
        <p:spPr>
          <a:xfrm>
            <a:off x="1114533" y="2578242"/>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続柄</a:t>
            </a:r>
          </a:p>
        </p:txBody>
      </p:sp>
      <p:sp>
        <p:nvSpPr>
          <p:cNvPr id="69" name="正方形/長方形 68">
            <a:extLst>
              <a:ext uri="{FF2B5EF4-FFF2-40B4-BE49-F238E27FC236}">
                <a16:creationId xmlns:a16="http://schemas.microsoft.com/office/drawing/2014/main" id="{E1C3FD74-CD1C-4FAE-8926-3E8897DEEBA1}"/>
              </a:ext>
            </a:extLst>
          </p:cNvPr>
          <p:cNvSpPr/>
          <p:nvPr/>
        </p:nvSpPr>
        <p:spPr>
          <a:xfrm>
            <a:off x="1962151" y="2578242"/>
            <a:ext cx="106997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lang="ja-JP" altLang="en-US" sz="900" dirty="0">
                <a:solidFill>
                  <a:schemeClr val="tx1"/>
                </a:solidFill>
                <a:latin typeface="ＭＳ Ｐゴシック" panose="020B0600070205080204" pitchFamily="50" charset="-128"/>
                <a:ea typeface="ＭＳ Ｐゴシック" panose="020B0600070205080204" pitchFamily="50" charset="-128"/>
              </a:rPr>
              <a:t>要（被）保護者氏名</a:t>
            </a:r>
            <a:r>
              <a:rPr lang="en-US" altLang="ja-JP" sz="90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0" name="正方形/長方形 29">
            <a:extLst>
              <a:ext uri="{FF2B5EF4-FFF2-40B4-BE49-F238E27FC236}">
                <a16:creationId xmlns:a16="http://schemas.microsoft.com/office/drawing/2014/main" id="{CD9B4291-BF63-477E-A6AE-4A2CF346AF31}"/>
              </a:ext>
            </a:extLst>
          </p:cNvPr>
          <p:cNvSpPr/>
          <p:nvPr/>
        </p:nvSpPr>
        <p:spPr>
          <a:xfrm>
            <a:off x="628533" y="4032418"/>
            <a:ext cx="63829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特記事項</a:t>
            </a:r>
          </a:p>
        </p:txBody>
      </p:sp>
      <p:grpSp>
        <p:nvGrpSpPr>
          <p:cNvPr id="57" name="グループ化 56">
            <a:extLst>
              <a:ext uri="{FF2B5EF4-FFF2-40B4-BE49-F238E27FC236}">
                <a16:creationId xmlns:a16="http://schemas.microsoft.com/office/drawing/2014/main" id="{E8031C83-6DB5-4197-9EBA-58CD2335FC45}"/>
              </a:ext>
            </a:extLst>
          </p:cNvPr>
          <p:cNvGrpSpPr/>
          <p:nvPr/>
        </p:nvGrpSpPr>
        <p:grpSpPr>
          <a:xfrm>
            <a:off x="4913728" y="8339720"/>
            <a:ext cx="1490481" cy="1200981"/>
            <a:chOff x="4389126" y="8031574"/>
            <a:chExt cx="1490481" cy="1200981"/>
          </a:xfrm>
          <a:noFill/>
        </p:grpSpPr>
        <p:sp>
          <p:nvSpPr>
            <p:cNvPr id="58" name="テキスト ボックス 57">
              <a:extLst>
                <a:ext uri="{FF2B5EF4-FFF2-40B4-BE49-F238E27FC236}">
                  <a16:creationId xmlns:a16="http://schemas.microsoft.com/office/drawing/2014/main" id="{6428FF55-B159-4F77-84B1-EEC6A6F86F84}"/>
                </a:ext>
              </a:extLst>
            </p:cNvPr>
            <p:cNvSpPr txBox="1"/>
            <p:nvPr/>
          </p:nvSpPr>
          <p:spPr>
            <a:xfrm>
              <a:off x="4389126" y="8031574"/>
              <a:ext cx="883920" cy="230832"/>
            </a:xfrm>
            <a:prstGeom prst="rect">
              <a:avLst/>
            </a:prstGeom>
            <a:grp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61" name="正方形/長方形 60">
              <a:extLst>
                <a:ext uri="{FF2B5EF4-FFF2-40B4-BE49-F238E27FC236}">
                  <a16:creationId xmlns:a16="http://schemas.microsoft.com/office/drawing/2014/main" id="{96C674D4-0790-4D54-96D0-DA97B6993D5B}"/>
                </a:ext>
              </a:extLst>
            </p:cNvPr>
            <p:cNvSpPr/>
            <p:nvPr/>
          </p:nvSpPr>
          <p:spPr>
            <a:xfrm>
              <a:off x="4492546" y="8491289"/>
              <a:ext cx="801830"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62" name="正方形/長方形 61">
              <a:extLst>
                <a:ext uri="{FF2B5EF4-FFF2-40B4-BE49-F238E27FC236}">
                  <a16:creationId xmlns:a16="http://schemas.microsoft.com/office/drawing/2014/main" id="{F099C1B4-7AF3-49CB-BFEC-3D73DAEDB829}"/>
                </a:ext>
              </a:extLst>
            </p:cNvPr>
            <p:cNvSpPr/>
            <p:nvPr/>
          </p:nvSpPr>
          <p:spPr>
            <a:xfrm>
              <a:off x="4492544" y="8694793"/>
              <a:ext cx="419974"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65" name="正方形/長方形 64">
              <a:extLst>
                <a:ext uri="{FF2B5EF4-FFF2-40B4-BE49-F238E27FC236}">
                  <a16:creationId xmlns:a16="http://schemas.microsoft.com/office/drawing/2014/main" id="{796459E0-CC16-4240-AED8-9844336CFA2E}"/>
                </a:ext>
              </a:extLst>
            </p:cNvPr>
            <p:cNvSpPr/>
            <p:nvPr/>
          </p:nvSpPr>
          <p:spPr>
            <a:xfrm>
              <a:off x="4948647" y="8696963"/>
              <a:ext cx="447415" cy="135760"/>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66" name="正方形/長方形 65">
              <a:extLst>
                <a:ext uri="{FF2B5EF4-FFF2-40B4-BE49-F238E27FC236}">
                  <a16:creationId xmlns:a16="http://schemas.microsoft.com/office/drawing/2014/main" id="{45F53345-5618-4F2B-8A4D-312F6EBFF948}"/>
                </a:ext>
              </a:extLst>
            </p:cNvPr>
            <p:cNvSpPr/>
            <p:nvPr/>
          </p:nvSpPr>
          <p:spPr>
            <a:xfrm>
              <a:off x="5432192" y="8694793"/>
              <a:ext cx="44741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67" name="正方形/長方形 66">
              <a:extLst>
                <a:ext uri="{FF2B5EF4-FFF2-40B4-BE49-F238E27FC236}">
                  <a16:creationId xmlns:a16="http://schemas.microsoft.com/office/drawing/2014/main" id="{75B62734-1558-4754-AC48-37025D461599}"/>
                </a:ext>
              </a:extLst>
            </p:cNvPr>
            <p:cNvSpPr/>
            <p:nvPr/>
          </p:nvSpPr>
          <p:spPr>
            <a:xfrm>
              <a:off x="4948647" y="8889754"/>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70" name="正方形/長方形 69">
              <a:extLst>
                <a:ext uri="{FF2B5EF4-FFF2-40B4-BE49-F238E27FC236}">
                  <a16:creationId xmlns:a16="http://schemas.microsoft.com/office/drawing/2014/main" id="{50772A1D-3EBF-48C2-9167-FEE6687A04CF}"/>
                </a:ext>
              </a:extLst>
            </p:cNvPr>
            <p:cNvSpPr/>
            <p:nvPr/>
          </p:nvSpPr>
          <p:spPr>
            <a:xfrm>
              <a:off x="4492543" y="9093747"/>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71" name="正方形/長方形 70">
              <a:extLst>
                <a:ext uri="{FF2B5EF4-FFF2-40B4-BE49-F238E27FC236}">
                  <a16:creationId xmlns:a16="http://schemas.microsoft.com/office/drawing/2014/main" id="{631D2D9C-4A8C-456C-8CAC-1B72A7A8FE03}"/>
                </a:ext>
              </a:extLst>
            </p:cNvPr>
            <p:cNvSpPr/>
            <p:nvPr/>
          </p:nvSpPr>
          <p:spPr>
            <a:xfrm>
              <a:off x="4466531" y="8889754"/>
              <a:ext cx="419974" cy="138808"/>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73" name="正方形/長方形 72">
              <a:extLst>
                <a:ext uri="{FF2B5EF4-FFF2-40B4-BE49-F238E27FC236}">
                  <a16:creationId xmlns:a16="http://schemas.microsoft.com/office/drawing/2014/main" id="{C2F9ABDB-C769-426D-B728-D8B4D1DA142E}"/>
                </a:ext>
              </a:extLst>
            </p:cNvPr>
            <p:cNvSpPr/>
            <p:nvPr/>
          </p:nvSpPr>
          <p:spPr>
            <a:xfrm>
              <a:off x="4484075" y="8295839"/>
              <a:ext cx="801830"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自治体名称</a:t>
              </a:r>
            </a:p>
          </p:txBody>
        </p:sp>
      </p:grpSp>
      <p:sp>
        <p:nvSpPr>
          <p:cNvPr id="40" name="正方形/長方形 39">
            <a:extLst>
              <a:ext uri="{FF2B5EF4-FFF2-40B4-BE49-F238E27FC236}">
                <a16:creationId xmlns:a16="http://schemas.microsoft.com/office/drawing/2014/main" id="{305C10BC-F1C8-4B56-B37D-70F795EF277E}"/>
              </a:ext>
            </a:extLst>
          </p:cNvPr>
          <p:cNvSpPr/>
          <p:nvPr/>
        </p:nvSpPr>
        <p:spPr>
          <a:xfrm>
            <a:off x="4105464" y="3005687"/>
            <a:ext cx="903213"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回答期日年月日</a:t>
            </a:r>
          </a:p>
        </p:txBody>
      </p:sp>
    </p:spTree>
    <p:extLst>
      <p:ext uri="{BB962C8B-B14F-4D97-AF65-F5344CB8AC3E}">
        <p14:creationId xmlns:p14="http://schemas.microsoft.com/office/powerpoint/2010/main" val="133881368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35704D2712E0354D9D4184C57411B83B" ma:contentTypeVersion="3" ma:contentTypeDescription="新しいドキュメントを作成します。" ma:contentTypeScope="" ma:versionID="89a2f80d422797c2943b57bf8c0e1423">
  <xsd:schema xmlns:xsd="http://www.w3.org/2001/XMLSchema" xmlns:xs="http://www.w3.org/2001/XMLSchema" xmlns:p="http://schemas.microsoft.com/office/2006/metadata/properties" xmlns:ns2="e879222c-30a7-4f25-9856-927c3118d307" targetNamespace="http://schemas.microsoft.com/office/2006/metadata/properties" ma:root="true" ma:fieldsID="5442a7fc7a3dea8ab046d26496e5e3bd" ns2:_="">
    <xsd:import namespace="e879222c-30a7-4f25-9856-927c3118d307"/>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79222c-30a7-4f25-9856-927c3118d30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DFE6182-0FB1-407A-B066-A927FD0B4500}"/>
</file>

<file path=customXml/itemProps2.xml><?xml version="1.0" encoding="utf-8"?>
<ds:datastoreItem xmlns:ds="http://schemas.openxmlformats.org/officeDocument/2006/customXml" ds:itemID="{2DF26206-7447-4511-90FB-6E106AC10377}"/>
</file>

<file path=customXml/itemProps3.xml><?xml version="1.0" encoding="utf-8"?>
<ds:datastoreItem xmlns:ds="http://schemas.openxmlformats.org/officeDocument/2006/customXml" ds:itemID="{12E72E54-8E5A-4612-B53E-FD20B08E6398}"/>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251</TotalTime>
  <Words>337</Words>
  <PresentationFormat>A4 210 x 297 mm</PresentationFormat>
  <Paragraphs>45</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2026-01-23T06:50:20Z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3c97eaf4-53ac-473a-a834-8938fffd2c63</vt:lpwstr>
  </property>
  <property fmtid="{D5CDD505-2E9C-101B-9397-08002B2CF9AE}" pid="15" name="MSIP_Label_436fffe2-e74d-4f21-833f-6f054a10cb50_ContentBits">
    <vt:lpwstr>0</vt:lpwstr>
  </property>
  <property fmtid="{D5CDD505-2E9C-101B-9397-08002B2CF9AE}" pid="16" name="ContentTypeId">
    <vt:lpwstr>0x01010035704D2712E0354D9D4184C57411B83B</vt:lpwstr>
  </property>
</Properties>
</file>