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5">
            <a:extLst>
              <a:ext uri="{FF2B5EF4-FFF2-40B4-BE49-F238E27FC236}">
                <a16:creationId xmlns:a16="http://schemas.microsoft.com/office/drawing/2014/main" id="{C8C301AD-6155-4698-B134-B3E1A2BC60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78544"/>
              </p:ext>
            </p:extLst>
          </p:nvPr>
        </p:nvGraphicFramePr>
        <p:xfrm>
          <a:off x="1150941" y="2737737"/>
          <a:ext cx="4556118" cy="341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492">
                  <a:extLst>
                    <a:ext uri="{9D8B030D-6E8A-4147-A177-3AD203B41FA5}">
                      <a16:colId xmlns:a16="http://schemas.microsoft.com/office/drawing/2014/main" val="1140710305"/>
                    </a:ext>
                  </a:extLst>
                </a:gridCol>
                <a:gridCol w="987747">
                  <a:extLst>
                    <a:ext uri="{9D8B030D-6E8A-4147-A177-3AD203B41FA5}">
                      <a16:colId xmlns:a16="http://schemas.microsoft.com/office/drawing/2014/main" val="30627424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092679597"/>
                    </a:ext>
                  </a:extLst>
                </a:gridCol>
                <a:gridCol w="1714179">
                  <a:extLst>
                    <a:ext uri="{9D8B030D-6E8A-4147-A177-3AD203B41FA5}">
                      <a16:colId xmlns:a16="http://schemas.microsoft.com/office/drawing/2014/main" val="85111804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53748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1689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33554"/>
                  </a:ext>
                </a:extLst>
              </a:tr>
              <a:tr h="252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897090"/>
                  </a:ext>
                </a:extLst>
              </a:tr>
            </a:tbl>
          </a:graphicData>
        </a:graphic>
      </p:graphicFrame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0EFB9DC-F745-403B-B5CE-107356E075A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5EE8757-3538-4334-9826-36686E1D1027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2CBFACE-AAE5-470B-A01D-367281619A9C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0103032-04BB-4F2D-956A-F48F8D7BD72F}"/>
              </a:ext>
            </a:extLst>
          </p:cNvPr>
          <p:cNvGrpSpPr/>
          <p:nvPr/>
        </p:nvGrpSpPr>
        <p:grpSpPr>
          <a:xfrm>
            <a:off x="4115312" y="8868619"/>
            <a:ext cx="2202321" cy="397563"/>
            <a:chOff x="4074450" y="1146506"/>
            <a:chExt cx="2202321" cy="39756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E317D00-3BBD-480B-9BF9-18AA4237CDD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FEB5CA80-9FEE-405C-A8DD-AFEA3CF1BCEF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01F71C39-0F18-4C06-B0A6-EC1AAAFA902C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283CFFC-AAB7-48FB-AB17-8AC1F24FCBEF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10" name="Rectangle 109">
            <a:extLst>
              <a:ext uri="{FF2B5EF4-FFF2-40B4-BE49-F238E27FC236}">
                <a16:creationId xmlns:a16="http://schemas.microsoft.com/office/drawing/2014/main" id="{F6B170CF-C470-4BE5-A418-75976DDD7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　活　保　護　受　給　証　明　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0651719-A27F-4C62-9602-D62F74464F06}"/>
              </a:ext>
            </a:extLst>
          </p:cNvPr>
          <p:cNvSpPr/>
          <p:nvPr/>
        </p:nvSpPr>
        <p:spPr>
          <a:xfrm>
            <a:off x="2068822" y="7532500"/>
            <a:ext cx="348993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EF5FC7-CD05-4E73-B0BE-0DD17D00FE74}"/>
              </a:ext>
            </a:extLst>
          </p:cNvPr>
          <p:cNvSpPr txBox="1"/>
          <p:nvPr/>
        </p:nvSpPr>
        <p:spPr>
          <a:xfrm>
            <a:off x="1150941" y="7503362"/>
            <a:ext cx="4325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359DB7-585E-4559-BFDB-737CFDD2CEB6}"/>
              </a:ext>
            </a:extLst>
          </p:cNvPr>
          <p:cNvSpPr txBox="1"/>
          <p:nvPr/>
        </p:nvSpPr>
        <p:spPr>
          <a:xfrm>
            <a:off x="1150941" y="6937817"/>
            <a:ext cx="6940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AADD1DE-A94B-47AB-A5A0-4481603944DA}"/>
              </a:ext>
            </a:extLst>
          </p:cNvPr>
          <p:cNvSpPr/>
          <p:nvPr/>
        </p:nvSpPr>
        <p:spPr>
          <a:xfrm>
            <a:off x="2068822" y="6964809"/>
            <a:ext cx="600564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使用目的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DCE1E-5B6A-4311-BBE0-27B12779BEF0}"/>
              </a:ext>
            </a:extLst>
          </p:cNvPr>
          <p:cNvSpPr txBox="1"/>
          <p:nvPr/>
        </p:nvSpPr>
        <p:spPr>
          <a:xfrm>
            <a:off x="1347483" y="2772957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96186F9-FD8E-4F62-B45A-E17CF6B10F3F}"/>
              </a:ext>
            </a:extLst>
          </p:cNvPr>
          <p:cNvSpPr/>
          <p:nvPr/>
        </p:nvSpPr>
        <p:spPr>
          <a:xfrm>
            <a:off x="2152109" y="2802622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03CB6E-FCAC-4491-B25D-47484E6BFBEC}"/>
              </a:ext>
            </a:extLst>
          </p:cNvPr>
          <p:cNvSpPr txBox="1"/>
          <p:nvPr/>
        </p:nvSpPr>
        <p:spPr>
          <a:xfrm>
            <a:off x="1181031" y="3064447"/>
            <a:ext cx="8085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932B630-D0A8-4ED2-B537-AF4EE7BE75CD}"/>
              </a:ext>
            </a:extLst>
          </p:cNvPr>
          <p:cNvSpPr/>
          <p:nvPr/>
        </p:nvSpPr>
        <p:spPr>
          <a:xfrm>
            <a:off x="2152109" y="3095412"/>
            <a:ext cx="65062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CDD1831-FB2E-4090-96A7-F51F6F68D028}"/>
              </a:ext>
            </a:extLst>
          </p:cNvPr>
          <p:cNvSpPr txBox="1"/>
          <p:nvPr/>
        </p:nvSpPr>
        <p:spPr>
          <a:xfrm>
            <a:off x="1299093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43038F9-3A3D-43BB-9820-B0CCEF49B68D}"/>
              </a:ext>
            </a:extLst>
          </p:cNvPr>
          <p:cNvSpPr txBox="1"/>
          <p:nvPr/>
        </p:nvSpPr>
        <p:spPr>
          <a:xfrm>
            <a:off x="2239609" y="3371909"/>
            <a:ext cx="475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C0F4D36-7E1E-4961-B364-2CB4E90A7FD0}"/>
              </a:ext>
            </a:extLst>
          </p:cNvPr>
          <p:cNvSpPr txBox="1"/>
          <p:nvPr/>
        </p:nvSpPr>
        <p:spPr>
          <a:xfrm>
            <a:off x="314543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B03A8BF-1DDC-4FD1-821F-A0073A60A9A3}"/>
              </a:ext>
            </a:extLst>
          </p:cNvPr>
          <p:cNvSpPr txBox="1"/>
          <p:nvPr/>
        </p:nvSpPr>
        <p:spPr>
          <a:xfrm>
            <a:off x="4426249" y="3371909"/>
            <a:ext cx="714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6178BF1-87B8-4CEF-9624-91CED25AFEF1}"/>
              </a:ext>
            </a:extLst>
          </p:cNvPr>
          <p:cNvSpPr/>
          <p:nvPr/>
        </p:nvSpPr>
        <p:spPr>
          <a:xfrm>
            <a:off x="127826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CCB8BFC-2321-428C-9416-37A380C2527C}"/>
              </a:ext>
            </a:extLst>
          </p:cNvPr>
          <p:cNvSpPr/>
          <p:nvPr/>
        </p:nvSpPr>
        <p:spPr>
          <a:xfrm>
            <a:off x="2218621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7085DC0-3954-4C78-8081-753945DC985E}"/>
              </a:ext>
            </a:extLst>
          </p:cNvPr>
          <p:cNvSpPr/>
          <p:nvPr/>
        </p:nvSpPr>
        <p:spPr>
          <a:xfrm>
            <a:off x="3208827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13B0BB0-7D0F-49B8-806C-20D8407F4119}"/>
              </a:ext>
            </a:extLst>
          </p:cNvPr>
          <p:cNvSpPr/>
          <p:nvPr/>
        </p:nvSpPr>
        <p:spPr>
          <a:xfrm>
            <a:off x="4524798" y="3708200"/>
            <a:ext cx="5172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受給期間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520D139-A50E-489C-B601-57D5449FA70C}"/>
              </a:ext>
            </a:extLst>
          </p:cNvPr>
          <p:cNvSpPr txBox="1"/>
          <p:nvPr/>
        </p:nvSpPr>
        <p:spPr>
          <a:xfrm>
            <a:off x="1150941" y="6372272"/>
            <a:ext cx="7984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A9CFEDC-EA63-47DE-99C9-DBFDD208F0FF}"/>
              </a:ext>
            </a:extLst>
          </p:cNvPr>
          <p:cNvSpPr/>
          <p:nvPr/>
        </p:nvSpPr>
        <p:spPr>
          <a:xfrm>
            <a:off x="2068822" y="6403136"/>
            <a:ext cx="764377" cy="171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扶助の種類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166C3CB-B1E2-83A5-C1EE-213156A9C9B5}"/>
              </a:ext>
            </a:extLst>
          </p:cNvPr>
          <p:cNvGrpSpPr/>
          <p:nvPr/>
        </p:nvGrpSpPr>
        <p:grpSpPr>
          <a:xfrm>
            <a:off x="1150941" y="8159079"/>
            <a:ext cx="4645992" cy="230832"/>
            <a:chOff x="1150941" y="8159079"/>
            <a:chExt cx="4645992" cy="23083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5788CF1-E3CF-4691-A64B-28F628FDFCF9}"/>
                </a:ext>
              </a:extLst>
            </p:cNvPr>
            <p:cNvSpPr txBox="1"/>
            <p:nvPr/>
          </p:nvSpPr>
          <p:spPr>
            <a:xfrm>
              <a:off x="1150941" y="8159079"/>
              <a:ext cx="46459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上記の世帯は　　　　　　　　　　　　による保護を受給していることを証明します。</a:t>
              </a:r>
              <a:endPara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32A4444-EB8E-FB32-FA22-8C33A6580165}"/>
                </a:ext>
              </a:extLst>
            </p:cNvPr>
            <p:cNvSpPr/>
            <p:nvPr/>
          </p:nvSpPr>
          <p:spPr>
            <a:xfrm>
              <a:off x="2076760" y="8210201"/>
              <a:ext cx="76780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根拠法令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30954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91B41E-0F99-4D91-979A-CEDD350E5294}"/>
</file>

<file path=customXml/itemProps2.xml><?xml version="1.0" encoding="utf-8"?>
<ds:datastoreItem xmlns:ds="http://schemas.openxmlformats.org/officeDocument/2006/customXml" ds:itemID="{A7D397CA-B05C-4661-B35F-90144BD88911}"/>
</file>

<file path=customXml/itemProps3.xml><?xml version="1.0" encoding="utf-8"?>
<ds:datastoreItem xmlns:ds="http://schemas.openxmlformats.org/officeDocument/2006/customXml" ds:itemID="{119B7F8A-B939-4BA4-8545-559C6F004FB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</TotalTime>
  <Words>73</Words>
  <PresentationFormat>A4 210 x 297 mm</PresentationFormat>
  <Paragraphs>27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2023-03-10T08:18:55Z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