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西原 信太郎(nishihara-shintarou.ss0)" initials="西原" lastIdx="1" clrIdx="1">
    <p:extLst>
      <p:ext uri="{19B8F6BF-5375-455C-9EA6-DF929625EA0E}">
        <p15:presenceInfo xmlns:p15="http://schemas.microsoft.com/office/powerpoint/2012/main" userId="S-1-5-21-4175116151-3849908774-3845857867-613233" providerId="AD"/>
      </p:ext>
    </p:extLst>
  </p:cmAuthor>
  <p:cmAuthor id="3" name="Okano, Takumi (JP - AB 岡野 匠)" initials="OT(A岡匠" lastIdx="1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5BD09F69-EF6A-424A-B767-D4F7ACD580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473947"/>
              </p:ext>
            </p:extLst>
          </p:nvPr>
        </p:nvGraphicFramePr>
        <p:xfrm>
          <a:off x="550776" y="1189998"/>
          <a:ext cx="5769063" cy="5338657"/>
        </p:xfrm>
        <a:graphic>
          <a:graphicData uri="http://schemas.openxmlformats.org/drawingml/2006/table">
            <a:tbl>
              <a:tblPr/>
              <a:tblGrid>
                <a:gridCol w="107986">
                  <a:extLst>
                    <a:ext uri="{9D8B030D-6E8A-4147-A177-3AD203B41FA5}">
                      <a16:colId xmlns:a16="http://schemas.microsoft.com/office/drawing/2014/main" val="2194164581"/>
                    </a:ext>
                  </a:extLst>
                </a:gridCol>
                <a:gridCol w="157071">
                  <a:extLst>
                    <a:ext uri="{9D8B030D-6E8A-4147-A177-3AD203B41FA5}">
                      <a16:colId xmlns:a16="http://schemas.microsoft.com/office/drawing/2014/main" val="323346966"/>
                    </a:ext>
                  </a:extLst>
                </a:gridCol>
                <a:gridCol w="147254">
                  <a:extLst>
                    <a:ext uri="{9D8B030D-6E8A-4147-A177-3AD203B41FA5}">
                      <a16:colId xmlns:a16="http://schemas.microsoft.com/office/drawing/2014/main" val="1182445753"/>
                    </a:ext>
                  </a:extLst>
                </a:gridCol>
                <a:gridCol w="130892">
                  <a:extLst>
                    <a:ext uri="{9D8B030D-6E8A-4147-A177-3AD203B41FA5}">
                      <a16:colId xmlns:a16="http://schemas.microsoft.com/office/drawing/2014/main" val="804665420"/>
                    </a:ext>
                  </a:extLst>
                </a:gridCol>
                <a:gridCol w="130892">
                  <a:extLst>
                    <a:ext uri="{9D8B030D-6E8A-4147-A177-3AD203B41FA5}">
                      <a16:colId xmlns:a16="http://schemas.microsoft.com/office/drawing/2014/main" val="2729749810"/>
                    </a:ext>
                  </a:extLst>
                </a:gridCol>
                <a:gridCol w="157071">
                  <a:extLst>
                    <a:ext uri="{9D8B030D-6E8A-4147-A177-3AD203B41FA5}">
                      <a16:colId xmlns:a16="http://schemas.microsoft.com/office/drawing/2014/main" val="4045039221"/>
                    </a:ext>
                  </a:extLst>
                </a:gridCol>
                <a:gridCol w="693728">
                  <a:extLst>
                    <a:ext uri="{9D8B030D-6E8A-4147-A177-3AD203B41FA5}">
                      <a16:colId xmlns:a16="http://schemas.microsoft.com/office/drawing/2014/main" val="3783583093"/>
                    </a:ext>
                  </a:extLst>
                </a:gridCol>
                <a:gridCol w="497389">
                  <a:extLst>
                    <a:ext uri="{9D8B030D-6E8A-4147-A177-3AD203B41FA5}">
                      <a16:colId xmlns:a16="http://schemas.microsoft.com/office/drawing/2014/main" val="3801529241"/>
                    </a:ext>
                  </a:extLst>
                </a:gridCol>
                <a:gridCol w="431943">
                  <a:extLst>
                    <a:ext uri="{9D8B030D-6E8A-4147-A177-3AD203B41FA5}">
                      <a16:colId xmlns:a16="http://schemas.microsoft.com/office/drawing/2014/main" val="3224308712"/>
                    </a:ext>
                  </a:extLst>
                </a:gridCol>
                <a:gridCol w="235606">
                  <a:extLst>
                    <a:ext uri="{9D8B030D-6E8A-4147-A177-3AD203B41FA5}">
                      <a16:colId xmlns:a16="http://schemas.microsoft.com/office/drawing/2014/main" val="3269732212"/>
                    </a:ext>
                  </a:extLst>
                </a:gridCol>
                <a:gridCol w="209427">
                  <a:extLst>
                    <a:ext uri="{9D8B030D-6E8A-4147-A177-3AD203B41FA5}">
                      <a16:colId xmlns:a16="http://schemas.microsoft.com/office/drawing/2014/main" val="2439800660"/>
                    </a:ext>
                  </a:extLst>
                </a:gridCol>
                <a:gridCol w="209427">
                  <a:extLst>
                    <a:ext uri="{9D8B030D-6E8A-4147-A177-3AD203B41FA5}">
                      <a16:colId xmlns:a16="http://schemas.microsoft.com/office/drawing/2014/main" val="509791766"/>
                    </a:ext>
                  </a:extLst>
                </a:gridCol>
                <a:gridCol w="209427">
                  <a:extLst>
                    <a:ext uri="{9D8B030D-6E8A-4147-A177-3AD203B41FA5}">
                      <a16:colId xmlns:a16="http://schemas.microsoft.com/office/drawing/2014/main" val="799588560"/>
                    </a:ext>
                  </a:extLst>
                </a:gridCol>
                <a:gridCol w="575924">
                  <a:extLst>
                    <a:ext uri="{9D8B030D-6E8A-4147-A177-3AD203B41FA5}">
                      <a16:colId xmlns:a16="http://schemas.microsoft.com/office/drawing/2014/main" val="2333521545"/>
                    </a:ext>
                  </a:extLst>
                </a:gridCol>
                <a:gridCol w="195767">
                  <a:extLst>
                    <a:ext uri="{9D8B030D-6E8A-4147-A177-3AD203B41FA5}">
                      <a16:colId xmlns:a16="http://schemas.microsoft.com/office/drawing/2014/main" val="3486149323"/>
                    </a:ext>
                  </a:extLst>
                </a:gridCol>
                <a:gridCol w="537227">
                  <a:extLst>
                    <a:ext uri="{9D8B030D-6E8A-4147-A177-3AD203B41FA5}">
                      <a16:colId xmlns:a16="http://schemas.microsoft.com/office/drawing/2014/main" val="3514342386"/>
                    </a:ext>
                  </a:extLst>
                </a:gridCol>
                <a:gridCol w="196338">
                  <a:extLst>
                    <a:ext uri="{9D8B030D-6E8A-4147-A177-3AD203B41FA5}">
                      <a16:colId xmlns:a16="http://schemas.microsoft.com/office/drawing/2014/main" val="137203991"/>
                    </a:ext>
                  </a:extLst>
                </a:gridCol>
                <a:gridCol w="615192">
                  <a:extLst>
                    <a:ext uri="{9D8B030D-6E8A-4147-A177-3AD203B41FA5}">
                      <a16:colId xmlns:a16="http://schemas.microsoft.com/office/drawing/2014/main" val="2996563866"/>
                    </a:ext>
                  </a:extLst>
                </a:gridCol>
                <a:gridCol w="183248">
                  <a:extLst>
                    <a:ext uri="{9D8B030D-6E8A-4147-A177-3AD203B41FA5}">
                      <a16:colId xmlns:a16="http://schemas.microsoft.com/office/drawing/2014/main" val="1667168568"/>
                    </a:ext>
                  </a:extLst>
                </a:gridCol>
                <a:gridCol w="147254">
                  <a:extLst>
                    <a:ext uri="{9D8B030D-6E8A-4147-A177-3AD203B41FA5}">
                      <a16:colId xmlns:a16="http://schemas.microsoft.com/office/drawing/2014/main" val="1743796217"/>
                    </a:ext>
                  </a:extLst>
                </a:gridCol>
              </a:tblGrid>
              <a:tr h="1460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3394731"/>
                  </a:ext>
                </a:extLst>
              </a:tr>
              <a:tr h="18304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indent="541338" algn="l" fontAlgn="ctr">
                        <a:tabLst>
                          <a:tab pos="1257300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dist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検診命令書</a:t>
                      </a:r>
                    </a:p>
                  </a:txBody>
                  <a:tcPr marL="114300" marR="11430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08891833"/>
                  </a:ext>
                </a:extLst>
              </a:tr>
              <a:tr h="18304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97875155"/>
                  </a:ext>
                </a:extLst>
              </a:tr>
              <a:tr h="1402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1302134"/>
                  </a:ext>
                </a:extLst>
              </a:tr>
              <a:tr h="20713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5788280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30333170"/>
                  </a:ext>
                </a:extLst>
              </a:tr>
              <a:tr h="19092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発行自治体名称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発行役職名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61425456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発行者氏名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30347634"/>
                  </a:ext>
                </a:extLst>
              </a:tr>
              <a:tr h="1402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19829639"/>
                  </a:ext>
                </a:extLst>
              </a:tr>
              <a:tr h="3566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下記により検査を受けて下さい。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94484299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検診を受ける日時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66789935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検診を受ける場所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9375118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検診を行う医療機関の名称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497003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>
                        <a:tabLst>
                          <a:tab pos="5022850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住所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37425246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>
                        <a:tabLst>
                          <a:tab pos="5022850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担当医師等氏名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69850664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検診理由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4290928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備考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4539236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注意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34318929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検診を受けるときは、この書類を持参して下さい。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971429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この検診命令は、生活保護法第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28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条第１項の規定にもとづくものです。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28832478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17">
                  <a:txBody>
                    <a:bodyPr/>
                    <a:lstStyle/>
                    <a:p>
                      <a:pPr marL="0" indent="0" algn="l" fontAlgn="ctr">
                        <a:buAutoNum type="arabicPlain" startAt="3"/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この検診命令を受けないと、同条第５項の規定により、あなたの保護申請が却下され、またはあなたに対す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182563" algn="l" fontAlgn="ctr">
                        <a:buNone/>
                        <a:tabLst>
                          <a:tab pos="182563" algn="l"/>
                        </a:tabLst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る保護が変更、停止若しくは廃止される場合があります。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58282259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78633923"/>
                  </a:ext>
                </a:extLst>
              </a:tr>
              <a:tr h="24341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7">
                  <a:txBody>
                    <a:bodyPr/>
                    <a:lstStyle/>
                    <a:p>
                      <a:pPr algn="l" fontAlgn="ctr">
                        <a:tabLst>
                          <a:tab pos="182563" algn="l"/>
                        </a:tabLst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	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この検診命令について疑問がある場合には、福祉事務所に相談して下さい。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5333269"/>
                  </a:ext>
                </a:extLst>
              </a:tr>
              <a:tr h="1402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9205126"/>
                  </a:ext>
                </a:extLst>
              </a:tr>
            </a:tbl>
          </a:graphicData>
        </a:graphic>
      </p:graphicFrame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3EC3ACE6-0C80-44E1-A6D8-A65C11904C88}"/>
              </a:ext>
            </a:extLst>
          </p:cNvPr>
          <p:cNvSpPr/>
          <p:nvPr/>
        </p:nvSpPr>
        <p:spPr>
          <a:xfrm>
            <a:off x="5741988" y="2217619"/>
            <a:ext cx="468312" cy="46831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2E47990-94A4-4B28-96E1-B59CEF80928E}"/>
              </a:ext>
            </a:extLst>
          </p:cNvPr>
          <p:cNvSpPr/>
          <p:nvPr/>
        </p:nvSpPr>
        <p:spPr>
          <a:xfrm>
            <a:off x="575842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C4760E8-9E6D-4069-B189-15DE21722EFC}"/>
              </a:ext>
            </a:extLst>
          </p:cNvPr>
          <p:cNvSpPr/>
          <p:nvPr/>
        </p:nvSpPr>
        <p:spPr>
          <a:xfrm>
            <a:off x="773842" y="2454679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338EF3C-CF67-4EE3-B26E-C7B6F3E328E9}"/>
              </a:ext>
            </a:extLst>
          </p:cNvPr>
          <p:cNvSpPr/>
          <p:nvPr/>
        </p:nvSpPr>
        <p:spPr>
          <a:xfrm>
            <a:off x="2044535" y="2463946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FCD9AC-21E7-4629-A3DB-9CA4C5386974}"/>
              </a:ext>
            </a:extLst>
          </p:cNvPr>
          <p:cNvSpPr/>
          <p:nvPr/>
        </p:nvSpPr>
        <p:spPr>
          <a:xfrm>
            <a:off x="3809573" y="2310143"/>
            <a:ext cx="88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9DB68107-45BF-45CD-BA9A-299060695920}"/>
              </a:ext>
            </a:extLst>
          </p:cNvPr>
          <p:cNvSpPr/>
          <p:nvPr/>
        </p:nvSpPr>
        <p:spPr>
          <a:xfrm>
            <a:off x="4750274" y="2310143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50FDDE61-458E-4982-9573-4C9B480BA225}"/>
              </a:ext>
            </a:extLst>
          </p:cNvPr>
          <p:cNvSpPr/>
          <p:nvPr/>
        </p:nvSpPr>
        <p:spPr>
          <a:xfrm>
            <a:off x="4750274" y="247583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D41BDB2-2142-4836-A31B-1A011FA59E90}"/>
              </a:ext>
            </a:extLst>
          </p:cNvPr>
          <p:cNvSpPr/>
          <p:nvPr/>
        </p:nvSpPr>
        <p:spPr>
          <a:xfrm>
            <a:off x="1972921" y="2160638"/>
            <a:ext cx="36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35D03DC-1333-45CA-87C7-9B5F54ABB098}"/>
              </a:ext>
            </a:extLst>
          </p:cNvPr>
          <p:cNvSpPr/>
          <p:nvPr/>
        </p:nvSpPr>
        <p:spPr>
          <a:xfrm>
            <a:off x="958980" y="1761249"/>
            <a:ext cx="795940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受診者居住地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EE34DED-3283-4055-B302-412DBA96B7F0}"/>
              </a:ext>
            </a:extLst>
          </p:cNvPr>
          <p:cNvSpPr/>
          <p:nvPr/>
        </p:nvSpPr>
        <p:spPr>
          <a:xfrm>
            <a:off x="958980" y="1951780"/>
            <a:ext cx="795940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396A9FCE-ED3B-4961-BC39-6B7DBC549A6E}"/>
              </a:ext>
            </a:extLst>
          </p:cNvPr>
          <p:cNvSpPr/>
          <p:nvPr/>
        </p:nvSpPr>
        <p:spPr>
          <a:xfrm>
            <a:off x="958980" y="2152820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受診者生年月日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50C1846-DD18-4C68-B1A8-5C71ED05F38F}"/>
              </a:ext>
            </a:extLst>
          </p:cNvPr>
          <p:cNvSpPr/>
          <p:nvPr/>
        </p:nvSpPr>
        <p:spPr>
          <a:xfrm>
            <a:off x="2695531" y="3272335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検診年月日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13921C9-0551-4995-99FB-797587D5ED33}"/>
              </a:ext>
            </a:extLst>
          </p:cNvPr>
          <p:cNvSpPr/>
          <p:nvPr/>
        </p:nvSpPr>
        <p:spPr>
          <a:xfrm>
            <a:off x="2693384" y="3521245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検診場所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88BA3C5-CD34-4766-A08A-EAC75FC6824C}"/>
              </a:ext>
            </a:extLst>
          </p:cNvPr>
          <p:cNvSpPr/>
          <p:nvPr/>
        </p:nvSpPr>
        <p:spPr>
          <a:xfrm>
            <a:off x="2693384" y="3759872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医療機関名称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4C7152E-E8AA-4C0B-BEF7-A9006A2A594E}"/>
              </a:ext>
            </a:extLst>
          </p:cNvPr>
          <p:cNvSpPr/>
          <p:nvPr/>
        </p:nvSpPr>
        <p:spPr>
          <a:xfrm>
            <a:off x="2693384" y="4024814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医療機関住所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01408176-2438-4154-B80D-892D5C72FDF5}"/>
              </a:ext>
            </a:extLst>
          </p:cNvPr>
          <p:cNvSpPr/>
          <p:nvPr/>
        </p:nvSpPr>
        <p:spPr>
          <a:xfrm>
            <a:off x="2693384" y="4246207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担当医師氏名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0934448-92E0-4666-A022-9A5D6AD48D07}"/>
              </a:ext>
            </a:extLst>
          </p:cNvPr>
          <p:cNvSpPr/>
          <p:nvPr/>
        </p:nvSpPr>
        <p:spPr>
          <a:xfrm>
            <a:off x="2693384" y="4486168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検診理由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E86F8D91-E7FA-4D6E-9536-16CD771828C5}"/>
              </a:ext>
            </a:extLst>
          </p:cNvPr>
          <p:cNvSpPr/>
          <p:nvPr/>
        </p:nvSpPr>
        <p:spPr>
          <a:xfrm>
            <a:off x="2693384" y="4726129"/>
            <a:ext cx="888016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43EF1F30-B075-4B66-AA49-A17D77E6AEBB}"/>
              </a:ext>
            </a:extLst>
          </p:cNvPr>
          <p:cNvSpPr/>
          <p:nvPr/>
        </p:nvSpPr>
        <p:spPr>
          <a:xfrm>
            <a:off x="3683984" y="3272334"/>
            <a:ext cx="540354" cy="1295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検診時刻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87F0B24-3145-434A-B023-F629D86E6F8D}"/>
              </a:ext>
            </a:extLst>
          </p:cNvPr>
          <p:cNvGrpSpPr/>
          <p:nvPr/>
        </p:nvGrpSpPr>
        <p:grpSpPr>
          <a:xfrm>
            <a:off x="4998826" y="573846"/>
            <a:ext cx="1315893" cy="441113"/>
            <a:chOff x="4863031" y="699804"/>
            <a:chExt cx="1315893" cy="441113"/>
          </a:xfrm>
          <a:noFill/>
        </p:grpSpPr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388200FC-B797-4119-8A9C-ABB2FFCBCA0C}"/>
                </a:ext>
              </a:extLst>
            </p:cNvPr>
            <p:cNvSpPr/>
            <p:nvPr/>
          </p:nvSpPr>
          <p:spPr>
            <a:xfrm>
              <a:off x="4863031" y="699804"/>
              <a:ext cx="716548" cy="17163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D937C953-428D-4542-A149-A90DBA768DF4}"/>
                </a:ext>
              </a:extLst>
            </p:cNvPr>
            <p:cNvSpPr/>
            <p:nvPr/>
          </p:nvSpPr>
          <p:spPr>
            <a:xfrm>
              <a:off x="4863031" y="969279"/>
              <a:ext cx="716548" cy="17163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5C974868-6937-46DA-9AB4-DBEB2BD47545}"/>
                </a:ext>
              </a:extLst>
            </p:cNvPr>
            <p:cNvSpPr/>
            <p:nvPr/>
          </p:nvSpPr>
          <p:spPr>
            <a:xfrm>
              <a:off x="5820650" y="968133"/>
              <a:ext cx="358274" cy="17163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交付</a:t>
              </a: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6141DF95-1615-44EA-ACB0-DC167D2A1C04}"/>
              </a:ext>
            </a:extLst>
          </p:cNvPr>
          <p:cNvGrpSpPr/>
          <p:nvPr/>
        </p:nvGrpSpPr>
        <p:grpSpPr>
          <a:xfrm>
            <a:off x="4838611" y="7915273"/>
            <a:ext cx="1476108" cy="1400317"/>
            <a:chOff x="4403499" y="7832238"/>
            <a:chExt cx="1476108" cy="1400317"/>
          </a:xfrm>
          <a:noFill/>
        </p:grpSpPr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54E31867-6350-4CD7-8242-12A037B0B098}"/>
                </a:ext>
              </a:extLst>
            </p:cNvPr>
            <p:cNvSpPr txBox="1"/>
            <p:nvPr/>
          </p:nvSpPr>
          <p:spPr>
            <a:xfrm>
              <a:off x="4403499" y="7832238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B3DA4DDA-747F-4CEE-9B11-71FF909B6ABE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DE1A8C05-928C-43F6-A79F-51684C43451F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3E13CFDB-7D46-434F-9B52-265F42D61B2B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6E607CF3-7BFB-4A97-9BCB-5D048A977F14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B380B59F-B3E1-4D89-8690-997DB9F6FC37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026ED55A-852B-4971-A550-B005784855EB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371DCB50-1F90-451E-867A-141C21AC98A4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91831601-6DFB-43E3-ADB0-E620B4E83297}"/>
                </a:ext>
              </a:extLst>
            </p:cNvPr>
            <p:cNvSpPr/>
            <p:nvPr/>
          </p:nvSpPr>
          <p:spPr>
            <a:xfrm>
              <a:off x="4492543" y="8114636"/>
              <a:ext cx="108995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876DAF5B-60A4-4373-880C-7B1DDBFE8953}"/>
                </a:ext>
              </a:extLst>
            </p:cNvPr>
            <p:cNvSpPr/>
            <p:nvPr/>
          </p:nvSpPr>
          <p:spPr>
            <a:xfrm>
              <a:off x="4485589" y="8293345"/>
              <a:ext cx="1096903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56286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049D0CE-5E5D-4E4F-8986-5B888333BDD3}"/>
</file>

<file path=customXml/itemProps2.xml><?xml version="1.0" encoding="utf-8"?>
<ds:datastoreItem xmlns:ds="http://schemas.openxmlformats.org/officeDocument/2006/customXml" ds:itemID="{793BD12B-A84D-43B2-BB69-331F98D77C1C}"/>
</file>

<file path=customXml/itemProps3.xml><?xml version="1.0" encoding="utf-8"?>
<ds:datastoreItem xmlns:ds="http://schemas.openxmlformats.org/officeDocument/2006/customXml" ds:itemID="{86333390-9836-40EA-ACA9-D91146DECF6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294</TotalTime>
  <Words>287</Words>
  <PresentationFormat>A4 210 x 297 mm</PresentationFormat>
  <Paragraphs>130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2023-03-10T00:29:09Z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295a8feb-6419-4411-b529-b83e55ab7823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