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3" clrIdx="0">
    <p:extLst>
      <p:ext uri="{19B8F6BF-5375-455C-9EA6-DF929625EA0E}">
        <p15:presenceInfo xmlns:p15="http://schemas.microsoft.com/office/powerpoint/2012/main" userId="S-1-5-21-4175116151-3849908774-3845857867-619503" providerId="AD"/>
      </p:ext>
    </p:extLst>
  </p:cmAuthor>
  <p:cmAuthor id="2" name="渡部 俊(watabe-shun.ik4)" initials="渡部" lastIdx="3" clrIdx="1">
    <p:extLst>
      <p:ext uri="{19B8F6BF-5375-455C-9EA6-DF929625EA0E}">
        <p15:presenceInfo xmlns:p15="http://schemas.microsoft.com/office/powerpoint/2012/main" userId="S-1-5-21-4175116151-3849908774-3845857867-619606" providerId="AD"/>
      </p:ext>
    </p:extLst>
  </p:cmAuthor>
  <p:cmAuthor id="3" name="Okano, Takumi (JP - AB 岡野 匠)" initials="OT(A岡匠" lastIdx="6"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77" d="100"/>
          <a:sy n="77" d="100"/>
        </p:scale>
        <p:origin x="3360" y="96"/>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1" name="Rectangle 109">
            <a:extLst>
              <a:ext uri="{FF2B5EF4-FFF2-40B4-BE49-F238E27FC236}">
                <a16:creationId xmlns:a16="http://schemas.microsoft.com/office/drawing/2014/main" id="{C2902AB2-FC2A-49D2-BB9A-88E7AEF137D3}"/>
              </a:ext>
            </a:extLst>
          </p:cNvPr>
          <p:cNvSpPr>
            <a:spLocks noChangeArrowheads="1"/>
          </p:cNvSpPr>
          <p:nvPr/>
        </p:nvSpPr>
        <p:spPr bwMode="auto">
          <a:xfrm>
            <a:off x="549000" y="2233080"/>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80" name="Rectangle 109">
            <a:extLst>
              <a:ext uri="{FF2B5EF4-FFF2-40B4-BE49-F238E27FC236}">
                <a16:creationId xmlns:a16="http://schemas.microsoft.com/office/drawing/2014/main" id="{FB7BDC7D-81F3-4106-8071-F481D3CBBC4F}"/>
              </a:ext>
            </a:extLst>
          </p:cNvPr>
          <p:cNvSpPr>
            <a:spLocks noChangeArrowheads="1"/>
          </p:cNvSpPr>
          <p:nvPr/>
        </p:nvSpPr>
        <p:spPr bwMode="auto">
          <a:xfrm>
            <a:off x="615196" y="4277226"/>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a:t>
            </a:r>
            <a:r>
              <a:rPr lang="en-US" altLang="ja-JP" sz="900" dirty="0">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納入期限</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36" name="Rectangle 109">
            <a:extLst>
              <a:ext uri="{FF2B5EF4-FFF2-40B4-BE49-F238E27FC236}">
                <a16:creationId xmlns:a16="http://schemas.microsoft.com/office/drawing/2014/main" id="{0982FB24-8098-4D92-A991-C85126F2858A}"/>
              </a:ext>
            </a:extLst>
          </p:cNvPr>
          <p:cNvSpPr>
            <a:spLocks noChangeArrowheads="1"/>
          </p:cNvSpPr>
          <p:nvPr/>
        </p:nvSpPr>
        <p:spPr bwMode="auto">
          <a:xfrm>
            <a:off x="507122" y="3014970"/>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滞納債務</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40" name="Rectangle 109">
            <a:extLst>
              <a:ext uri="{FF2B5EF4-FFF2-40B4-BE49-F238E27FC236}">
                <a16:creationId xmlns:a16="http://schemas.microsoft.com/office/drawing/2014/main" id="{E6B8AEED-D6BC-4333-90D1-86FC7A29A3F7}"/>
              </a:ext>
            </a:extLst>
          </p:cNvPr>
          <p:cNvSpPr>
            <a:spLocks noChangeArrowheads="1"/>
          </p:cNvSpPr>
          <p:nvPr/>
        </p:nvSpPr>
        <p:spPr bwMode="auto">
          <a:xfrm>
            <a:off x="615196" y="3926900"/>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a:t>
            </a:r>
            <a:r>
              <a:rPr lang="en-US" altLang="ja-JP" sz="900" dirty="0">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債務金額</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42" name="Rectangle 109">
            <a:extLst>
              <a:ext uri="{FF2B5EF4-FFF2-40B4-BE49-F238E27FC236}">
                <a16:creationId xmlns:a16="http://schemas.microsoft.com/office/drawing/2014/main" id="{3DF4677C-25DC-4E06-8632-36D1E63463AA}"/>
              </a:ext>
            </a:extLst>
          </p:cNvPr>
          <p:cNvSpPr>
            <a:spLocks noChangeArrowheads="1"/>
          </p:cNvSpPr>
          <p:nvPr/>
        </p:nvSpPr>
        <p:spPr bwMode="auto">
          <a:xfrm>
            <a:off x="615196" y="3582598"/>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a:t>
            </a:r>
            <a:r>
              <a:rPr lang="en-US" altLang="ja-JP" sz="900" dirty="0">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債務決定日</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52" name="正方形/長方形 51">
            <a:extLst>
              <a:ext uri="{FF2B5EF4-FFF2-40B4-BE49-F238E27FC236}">
                <a16:creationId xmlns:a16="http://schemas.microsoft.com/office/drawing/2014/main" id="{6DF3A617-37A2-4A40-B884-09A6DC39FB74}"/>
              </a:ext>
            </a:extLst>
          </p:cNvPr>
          <p:cNvSpPr/>
          <p:nvPr/>
        </p:nvSpPr>
        <p:spPr>
          <a:xfrm>
            <a:off x="1736725" y="3650571"/>
            <a:ext cx="90405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債務決定年月日</a:t>
            </a:r>
          </a:p>
        </p:txBody>
      </p:sp>
      <p:sp>
        <p:nvSpPr>
          <p:cNvPr id="53" name="正方形/長方形 52">
            <a:extLst>
              <a:ext uri="{FF2B5EF4-FFF2-40B4-BE49-F238E27FC236}">
                <a16:creationId xmlns:a16="http://schemas.microsoft.com/office/drawing/2014/main" id="{23320E61-123C-4807-A548-9B6E9E051647}"/>
              </a:ext>
            </a:extLst>
          </p:cNvPr>
          <p:cNvSpPr/>
          <p:nvPr/>
        </p:nvSpPr>
        <p:spPr>
          <a:xfrm>
            <a:off x="1735537" y="4009742"/>
            <a:ext cx="53217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債務金額</a:t>
            </a:r>
          </a:p>
        </p:txBody>
      </p:sp>
      <p:grpSp>
        <p:nvGrpSpPr>
          <p:cNvPr id="3" name="グループ化 2">
            <a:extLst>
              <a:ext uri="{FF2B5EF4-FFF2-40B4-BE49-F238E27FC236}">
                <a16:creationId xmlns:a16="http://schemas.microsoft.com/office/drawing/2014/main" id="{553C8781-8A8E-4337-879E-8EEA57197645}"/>
              </a:ext>
            </a:extLst>
          </p:cNvPr>
          <p:cNvGrpSpPr/>
          <p:nvPr/>
        </p:nvGrpSpPr>
        <p:grpSpPr>
          <a:xfrm>
            <a:off x="613942" y="299981"/>
            <a:ext cx="1296000" cy="635296"/>
            <a:chOff x="613942" y="299981"/>
            <a:chExt cx="1296000" cy="635296"/>
          </a:xfrm>
        </p:grpSpPr>
        <p:sp>
          <p:nvSpPr>
            <p:cNvPr id="74" name="正方形/長方形 73">
              <a:extLst>
                <a:ext uri="{FF2B5EF4-FFF2-40B4-BE49-F238E27FC236}">
                  <a16:creationId xmlns:a16="http://schemas.microsoft.com/office/drawing/2014/main" id="{F26F2E31-8CDE-4B33-BFB9-FE1433DF5445}"/>
                </a:ext>
              </a:extLst>
            </p:cNvPr>
            <p:cNvSpPr/>
            <p:nvPr/>
          </p:nvSpPr>
          <p:spPr>
            <a:xfrm>
              <a:off x="613942" y="299981"/>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75" name="正方形/長方形 74">
              <a:extLst>
                <a:ext uri="{FF2B5EF4-FFF2-40B4-BE49-F238E27FC236}">
                  <a16:creationId xmlns:a16="http://schemas.microsoft.com/office/drawing/2014/main" id="{F1D9810C-DCF6-4FC1-B6E2-4F5392F2C7EC}"/>
                </a:ext>
              </a:extLst>
            </p:cNvPr>
            <p:cNvSpPr/>
            <p:nvPr/>
          </p:nvSpPr>
          <p:spPr>
            <a:xfrm>
              <a:off x="613942" y="468884"/>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76" name="正方形/長方形 75">
              <a:extLst>
                <a:ext uri="{FF2B5EF4-FFF2-40B4-BE49-F238E27FC236}">
                  <a16:creationId xmlns:a16="http://schemas.microsoft.com/office/drawing/2014/main" id="{D96399F5-0B3F-417B-A33B-6841F57ED618}"/>
                </a:ext>
              </a:extLst>
            </p:cNvPr>
            <p:cNvSpPr/>
            <p:nvPr/>
          </p:nvSpPr>
          <p:spPr>
            <a:xfrm>
              <a:off x="613942" y="637787"/>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77" name="正方形/長方形 76">
              <a:extLst>
                <a:ext uri="{FF2B5EF4-FFF2-40B4-BE49-F238E27FC236}">
                  <a16:creationId xmlns:a16="http://schemas.microsoft.com/office/drawing/2014/main" id="{7CB38AEF-DD6F-4C9F-8462-E908375A51E3}"/>
                </a:ext>
              </a:extLst>
            </p:cNvPr>
            <p:cNvSpPr/>
            <p:nvPr/>
          </p:nvSpPr>
          <p:spPr>
            <a:xfrm>
              <a:off x="1426742" y="637787"/>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78" name="正方形/長方形 77">
              <a:extLst>
                <a:ext uri="{FF2B5EF4-FFF2-40B4-BE49-F238E27FC236}">
                  <a16:creationId xmlns:a16="http://schemas.microsoft.com/office/drawing/2014/main" id="{EE87E511-829E-4A1D-9A63-A4B63431B8BC}"/>
                </a:ext>
              </a:extLst>
            </p:cNvPr>
            <p:cNvSpPr/>
            <p:nvPr/>
          </p:nvSpPr>
          <p:spPr>
            <a:xfrm>
              <a:off x="613942" y="806689"/>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16771" y="1211877"/>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a:t>
            </a: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督　促　状</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45" name="Rectangle 109">
            <a:extLst>
              <a:ext uri="{FF2B5EF4-FFF2-40B4-BE49-F238E27FC236}">
                <a16:creationId xmlns:a16="http://schemas.microsoft.com/office/drawing/2014/main" id="{293B5092-6253-411D-B264-86F055D03571}"/>
              </a:ext>
            </a:extLst>
          </p:cNvPr>
          <p:cNvSpPr>
            <a:spLocks noChangeArrowheads="1"/>
          </p:cNvSpPr>
          <p:nvPr/>
        </p:nvSpPr>
        <p:spPr bwMode="auto">
          <a:xfrm>
            <a:off x="549000" y="1668617"/>
            <a:ext cx="5760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下記の債務について未納となっていますので、指定納期限までに納付してください。</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なお、この通知書が届く前にすでに納付された場合は行き違いですのでご了承ください。</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9" name="Rectangle 109">
            <a:extLst>
              <a:ext uri="{FF2B5EF4-FFF2-40B4-BE49-F238E27FC236}">
                <a16:creationId xmlns:a16="http://schemas.microsoft.com/office/drawing/2014/main" id="{080626D4-7A58-4C46-BD71-CF8008E7488A}"/>
              </a:ext>
            </a:extLst>
          </p:cNvPr>
          <p:cNvSpPr>
            <a:spLocks noChangeArrowheads="1"/>
          </p:cNvSpPr>
          <p:nvPr/>
        </p:nvSpPr>
        <p:spPr bwMode="auto">
          <a:xfrm>
            <a:off x="507122" y="2624476"/>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債務者氏名</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90" name="正方形/長方形 89">
            <a:extLst>
              <a:ext uri="{FF2B5EF4-FFF2-40B4-BE49-F238E27FC236}">
                <a16:creationId xmlns:a16="http://schemas.microsoft.com/office/drawing/2014/main" id="{A79E04D4-5B89-4285-A7B0-3707583CA155}"/>
              </a:ext>
            </a:extLst>
          </p:cNvPr>
          <p:cNvSpPr/>
          <p:nvPr/>
        </p:nvSpPr>
        <p:spPr>
          <a:xfrm>
            <a:off x="1736724" y="2694648"/>
            <a:ext cx="73866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債務者名称</a:t>
            </a:r>
          </a:p>
        </p:txBody>
      </p:sp>
      <p:sp>
        <p:nvSpPr>
          <p:cNvPr id="91" name="正方形/長方形 90">
            <a:extLst>
              <a:ext uri="{FF2B5EF4-FFF2-40B4-BE49-F238E27FC236}">
                <a16:creationId xmlns:a16="http://schemas.microsoft.com/office/drawing/2014/main" id="{5B078DFD-EAB2-4FBC-8C9D-CCAE918014C9}"/>
              </a:ext>
            </a:extLst>
          </p:cNvPr>
          <p:cNvSpPr/>
          <p:nvPr/>
        </p:nvSpPr>
        <p:spPr>
          <a:xfrm>
            <a:off x="1736725" y="4340354"/>
            <a:ext cx="86099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納入期限年月日</a:t>
            </a:r>
          </a:p>
        </p:txBody>
      </p:sp>
      <p:sp>
        <p:nvSpPr>
          <p:cNvPr id="92" name="Rectangle 109">
            <a:extLst>
              <a:ext uri="{FF2B5EF4-FFF2-40B4-BE49-F238E27FC236}">
                <a16:creationId xmlns:a16="http://schemas.microsoft.com/office/drawing/2014/main" id="{B2A3A7A1-5E3D-4E0E-8BC8-25951257B184}"/>
              </a:ext>
            </a:extLst>
          </p:cNvPr>
          <p:cNvSpPr>
            <a:spLocks noChangeArrowheads="1"/>
          </p:cNvSpPr>
          <p:nvPr/>
        </p:nvSpPr>
        <p:spPr bwMode="auto">
          <a:xfrm>
            <a:off x="507122" y="4586440"/>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納付済み額</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93" name="正方形/長方形 92">
            <a:extLst>
              <a:ext uri="{FF2B5EF4-FFF2-40B4-BE49-F238E27FC236}">
                <a16:creationId xmlns:a16="http://schemas.microsoft.com/office/drawing/2014/main" id="{724F2555-71AD-49E4-927F-B7B3F49E7A52}"/>
              </a:ext>
            </a:extLst>
          </p:cNvPr>
          <p:cNvSpPr/>
          <p:nvPr/>
        </p:nvSpPr>
        <p:spPr>
          <a:xfrm>
            <a:off x="1736725" y="4644555"/>
            <a:ext cx="86099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納付済み額</a:t>
            </a:r>
          </a:p>
        </p:txBody>
      </p:sp>
      <p:sp>
        <p:nvSpPr>
          <p:cNvPr id="94" name="Rectangle 109">
            <a:extLst>
              <a:ext uri="{FF2B5EF4-FFF2-40B4-BE49-F238E27FC236}">
                <a16:creationId xmlns:a16="http://schemas.microsoft.com/office/drawing/2014/main" id="{BEDFC5CE-62A0-463F-AE6C-A94F70B902DC}"/>
              </a:ext>
            </a:extLst>
          </p:cNvPr>
          <p:cNvSpPr>
            <a:spLocks noChangeArrowheads="1"/>
          </p:cNvSpPr>
          <p:nvPr/>
        </p:nvSpPr>
        <p:spPr bwMode="auto">
          <a:xfrm>
            <a:off x="507122" y="4976934"/>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滞納金額</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99" name="正方形/長方形 98">
            <a:extLst>
              <a:ext uri="{FF2B5EF4-FFF2-40B4-BE49-F238E27FC236}">
                <a16:creationId xmlns:a16="http://schemas.microsoft.com/office/drawing/2014/main" id="{A1C57B4B-64FA-4024-9E44-98B8A690E07B}"/>
              </a:ext>
            </a:extLst>
          </p:cNvPr>
          <p:cNvSpPr/>
          <p:nvPr/>
        </p:nvSpPr>
        <p:spPr>
          <a:xfrm>
            <a:off x="1736725" y="5038172"/>
            <a:ext cx="86099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滞納金額</a:t>
            </a:r>
          </a:p>
        </p:txBody>
      </p:sp>
      <p:grpSp>
        <p:nvGrpSpPr>
          <p:cNvPr id="100" name="グループ化 99">
            <a:extLst>
              <a:ext uri="{FF2B5EF4-FFF2-40B4-BE49-F238E27FC236}">
                <a16:creationId xmlns:a16="http://schemas.microsoft.com/office/drawing/2014/main" id="{88816548-3B49-4623-9F31-119C34EED5F6}"/>
              </a:ext>
            </a:extLst>
          </p:cNvPr>
          <p:cNvGrpSpPr/>
          <p:nvPr/>
        </p:nvGrpSpPr>
        <p:grpSpPr>
          <a:xfrm>
            <a:off x="4935057" y="8525987"/>
            <a:ext cx="1469152" cy="1190984"/>
            <a:chOff x="4410455" y="8217841"/>
            <a:chExt cx="1469152" cy="1190984"/>
          </a:xfrm>
        </p:grpSpPr>
        <p:sp>
          <p:nvSpPr>
            <p:cNvPr id="101" name="テキスト ボックス 100">
              <a:extLst>
                <a:ext uri="{FF2B5EF4-FFF2-40B4-BE49-F238E27FC236}">
                  <a16:creationId xmlns:a16="http://schemas.microsoft.com/office/drawing/2014/main" id="{74CF0DBC-654B-4C44-AE5E-5F600909D596}"/>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102" name="正方形/長方形 101">
              <a:extLst>
                <a:ext uri="{FF2B5EF4-FFF2-40B4-BE49-F238E27FC236}">
                  <a16:creationId xmlns:a16="http://schemas.microsoft.com/office/drawing/2014/main" id="{F72E9D94-4CF3-4325-981E-597B51405464}"/>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103" name="正方形/長方形 102">
              <a:extLst>
                <a:ext uri="{FF2B5EF4-FFF2-40B4-BE49-F238E27FC236}">
                  <a16:creationId xmlns:a16="http://schemas.microsoft.com/office/drawing/2014/main" id="{D80500AE-5EC3-4B14-871F-984B3FC7DF8D}"/>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104" name="正方形/長方形 103">
              <a:extLst>
                <a:ext uri="{FF2B5EF4-FFF2-40B4-BE49-F238E27FC236}">
                  <a16:creationId xmlns:a16="http://schemas.microsoft.com/office/drawing/2014/main" id="{76A191D6-5A7C-470E-8594-D8B122242710}"/>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105" name="正方形/長方形 104">
              <a:extLst>
                <a:ext uri="{FF2B5EF4-FFF2-40B4-BE49-F238E27FC236}">
                  <a16:creationId xmlns:a16="http://schemas.microsoft.com/office/drawing/2014/main" id="{37CECE08-04AF-4E3C-AAF6-897E8686956A}"/>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106" name="正方形/長方形 105">
              <a:extLst>
                <a:ext uri="{FF2B5EF4-FFF2-40B4-BE49-F238E27FC236}">
                  <a16:creationId xmlns:a16="http://schemas.microsoft.com/office/drawing/2014/main" id="{16039DB0-1F4C-4075-989D-15684B1F6437}"/>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107" name="正方形/長方形 106">
              <a:extLst>
                <a:ext uri="{FF2B5EF4-FFF2-40B4-BE49-F238E27FC236}">
                  <a16:creationId xmlns:a16="http://schemas.microsoft.com/office/drawing/2014/main" id="{2CF85714-C373-445C-AF39-4F1970D5241E}"/>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108" name="正方形/長方形 107">
              <a:extLst>
                <a:ext uri="{FF2B5EF4-FFF2-40B4-BE49-F238E27FC236}">
                  <a16:creationId xmlns:a16="http://schemas.microsoft.com/office/drawing/2014/main" id="{731E9A16-084E-43EF-B48A-F3019C0DF26C}"/>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4" name="正方形/長方形 3">
              <a:extLst>
                <a:ext uri="{FF2B5EF4-FFF2-40B4-BE49-F238E27FC236}">
                  <a16:creationId xmlns:a16="http://schemas.microsoft.com/office/drawing/2014/main" id="{E62097FE-039F-6631-3FD6-D2AAB522C413}"/>
                </a:ext>
              </a:extLst>
            </p:cNvPr>
            <p:cNvSpPr/>
            <p:nvPr/>
          </p:nvSpPr>
          <p:spPr>
            <a:xfrm>
              <a:off x="4493931" y="927001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123" name="Rectangle 109">
            <a:extLst>
              <a:ext uri="{FF2B5EF4-FFF2-40B4-BE49-F238E27FC236}">
                <a16:creationId xmlns:a16="http://schemas.microsoft.com/office/drawing/2014/main" id="{946D846E-CB3B-4737-84AD-885F6A9722CA}"/>
              </a:ext>
            </a:extLst>
          </p:cNvPr>
          <p:cNvSpPr>
            <a:spLocks noChangeArrowheads="1"/>
          </p:cNvSpPr>
          <p:nvPr/>
        </p:nvSpPr>
        <p:spPr bwMode="auto">
          <a:xfrm>
            <a:off x="507122" y="5757922"/>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6</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　その他</a:t>
            </a:r>
            <a:endPar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124" name="正方形/長方形 123">
            <a:extLst>
              <a:ext uri="{FF2B5EF4-FFF2-40B4-BE49-F238E27FC236}">
                <a16:creationId xmlns:a16="http://schemas.microsoft.com/office/drawing/2014/main" id="{0889B861-89F3-4635-8708-599B8A7F3F29}"/>
              </a:ext>
            </a:extLst>
          </p:cNvPr>
          <p:cNvSpPr/>
          <p:nvPr/>
        </p:nvSpPr>
        <p:spPr>
          <a:xfrm>
            <a:off x="1736725" y="5804732"/>
            <a:ext cx="53098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その他</a:t>
            </a:r>
          </a:p>
        </p:txBody>
      </p:sp>
      <p:sp>
        <p:nvSpPr>
          <p:cNvPr id="47" name="Rectangle 109">
            <a:extLst>
              <a:ext uri="{FF2B5EF4-FFF2-40B4-BE49-F238E27FC236}">
                <a16:creationId xmlns:a16="http://schemas.microsoft.com/office/drawing/2014/main" id="{F9DE3CD7-3EE3-498C-91D9-694366E7A3C1}"/>
              </a:ext>
            </a:extLst>
          </p:cNvPr>
          <p:cNvSpPr>
            <a:spLocks noChangeArrowheads="1"/>
          </p:cNvSpPr>
          <p:nvPr/>
        </p:nvSpPr>
        <p:spPr bwMode="auto">
          <a:xfrm>
            <a:off x="507122" y="5367428"/>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latin typeface="ＭＳ Ｐゴシック" panose="020B0600070205080204" pitchFamily="50" charset="-128"/>
                <a:ea typeface="ＭＳ Ｐゴシック" panose="020B0600070205080204" pitchFamily="50" charset="-128"/>
                <a:cs typeface="ＤＦ平成明朝体W3" charset="-128"/>
              </a:rPr>
              <a:t>5</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指定納期限</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48" name="正方形/長方形 47">
            <a:extLst>
              <a:ext uri="{FF2B5EF4-FFF2-40B4-BE49-F238E27FC236}">
                <a16:creationId xmlns:a16="http://schemas.microsoft.com/office/drawing/2014/main" id="{0392893E-FF29-47DC-9B1E-B36835236D2D}"/>
              </a:ext>
            </a:extLst>
          </p:cNvPr>
          <p:cNvSpPr/>
          <p:nvPr/>
        </p:nvSpPr>
        <p:spPr>
          <a:xfrm>
            <a:off x="1736725" y="5418550"/>
            <a:ext cx="86099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指定期限年月日</a:t>
            </a:r>
          </a:p>
        </p:txBody>
      </p:sp>
      <p:sp>
        <p:nvSpPr>
          <p:cNvPr id="49" name="Rectangle 109">
            <a:extLst>
              <a:ext uri="{FF2B5EF4-FFF2-40B4-BE49-F238E27FC236}">
                <a16:creationId xmlns:a16="http://schemas.microsoft.com/office/drawing/2014/main" id="{1E3B6914-D429-4ADA-914C-6B7DAD690EF4}"/>
              </a:ext>
            </a:extLst>
          </p:cNvPr>
          <p:cNvSpPr>
            <a:spLocks noChangeArrowheads="1"/>
          </p:cNvSpPr>
          <p:nvPr/>
        </p:nvSpPr>
        <p:spPr bwMode="auto">
          <a:xfrm>
            <a:off x="615196" y="3247984"/>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ja-JP" altLang="en-US" sz="900" dirty="0">
                <a:latin typeface="ＭＳ Ｐゴシック" panose="020B0600070205080204" pitchFamily="50" charset="-128"/>
                <a:ea typeface="ＭＳ Ｐゴシック" panose="020B0600070205080204" pitchFamily="50" charset="-128"/>
                <a:cs typeface="ＤＦ平成明朝体W3" charset="-128"/>
              </a:rPr>
              <a:t>（</a:t>
            </a:r>
            <a:r>
              <a:rPr lang="en-US" altLang="ja-JP" sz="900" dirty="0">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債務名称</a:t>
            </a:r>
            <a:endParaRPr lang="en-US" altLang="ja-JP" sz="900" dirty="0">
              <a:latin typeface="ＭＳ Ｐゴシック" panose="020B0600070205080204" pitchFamily="50" charset="-128"/>
              <a:ea typeface="ＭＳ Ｐゴシック" panose="020B0600070205080204" pitchFamily="50" charset="-128"/>
              <a:cs typeface="ＤＦ平成明朝体W3" charset="-128"/>
            </a:endParaRPr>
          </a:p>
        </p:txBody>
      </p:sp>
      <p:sp>
        <p:nvSpPr>
          <p:cNvPr id="50" name="正方形/長方形 49">
            <a:extLst>
              <a:ext uri="{FF2B5EF4-FFF2-40B4-BE49-F238E27FC236}">
                <a16:creationId xmlns:a16="http://schemas.microsoft.com/office/drawing/2014/main" id="{0A53926C-EDC8-47E2-A78C-2104832D225C}"/>
              </a:ext>
            </a:extLst>
          </p:cNvPr>
          <p:cNvSpPr/>
          <p:nvPr/>
        </p:nvSpPr>
        <p:spPr>
          <a:xfrm>
            <a:off x="1736725" y="3296489"/>
            <a:ext cx="53098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債務名称</a:t>
            </a:r>
          </a:p>
        </p:txBody>
      </p:sp>
      <p:sp>
        <p:nvSpPr>
          <p:cNvPr id="65" name="Rectangle 109">
            <a:extLst>
              <a:ext uri="{FF2B5EF4-FFF2-40B4-BE49-F238E27FC236}">
                <a16:creationId xmlns:a16="http://schemas.microsoft.com/office/drawing/2014/main" id="{F3E476A9-2A6D-4AD9-8310-DD2C3BC828AE}"/>
              </a:ext>
            </a:extLst>
          </p:cNvPr>
          <p:cNvSpPr>
            <a:spLocks noChangeArrowheads="1"/>
          </p:cNvSpPr>
          <p:nvPr/>
        </p:nvSpPr>
        <p:spPr bwMode="auto">
          <a:xfrm>
            <a:off x="557633" y="6432359"/>
            <a:ext cx="5760000" cy="2135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）の審査請求に対する裁決を経た場合に限り、その審査請求に対する裁決があったことを知った日の翌日から</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か月以内に、市を被告として（訴訟において市を代表する者は市長となります。）この決定の取消しの訴えを提起することができます（なお、裁決があったことを知った日の翌日から起算して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か月以内であっても、裁決があった日の翌日から起算して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決定の取消しの訴えを提起することができなくなります。）。ただし、次の①から③までのいずれかに該当するときは、審査請求に対する裁決を経ないでこの決定の取消しの訴えを提起することができます。①審査請求をした日（行政不服審査法（平成</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年法律第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68</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号）第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条の規定により不備を補正すべきことを命じられた場合にあっては、当該不備を補正した日）の翌日から起算して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日以内に行政不服審査法第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項の規定により通知を受けた場合は</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70</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を経過しても裁決がないとき。 ②決定、決定の執行又は手続きの続行により生ずる著しい損害を避けるため緊急の必要があるとき。③その他裁決を経ないことにつき正当な理由があるとき。</a:t>
            </a:r>
          </a:p>
        </p:txBody>
      </p:sp>
      <p:grpSp>
        <p:nvGrpSpPr>
          <p:cNvPr id="2" name="グループ化 1">
            <a:extLst>
              <a:ext uri="{FF2B5EF4-FFF2-40B4-BE49-F238E27FC236}">
                <a16:creationId xmlns:a16="http://schemas.microsoft.com/office/drawing/2014/main" id="{0419EFB8-994D-4817-844A-38C67D37E924}"/>
              </a:ext>
            </a:extLst>
          </p:cNvPr>
          <p:cNvGrpSpPr/>
          <p:nvPr/>
        </p:nvGrpSpPr>
        <p:grpSpPr>
          <a:xfrm>
            <a:off x="4074450" y="299981"/>
            <a:ext cx="2252708" cy="754860"/>
            <a:chOff x="4074450" y="250591"/>
            <a:chExt cx="2252708" cy="754860"/>
          </a:xfrm>
        </p:grpSpPr>
        <p:sp>
          <p:nvSpPr>
            <p:cNvPr id="81" name="正方形/長方形 80">
              <a:extLst>
                <a:ext uri="{FF2B5EF4-FFF2-40B4-BE49-F238E27FC236}">
                  <a16:creationId xmlns:a16="http://schemas.microsoft.com/office/drawing/2014/main" id="{9E45C3C7-EC05-4076-8DB4-282AC459FF86}"/>
                </a:ext>
              </a:extLst>
            </p:cNvPr>
            <p:cNvSpPr/>
            <p:nvPr/>
          </p:nvSpPr>
          <p:spPr>
            <a:xfrm>
              <a:off x="4074450" y="637787"/>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82" name="正方形/長方形 81">
              <a:extLst>
                <a:ext uri="{FF2B5EF4-FFF2-40B4-BE49-F238E27FC236}">
                  <a16:creationId xmlns:a16="http://schemas.microsoft.com/office/drawing/2014/main" id="{AC543FF7-40E1-4420-B299-996015AFFBFA}"/>
                </a:ext>
              </a:extLst>
            </p:cNvPr>
            <p:cNvSpPr/>
            <p:nvPr/>
          </p:nvSpPr>
          <p:spPr>
            <a:xfrm>
              <a:off x="5007900" y="80668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83" name="正方形/長方形 82">
              <a:extLst>
                <a:ext uri="{FF2B5EF4-FFF2-40B4-BE49-F238E27FC236}">
                  <a16:creationId xmlns:a16="http://schemas.microsoft.com/office/drawing/2014/main" id="{DBC9A2BF-3DAA-4919-BD51-B8014A15AEDA}"/>
                </a:ext>
              </a:extLst>
            </p:cNvPr>
            <p:cNvSpPr/>
            <p:nvPr/>
          </p:nvSpPr>
          <p:spPr>
            <a:xfrm>
              <a:off x="5007900" y="63778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84" name="正方形/長方形 83">
              <a:extLst>
                <a:ext uri="{FF2B5EF4-FFF2-40B4-BE49-F238E27FC236}">
                  <a16:creationId xmlns:a16="http://schemas.microsoft.com/office/drawing/2014/main" id="{E4CB4D98-5192-42E3-BCB2-8A735571A056}"/>
                </a:ext>
              </a:extLst>
            </p:cNvPr>
            <p:cNvSpPr/>
            <p:nvPr/>
          </p:nvSpPr>
          <p:spPr>
            <a:xfrm>
              <a:off x="5837794" y="607888"/>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nvGrpSpPr>
            <p:cNvPr id="46" name="グループ化 45">
              <a:extLst>
                <a:ext uri="{FF2B5EF4-FFF2-40B4-BE49-F238E27FC236}">
                  <a16:creationId xmlns:a16="http://schemas.microsoft.com/office/drawing/2014/main" id="{ACE28F07-3EB8-4E75-A4DC-53FEA905A31A}"/>
                </a:ext>
              </a:extLst>
            </p:cNvPr>
            <p:cNvGrpSpPr/>
            <p:nvPr/>
          </p:nvGrpSpPr>
          <p:grpSpPr>
            <a:xfrm>
              <a:off x="5679158" y="250591"/>
              <a:ext cx="648000" cy="297491"/>
              <a:chOff x="5669633" y="669696"/>
              <a:chExt cx="648000" cy="297491"/>
            </a:xfrm>
          </p:grpSpPr>
          <p:sp>
            <p:nvSpPr>
              <p:cNvPr id="51" name="正方形/長方形 50">
                <a:extLst>
                  <a:ext uri="{FF2B5EF4-FFF2-40B4-BE49-F238E27FC236}">
                    <a16:creationId xmlns:a16="http://schemas.microsoft.com/office/drawing/2014/main" id="{F667E7B8-F6E7-4117-B34F-D7AC98EC2399}"/>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54" name="正方形/長方形 53">
                <a:extLst>
                  <a:ext uri="{FF2B5EF4-FFF2-40B4-BE49-F238E27FC236}">
                    <a16:creationId xmlns:a16="http://schemas.microsoft.com/office/drawing/2014/main" id="{F8B28283-F1E3-4345-A65F-1C9938BFF405}"/>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sp>
        <p:nvSpPr>
          <p:cNvPr id="55" name="正方形/長方形 54">
            <a:extLst>
              <a:ext uri="{FF2B5EF4-FFF2-40B4-BE49-F238E27FC236}">
                <a16:creationId xmlns:a16="http://schemas.microsoft.com/office/drawing/2014/main" id="{46842A8F-2654-41EC-84C6-1F0C12B96714}"/>
              </a:ext>
            </a:extLst>
          </p:cNvPr>
          <p:cNvSpPr/>
          <p:nvPr/>
        </p:nvSpPr>
        <p:spPr>
          <a:xfrm>
            <a:off x="2736271" y="1275008"/>
            <a:ext cx="73866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帳票種類</a:t>
            </a:r>
          </a:p>
        </p:txBody>
      </p:sp>
      <p:sp>
        <p:nvSpPr>
          <p:cNvPr id="6" name="Rectangle 109">
            <a:extLst>
              <a:ext uri="{FF2B5EF4-FFF2-40B4-BE49-F238E27FC236}">
                <a16:creationId xmlns:a16="http://schemas.microsoft.com/office/drawing/2014/main" id="{3276AA23-803D-5D11-9B17-1AD4D301D207}"/>
              </a:ext>
            </a:extLst>
          </p:cNvPr>
          <p:cNvSpPr>
            <a:spLocks noChangeArrowheads="1"/>
          </p:cNvSpPr>
          <p:nvPr/>
        </p:nvSpPr>
        <p:spPr bwMode="auto">
          <a:xfrm>
            <a:off x="516771" y="6025130"/>
            <a:ext cx="571947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7</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　債権番号</a:t>
            </a:r>
            <a:endPar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7" name="正方形/長方形 6">
            <a:extLst>
              <a:ext uri="{FF2B5EF4-FFF2-40B4-BE49-F238E27FC236}">
                <a16:creationId xmlns:a16="http://schemas.microsoft.com/office/drawing/2014/main" id="{6EC9FBBB-280E-4A27-6F14-D9CD82061DD4}"/>
              </a:ext>
            </a:extLst>
          </p:cNvPr>
          <p:cNvSpPr/>
          <p:nvPr/>
        </p:nvSpPr>
        <p:spPr>
          <a:xfrm>
            <a:off x="1746374" y="6071940"/>
            <a:ext cx="53098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債権番号</a:t>
            </a:r>
          </a:p>
        </p:txBody>
      </p:sp>
    </p:spTree>
    <p:extLst>
      <p:ext uri="{BB962C8B-B14F-4D97-AF65-F5344CB8AC3E}">
        <p14:creationId xmlns:p14="http://schemas.microsoft.com/office/powerpoint/2010/main" val="395776766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0B25371-8A88-486D-AA53-C0752BDA41F8}"/>
</file>

<file path=customXml/itemProps2.xml><?xml version="1.0" encoding="utf-8"?>
<ds:datastoreItem xmlns:ds="http://schemas.openxmlformats.org/officeDocument/2006/customXml" ds:itemID="{EEC1B35B-0A3F-4077-BF0D-2BC6451E9BA9}"/>
</file>

<file path=customXml/itemProps3.xml><?xml version="1.0" encoding="utf-8"?>
<ds:datastoreItem xmlns:ds="http://schemas.openxmlformats.org/officeDocument/2006/customXml" ds:itemID="{111189FE-B0F2-4B86-8898-1E5E8FF265A3}"/>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689</TotalTime>
  <Words>529</Words>
  <PresentationFormat>A4 210 x 297 mm</PresentationFormat>
  <Paragraphs>51</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2023-03-10T07:42:50Z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