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995" autoAdjust="0"/>
  </p:normalViewPr>
  <p:slideViewPr>
    <p:cSldViewPr snapToGrid="0" showGuides="1">
      <p:cViewPr varScale="1">
        <p:scale>
          <a:sx n="86" d="100"/>
          <a:sy n="86" d="100"/>
        </p:scale>
        <p:origin x="3156" y="30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109">
            <a:extLst>
              <a:ext uri="{FF2B5EF4-FFF2-40B4-BE49-F238E27FC236}">
                <a16:creationId xmlns:a16="http://schemas.microsoft.com/office/drawing/2014/main" id="{B0FBD2E4-3F91-40C6-9E61-B4D21A267B6A}"/>
              </a:ext>
            </a:extLst>
          </p:cNvPr>
          <p:cNvSpPr>
            <a:spLocks noChangeArrowheads="1"/>
          </p:cNvSpPr>
          <p:nvPr/>
        </p:nvSpPr>
        <p:spPr bwMode="auto">
          <a:xfrm>
            <a:off x="2657670" y="5061175"/>
            <a:ext cx="344449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tabLst>
                <a:tab pos="2057400" algn="l"/>
              </a:tabLst>
            </a:pP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　各月納付　　　　　　　　　　　　円　（最終月は　　　　　　　　　　　　円）</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990903"/>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507123" y="47536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分割納付金額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3" y="3656353"/>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9" name="正方形/長方形 38">
            <a:extLst>
              <a:ext uri="{FF2B5EF4-FFF2-40B4-BE49-F238E27FC236}">
                <a16:creationId xmlns:a16="http://schemas.microsoft.com/office/drawing/2014/main" id="{5E519717-E776-42CE-82EA-13D157C7413A}"/>
              </a:ext>
            </a:extLst>
          </p:cNvPr>
          <p:cNvSpPr/>
          <p:nvPr/>
        </p:nvSpPr>
        <p:spPr>
          <a:xfrm>
            <a:off x="1736724" y="3707475"/>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507123" y="4391719"/>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507123" y="3965889"/>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4" y="401701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6724" y="4442841"/>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sp>
        <p:nvSpPr>
          <p:cNvPr id="74" name="正方形/長方形 73">
            <a:extLst>
              <a:ext uri="{FF2B5EF4-FFF2-40B4-BE49-F238E27FC236}">
                <a16:creationId xmlns:a16="http://schemas.microsoft.com/office/drawing/2014/main" id="{F26F2E31-8CDE-4B33-BFB9-FE1433DF5445}"/>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nvGrpSpPr>
          <p:cNvPr id="4" name="グループ化 3">
            <a:extLst>
              <a:ext uri="{FF2B5EF4-FFF2-40B4-BE49-F238E27FC236}">
                <a16:creationId xmlns:a16="http://schemas.microsoft.com/office/drawing/2014/main" id="{37EBF1A4-8627-41C7-BB2B-5ACDC9774E51}"/>
              </a:ext>
            </a:extLst>
          </p:cNvPr>
          <p:cNvGrpSpPr/>
          <p:nvPr/>
        </p:nvGrpSpPr>
        <p:grpSpPr>
          <a:xfrm>
            <a:off x="516771" y="2028808"/>
            <a:ext cx="5760000" cy="261610"/>
            <a:chOff x="516771" y="2028808"/>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202880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rPr>
                <a:t>分割</a:t>
              </a:r>
              <a:r>
                <a:rPr lang="ja-JP" altLang="en-US" sz="1100" dirty="0">
                  <a:latin typeface="ＭＳ Ｐゴシック" panose="020B0600070205080204" pitchFamily="50" charset="-128"/>
                  <a:ea typeface="ＭＳ Ｐゴシック" panose="020B0600070205080204" pitchFamily="50" charset="-128"/>
                </a:rPr>
                <a:t>納付　　　　　　　　</a:t>
              </a:r>
              <a:r>
                <a:rPr lang="zh-TW" altLang="en-US" sz="1100" dirty="0">
                  <a:latin typeface="ＭＳ Ｐゴシック" panose="020B0600070205080204" pitchFamily="50" charset="-128"/>
                  <a:ea typeface="ＭＳ Ｐゴシック" panose="020B0600070205080204" pitchFamily="50" charset="-128"/>
                </a:rPr>
                <a:t>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6" name="正方形/長方形 85">
              <a:extLst>
                <a:ext uri="{FF2B5EF4-FFF2-40B4-BE49-F238E27FC236}">
                  <a16:creationId xmlns:a16="http://schemas.microsoft.com/office/drawing/2014/main" id="{9A606000-1BB3-4E03-A7EA-C70C65D96079}"/>
                </a:ext>
              </a:extLst>
            </p:cNvPr>
            <p:cNvSpPr/>
            <p:nvPr/>
          </p:nvSpPr>
          <p:spPr>
            <a:xfrm>
              <a:off x="3199937" y="2110965"/>
              <a:ext cx="5597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決定事項</a:t>
              </a:r>
            </a:p>
          </p:txBody>
        </p:sp>
      </p:grpSp>
      <p:grpSp>
        <p:nvGrpSpPr>
          <p:cNvPr id="3" name="グループ化 2">
            <a:extLst>
              <a:ext uri="{FF2B5EF4-FFF2-40B4-BE49-F238E27FC236}">
                <a16:creationId xmlns:a16="http://schemas.microsoft.com/office/drawing/2014/main" id="{3DAD5CAB-2A44-4AA1-B81A-33111ED4DCA7}"/>
              </a:ext>
            </a:extLst>
          </p:cNvPr>
          <p:cNvGrpSpPr/>
          <p:nvPr/>
        </p:nvGrpSpPr>
        <p:grpSpPr>
          <a:xfrm>
            <a:off x="549000" y="2589390"/>
            <a:ext cx="5760000" cy="230832"/>
            <a:chOff x="549000" y="3284855"/>
            <a:chExt cx="5760000" cy="230832"/>
          </a:xfrm>
        </p:grpSpPr>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328485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下記の債務に関する分割納付申請の　　　　　　　　　について、通知します。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8" name="正方形/長方形 87">
              <a:extLst>
                <a:ext uri="{FF2B5EF4-FFF2-40B4-BE49-F238E27FC236}">
                  <a16:creationId xmlns:a16="http://schemas.microsoft.com/office/drawing/2014/main" id="{7049C177-460C-42D8-BB8D-BAAC646D74D0}"/>
                </a:ext>
              </a:extLst>
            </p:cNvPr>
            <p:cNvSpPr/>
            <p:nvPr/>
          </p:nvSpPr>
          <p:spPr>
            <a:xfrm>
              <a:off x="2513074" y="3335977"/>
              <a:ext cx="55715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決定事項</a:t>
              </a:r>
            </a:p>
          </p:txBody>
        </p:sp>
      </p:gr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3" y="3321697"/>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3372819"/>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2791649" y="480881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分割納付期間</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3429000" y="5112297"/>
            <a:ext cx="666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分割納付額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17186" y="5690339"/>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不承認の理由</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46787" y="5741461"/>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不承認の理由</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014714"/>
            <a:chOff x="4410455" y="8217841"/>
            <a:chExt cx="1469152" cy="101471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17186" y="6029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46787" y="6081022"/>
            <a:ext cx="438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grpSp>
        <p:nvGrpSpPr>
          <p:cNvPr id="50" name="グループ化 49">
            <a:extLst>
              <a:ext uri="{FF2B5EF4-FFF2-40B4-BE49-F238E27FC236}">
                <a16:creationId xmlns:a16="http://schemas.microsoft.com/office/drawing/2014/main" id="{0BB6370F-ED93-41D4-A4BF-187CA4CDC1BD}"/>
              </a:ext>
            </a:extLst>
          </p:cNvPr>
          <p:cNvGrpSpPr/>
          <p:nvPr/>
        </p:nvGrpSpPr>
        <p:grpSpPr>
          <a:xfrm>
            <a:off x="4074450" y="669696"/>
            <a:ext cx="2243183" cy="874373"/>
            <a:chOff x="4074450" y="669696"/>
            <a:chExt cx="2243183" cy="874373"/>
          </a:xfrm>
        </p:grpSpPr>
        <p:grpSp>
          <p:nvGrpSpPr>
            <p:cNvPr id="51" name="グループ化 50">
              <a:extLst>
                <a:ext uri="{FF2B5EF4-FFF2-40B4-BE49-F238E27FC236}">
                  <a16:creationId xmlns:a16="http://schemas.microsoft.com/office/drawing/2014/main" id="{154EABF1-04A7-4DCA-A613-4664E046D8F7}"/>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60EDAC3B-BC9C-4192-956E-5ABCA760A65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9E0495D4-F2DB-4A72-AC84-1E7CF506DC29}"/>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4" name="グループ化 53">
              <a:extLst>
                <a:ext uri="{FF2B5EF4-FFF2-40B4-BE49-F238E27FC236}">
                  <a16:creationId xmlns:a16="http://schemas.microsoft.com/office/drawing/2014/main" id="{B2E305CB-6BA6-4302-994E-B198F4A34295}"/>
                </a:ext>
              </a:extLst>
            </p:cNvPr>
            <p:cNvGrpSpPr/>
            <p:nvPr/>
          </p:nvGrpSpPr>
          <p:grpSpPr>
            <a:xfrm>
              <a:off x="4074450" y="1146506"/>
              <a:ext cx="2202321" cy="397563"/>
              <a:chOff x="4074450" y="1146506"/>
              <a:chExt cx="2202321" cy="397563"/>
            </a:xfrm>
          </p:grpSpPr>
          <p:sp>
            <p:nvSpPr>
              <p:cNvPr id="55" name="正方形/長方形 54">
                <a:extLst>
                  <a:ext uri="{FF2B5EF4-FFF2-40B4-BE49-F238E27FC236}">
                    <a16:creationId xmlns:a16="http://schemas.microsoft.com/office/drawing/2014/main" id="{4A5C8862-4EEF-400C-9CD2-7F4426CC1271}"/>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6" name="正方形/長方形 55">
                <a:extLst>
                  <a:ext uri="{FF2B5EF4-FFF2-40B4-BE49-F238E27FC236}">
                    <a16:creationId xmlns:a16="http://schemas.microsoft.com/office/drawing/2014/main" id="{882552F0-208A-4559-9694-5B700C81CAC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7" name="正方形/長方形 56">
                <a:extLst>
                  <a:ext uri="{FF2B5EF4-FFF2-40B4-BE49-F238E27FC236}">
                    <a16:creationId xmlns:a16="http://schemas.microsoft.com/office/drawing/2014/main" id="{6F5E4F06-0275-4B09-9C8E-AA054FB46AF5}"/>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8" name="正方形/長方形 57">
                <a:extLst>
                  <a:ext uri="{FF2B5EF4-FFF2-40B4-BE49-F238E27FC236}">
                    <a16:creationId xmlns:a16="http://schemas.microsoft.com/office/drawing/2014/main" id="{8EED6A93-2E9D-4839-BAD7-7349F7C91A49}"/>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sp>
        <p:nvSpPr>
          <p:cNvPr id="70" name="Rectangle 109">
            <a:extLst>
              <a:ext uri="{FF2B5EF4-FFF2-40B4-BE49-F238E27FC236}">
                <a16:creationId xmlns:a16="http://schemas.microsoft.com/office/drawing/2014/main" id="{2C8C7E45-3650-4BA0-AEE6-FEC56C26B444}"/>
              </a:ext>
            </a:extLst>
          </p:cNvPr>
          <p:cNvSpPr>
            <a:spLocks noChangeArrowheads="1"/>
          </p:cNvSpPr>
          <p:nvPr/>
        </p:nvSpPr>
        <p:spPr bwMode="auto">
          <a:xfrm>
            <a:off x="1699772" y="4760952"/>
            <a:ext cx="6443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履行期間</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73" name="Rectangle 109">
            <a:extLst>
              <a:ext uri="{FF2B5EF4-FFF2-40B4-BE49-F238E27FC236}">
                <a16:creationId xmlns:a16="http://schemas.microsoft.com/office/drawing/2014/main" id="{234360E1-65B5-4A81-94A2-20B574FDB11C}"/>
              </a:ext>
            </a:extLst>
          </p:cNvPr>
          <p:cNvSpPr>
            <a:spLocks noChangeArrowheads="1"/>
          </p:cNvSpPr>
          <p:nvPr/>
        </p:nvSpPr>
        <p:spPr bwMode="auto">
          <a:xfrm>
            <a:off x="2657669" y="5388441"/>
            <a:ext cx="363054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tabLst>
                <a:tab pos="2057400" algn="l"/>
              </a:tabLst>
            </a:pP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　履行期間における各月の　　　　　　　　　　　　　　日までに納付します。</a:t>
            </a:r>
          </a:p>
        </p:txBody>
      </p:sp>
      <p:sp>
        <p:nvSpPr>
          <p:cNvPr id="79" name="Rectangle 109">
            <a:extLst>
              <a:ext uri="{FF2B5EF4-FFF2-40B4-BE49-F238E27FC236}">
                <a16:creationId xmlns:a16="http://schemas.microsoft.com/office/drawing/2014/main" id="{F6D631B7-8015-44EA-AD6F-E6B8FB858B69}"/>
              </a:ext>
            </a:extLst>
          </p:cNvPr>
          <p:cNvSpPr>
            <a:spLocks noChangeArrowheads="1"/>
          </p:cNvSpPr>
          <p:nvPr/>
        </p:nvSpPr>
        <p:spPr bwMode="auto">
          <a:xfrm>
            <a:off x="1699770" y="5061175"/>
            <a:ext cx="6443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納付金額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F5049B0D-539C-464A-B0F4-9F35A7BD6ED8}"/>
              </a:ext>
            </a:extLst>
          </p:cNvPr>
          <p:cNvSpPr>
            <a:spLocks noChangeArrowheads="1"/>
          </p:cNvSpPr>
          <p:nvPr/>
        </p:nvSpPr>
        <p:spPr bwMode="auto">
          <a:xfrm>
            <a:off x="1699769" y="5388441"/>
            <a:ext cx="6443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納付期日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正方形/長方形 82">
            <a:extLst>
              <a:ext uri="{FF2B5EF4-FFF2-40B4-BE49-F238E27FC236}">
                <a16:creationId xmlns:a16="http://schemas.microsoft.com/office/drawing/2014/main" id="{C626C25A-998B-4F06-BF9C-B54FEDCB4EED}"/>
              </a:ext>
            </a:extLst>
          </p:cNvPr>
          <p:cNvSpPr/>
          <p:nvPr/>
        </p:nvSpPr>
        <p:spPr>
          <a:xfrm>
            <a:off x="5007900" y="5112297"/>
            <a:ext cx="666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最終納付額</a:t>
            </a:r>
          </a:p>
        </p:txBody>
      </p:sp>
      <p:sp>
        <p:nvSpPr>
          <p:cNvPr id="84" name="正方形/長方形 83">
            <a:extLst>
              <a:ext uri="{FF2B5EF4-FFF2-40B4-BE49-F238E27FC236}">
                <a16:creationId xmlns:a16="http://schemas.microsoft.com/office/drawing/2014/main" id="{34BA245E-9C12-43B5-BDFA-6C87F8F7B58C}"/>
              </a:ext>
            </a:extLst>
          </p:cNvPr>
          <p:cNvSpPr/>
          <p:nvPr/>
        </p:nvSpPr>
        <p:spPr>
          <a:xfrm>
            <a:off x="4268905" y="5439563"/>
            <a:ext cx="666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納付期日</a:t>
            </a:r>
          </a:p>
        </p:txBody>
      </p:sp>
      <p:sp>
        <p:nvSpPr>
          <p:cNvPr id="2" name="正方形/長方形 1">
            <a:extLst>
              <a:ext uri="{FF2B5EF4-FFF2-40B4-BE49-F238E27FC236}">
                <a16:creationId xmlns:a16="http://schemas.microsoft.com/office/drawing/2014/main" id="{4B2D1193-487B-A0F3-C6B7-18FA5F8506FB}"/>
              </a:ext>
            </a:extLst>
          </p:cNvPr>
          <p:cNvSpPr/>
          <p:nvPr/>
        </p:nvSpPr>
        <p:spPr>
          <a:xfrm>
            <a:off x="5024100" y="9581950"/>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sp>
        <p:nvSpPr>
          <p:cNvPr id="5" name="Rectangle 109">
            <a:extLst>
              <a:ext uri="{FF2B5EF4-FFF2-40B4-BE49-F238E27FC236}">
                <a16:creationId xmlns:a16="http://schemas.microsoft.com/office/drawing/2014/main" id="{E87C9C5C-EE61-9DE5-17DD-61CFFF3B3FA6}"/>
              </a:ext>
            </a:extLst>
          </p:cNvPr>
          <p:cNvSpPr>
            <a:spLocks noChangeArrowheads="1"/>
          </p:cNvSpPr>
          <p:nvPr/>
        </p:nvSpPr>
        <p:spPr bwMode="auto">
          <a:xfrm>
            <a:off x="557633" y="6469267"/>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effectLst/>
                <a:latin typeface="ＭＳ Ｐゴシック" panose="020B0600070205080204" pitchFamily="50" charset="-128"/>
                <a:cs typeface="Times New Roman" panose="02020603050405020304" pitchFamily="18" charset="0"/>
              </a:rPr>
              <a:t>(3)</a:t>
            </a:r>
            <a:r>
              <a:rPr lang="ja-JP" altLang="ja-JP" sz="900" dirty="0">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86A85B-3CEA-463C-BAD3-85BEDC52413C}"/>
</file>

<file path=customXml/itemProps2.xml><?xml version="1.0" encoding="utf-8"?>
<ds:datastoreItem xmlns:ds="http://schemas.openxmlformats.org/officeDocument/2006/customXml" ds:itemID="{6ACFCF73-8ED4-45DE-884C-F801B90988A5}"/>
</file>

<file path=customXml/itemProps3.xml><?xml version="1.0" encoding="utf-8"?>
<ds:datastoreItem xmlns:ds="http://schemas.openxmlformats.org/officeDocument/2006/customXml" ds:itemID="{0C74D6C0-BDF3-4AEC-8864-4E6A1622491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619</TotalTime>
  <Words>543</Words>
  <PresentationFormat>A4 210 x 297 mm</PresentationFormat>
  <Paragraphs>61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2026-01-23T07:35:58Z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