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66" r:id="rId2"/>
  </p:sldIdLst>
  <p:sldSz cx="14400213" cy="6858000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29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367" autoAdjust="0"/>
    <p:restoredTop sz="94221" autoAdjust="0"/>
  </p:normalViewPr>
  <p:slideViewPr>
    <p:cSldViewPr snapToGrid="0" showGuides="1">
      <p:cViewPr varScale="1">
        <p:scale>
          <a:sx n="111" d="100"/>
          <a:sy n="111" d="100"/>
        </p:scale>
        <p:origin x="264" y="318"/>
      </p:cViewPr>
      <p:guideLst>
        <p:guide orient="horz" pos="2160"/>
        <p:guide pos="229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00027" y="1122363"/>
            <a:ext cx="1080016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00027" y="3602038"/>
            <a:ext cx="1080016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34723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16386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305152" y="365125"/>
            <a:ext cx="3105046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015" y="365125"/>
            <a:ext cx="913513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74220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42104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514" y="1709739"/>
            <a:ext cx="12420184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514" y="4589464"/>
            <a:ext cx="12420184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90589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014" y="1825625"/>
            <a:ext cx="6120091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290108" y="1825625"/>
            <a:ext cx="6120091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2742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890" y="365126"/>
            <a:ext cx="12420184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1891" y="1681163"/>
            <a:ext cx="6091965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91891" y="2505075"/>
            <a:ext cx="6091965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290108" y="1681163"/>
            <a:ext cx="612196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290108" y="2505075"/>
            <a:ext cx="6121966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78018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3161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4435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891" y="457200"/>
            <a:ext cx="46444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1966" y="987426"/>
            <a:ext cx="7290108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91891" y="2057400"/>
            <a:ext cx="46444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03678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891" y="457200"/>
            <a:ext cx="46444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121966" y="987426"/>
            <a:ext cx="7290108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91891" y="2057400"/>
            <a:ext cx="46444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29066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0015" y="365126"/>
            <a:ext cx="1242018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0015" y="1825625"/>
            <a:ext cx="1242018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015" y="6356351"/>
            <a:ext cx="32400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70071" y="6356351"/>
            <a:ext cx="486007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70150" y="6356351"/>
            <a:ext cx="32400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aphicFrame>
        <p:nvGraphicFramePr>
          <p:cNvPr id="7" name="オブジェクト 6" hidden="1">
            <a:extLst>
              <a:ext uri="{FF2B5EF4-FFF2-40B4-BE49-F238E27FC236}">
                <a16:creationId xmlns:a16="http://schemas.microsoft.com/office/drawing/2014/main" id="{CBD0AC37-956D-4A06-9F22-1A05683DBAE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3336" y="1103"/>
          <a:ext cx="3334" cy="10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7" name="オブジェクト 6" hidden="1">
                        <a:extLst>
                          <a:ext uri="{FF2B5EF4-FFF2-40B4-BE49-F238E27FC236}">
                            <a16:creationId xmlns:a16="http://schemas.microsoft.com/office/drawing/2014/main" id="{7B825FBA-2750-4F06-B434-39505F6A2EB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3336" y="1103"/>
                        <a:ext cx="3334" cy="10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37768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12B4A949-1E3F-44F4-9839-00B83E0B2D05}"/>
              </a:ext>
            </a:extLst>
          </p:cNvPr>
          <p:cNvSpPr/>
          <p:nvPr/>
        </p:nvSpPr>
        <p:spPr>
          <a:xfrm>
            <a:off x="2487926" y="899313"/>
            <a:ext cx="1083330" cy="13614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12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納入済通知書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3A760661-D95C-4622-AD7F-DB2D5AB80874}"/>
              </a:ext>
            </a:extLst>
          </p:cNvPr>
          <p:cNvSpPr/>
          <p:nvPr/>
        </p:nvSpPr>
        <p:spPr>
          <a:xfrm>
            <a:off x="7794090" y="2490667"/>
            <a:ext cx="648617" cy="13614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7C747A92-5B51-4A81-8271-15107453E444}"/>
              </a:ext>
            </a:extLst>
          </p:cNvPr>
          <p:cNvSpPr/>
          <p:nvPr/>
        </p:nvSpPr>
        <p:spPr>
          <a:xfrm>
            <a:off x="7629802" y="2977983"/>
            <a:ext cx="2381538" cy="644412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t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郵便還付先</a:t>
            </a: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AA64C2EF-A284-42A6-B10C-21AEAE95672F}"/>
              </a:ext>
            </a:extLst>
          </p:cNvPr>
          <p:cNvSpPr/>
          <p:nvPr/>
        </p:nvSpPr>
        <p:spPr>
          <a:xfrm>
            <a:off x="5269042" y="677405"/>
            <a:ext cx="863310" cy="13614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1B93C4C8-0EB0-4D27-B3DC-12CD713694E1}"/>
              </a:ext>
            </a:extLst>
          </p:cNvPr>
          <p:cNvSpPr/>
          <p:nvPr/>
        </p:nvSpPr>
        <p:spPr>
          <a:xfrm>
            <a:off x="5266549" y="997677"/>
            <a:ext cx="1023105" cy="13614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徴収金・返還金種類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616339BC-0832-44F2-8A65-F922288444F8}"/>
              </a:ext>
            </a:extLst>
          </p:cNvPr>
          <p:cNvSpPr/>
          <p:nvPr/>
        </p:nvSpPr>
        <p:spPr>
          <a:xfrm>
            <a:off x="5260861" y="1161754"/>
            <a:ext cx="1600647" cy="13614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12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原符兼払込金受領証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4722FA45-89D9-4854-B0D7-973ACB464FE6}"/>
              </a:ext>
            </a:extLst>
          </p:cNvPr>
          <p:cNvSpPr/>
          <p:nvPr/>
        </p:nvSpPr>
        <p:spPr>
          <a:xfrm>
            <a:off x="899292" y="3522157"/>
            <a:ext cx="2904951" cy="94170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1CD2B1CE-8C69-47B2-969B-7F6901280595}"/>
              </a:ext>
            </a:extLst>
          </p:cNvPr>
          <p:cNvGrpSpPr/>
          <p:nvPr/>
        </p:nvGrpSpPr>
        <p:grpSpPr>
          <a:xfrm>
            <a:off x="3626624" y="2301805"/>
            <a:ext cx="1173194" cy="330230"/>
            <a:chOff x="1362651" y="3016387"/>
            <a:chExt cx="1285804" cy="330230"/>
          </a:xfrm>
        </p:grpSpPr>
        <p:grpSp>
          <p:nvGrpSpPr>
            <p:cNvPr id="45" name="グループ化 44">
              <a:extLst>
                <a:ext uri="{FF2B5EF4-FFF2-40B4-BE49-F238E27FC236}">
                  <a16:creationId xmlns:a16="http://schemas.microsoft.com/office/drawing/2014/main" id="{E45066AE-C637-4E6B-BE4C-ABE2236161D9}"/>
                </a:ext>
              </a:extLst>
            </p:cNvPr>
            <p:cNvGrpSpPr/>
            <p:nvPr/>
          </p:nvGrpSpPr>
          <p:grpSpPr>
            <a:xfrm>
              <a:off x="1362651" y="3016387"/>
              <a:ext cx="1285804" cy="330230"/>
              <a:chOff x="1362651" y="3016387"/>
              <a:chExt cx="1285804" cy="330230"/>
            </a:xfrm>
          </p:grpSpPr>
          <p:sp>
            <p:nvSpPr>
              <p:cNvPr id="43" name="正方形/長方形 42">
                <a:extLst>
                  <a:ext uri="{FF2B5EF4-FFF2-40B4-BE49-F238E27FC236}">
                    <a16:creationId xmlns:a16="http://schemas.microsoft.com/office/drawing/2014/main" id="{350C3600-0192-4AD6-92E5-9DBE10293793}"/>
                  </a:ext>
                </a:extLst>
              </p:cNvPr>
              <p:cNvSpPr/>
              <p:nvPr/>
            </p:nvSpPr>
            <p:spPr>
              <a:xfrm>
                <a:off x="1362651" y="3016387"/>
                <a:ext cx="1285804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指定納付期限</a:t>
                </a:r>
              </a:p>
            </p:txBody>
          </p:sp>
          <p:sp>
            <p:nvSpPr>
              <p:cNvPr id="44" name="正方形/長方形 43">
                <a:extLst>
                  <a:ext uri="{FF2B5EF4-FFF2-40B4-BE49-F238E27FC236}">
                    <a16:creationId xmlns:a16="http://schemas.microsoft.com/office/drawing/2014/main" id="{2ED05714-BF2C-460F-B5CA-B0AC64A5A38F}"/>
                  </a:ext>
                </a:extLst>
              </p:cNvPr>
              <p:cNvSpPr/>
              <p:nvPr/>
            </p:nvSpPr>
            <p:spPr>
              <a:xfrm>
                <a:off x="1362651" y="3181740"/>
                <a:ext cx="1285804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B87D5065-7B7B-4D7C-9467-FDB45104A8F3}"/>
                </a:ext>
              </a:extLst>
            </p:cNvPr>
            <p:cNvSpPr/>
            <p:nvPr/>
          </p:nvSpPr>
          <p:spPr>
            <a:xfrm>
              <a:off x="1397137" y="3196108"/>
              <a:ext cx="1214018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指定納付期限年月日</a:t>
              </a:r>
            </a:p>
          </p:txBody>
        </p:sp>
      </p:grp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637800DF-6A13-4B2F-BA13-5F2EB7F69E5A}"/>
              </a:ext>
            </a:extLst>
          </p:cNvPr>
          <p:cNvSpPr/>
          <p:nvPr/>
        </p:nvSpPr>
        <p:spPr>
          <a:xfrm>
            <a:off x="1337430" y="3776952"/>
            <a:ext cx="2160000" cy="36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GS1-128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バーコード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465CE39F-39B1-4FE1-AFF9-CD1B90C3417B}"/>
              </a:ext>
            </a:extLst>
          </p:cNvPr>
          <p:cNvGrpSpPr/>
          <p:nvPr/>
        </p:nvGrpSpPr>
        <p:grpSpPr>
          <a:xfrm>
            <a:off x="3082622" y="1631229"/>
            <a:ext cx="1717196" cy="330563"/>
            <a:chOff x="1504538" y="1810266"/>
            <a:chExt cx="1285804" cy="330563"/>
          </a:xfrm>
        </p:grpSpPr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03B413BD-FDF6-4CD1-874B-55C5E61D3D2C}"/>
                </a:ext>
              </a:extLst>
            </p:cNvPr>
            <p:cNvGrpSpPr/>
            <p:nvPr/>
          </p:nvGrpSpPr>
          <p:grpSpPr>
            <a:xfrm>
              <a:off x="1504538" y="1810266"/>
              <a:ext cx="1285804" cy="330563"/>
              <a:chOff x="1465932" y="1810266"/>
              <a:chExt cx="1285804" cy="330563"/>
            </a:xfrm>
          </p:grpSpPr>
          <p:sp>
            <p:nvSpPr>
              <p:cNvPr id="51" name="正方形/長方形 50">
                <a:extLst>
                  <a:ext uri="{FF2B5EF4-FFF2-40B4-BE49-F238E27FC236}">
                    <a16:creationId xmlns:a16="http://schemas.microsoft.com/office/drawing/2014/main" id="{5FF3CC6B-F074-4FEB-9267-FA1110D84235}"/>
                  </a:ext>
                </a:extLst>
              </p:cNvPr>
              <p:cNvSpPr/>
              <p:nvPr/>
            </p:nvSpPr>
            <p:spPr>
              <a:xfrm>
                <a:off x="1465932" y="1810266"/>
                <a:ext cx="1285804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納付合計金額</a:t>
                </a:r>
              </a:p>
            </p:txBody>
          </p:sp>
          <p:sp>
            <p:nvSpPr>
              <p:cNvPr id="52" name="正方形/長方形 51">
                <a:extLst>
                  <a:ext uri="{FF2B5EF4-FFF2-40B4-BE49-F238E27FC236}">
                    <a16:creationId xmlns:a16="http://schemas.microsoft.com/office/drawing/2014/main" id="{36E3FAC2-96A1-4F04-8EC2-3AFBAEB3E6EF}"/>
                  </a:ext>
                </a:extLst>
              </p:cNvPr>
              <p:cNvSpPr/>
              <p:nvPr/>
            </p:nvSpPr>
            <p:spPr>
              <a:xfrm>
                <a:off x="1465932" y="1975952"/>
                <a:ext cx="1285804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円</a:t>
                </a:r>
              </a:p>
            </p:txBody>
          </p:sp>
        </p:grp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B35B257F-BBC6-4365-ADAC-20D8268F7F30}"/>
                </a:ext>
              </a:extLst>
            </p:cNvPr>
            <p:cNvSpPr/>
            <p:nvPr/>
          </p:nvSpPr>
          <p:spPr>
            <a:xfrm>
              <a:off x="1941367" y="1988639"/>
              <a:ext cx="414499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合計金額</a:t>
              </a:r>
            </a:p>
          </p:txBody>
        </p:sp>
      </p:grpSp>
      <p:grpSp>
        <p:nvGrpSpPr>
          <p:cNvPr id="57" name="グループ化 56">
            <a:extLst>
              <a:ext uri="{FF2B5EF4-FFF2-40B4-BE49-F238E27FC236}">
                <a16:creationId xmlns:a16="http://schemas.microsoft.com/office/drawing/2014/main" id="{7CDD6405-B1FF-48B1-B4EE-75C8ED9E7DE4}"/>
              </a:ext>
            </a:extLst>
          </p:cNvPr>
          <p:cNvGrpSpPr/>
          <p:nvPr/>
        </p:nvGrpSpPr>
        <p:grpSpPr>
          <a:xfrm>
            <a:off x="1796977" y="1631562"/>
            <a:ext cx="1285804" cy="330230"/>
            <a:chOff x="1362651" y="3016387"/>
            <a:chExt cx="1285804" cy="330230"/>
          </a:xfrm>
        </p:grpSpPr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45DB2A20-1E06-4EA8-B1D1-EE1DA6E84F57}"/>
                </a:ext>
              </a:extLst>
            </p:cNvPr>
            <p:cNvGrpSpPr/>
            <p:nvPr/>
          </p:nvGrpSpPr>
          <p:grpSpPr>
            <a:xfrm>
              <a:off x="1362651" y="3016387"/>
              <a:ext cx="1285804" cy="330230"/>
              <a:chOff x="1362651" y="3016387"/>
              <a:chExt cx="1285804" cy="330230"/>
            </a:xfrm>
          </p:grpSpPr>
          <p:sp>
            <p:nvSpPr>
              <p:cNvPr id="60" name="正方形/長方形 59">
                <a:extLst>
                  <a:ext uri="{FF2B5EF4-FFF2-40B4-BE49-F238E27FC236}">
                    <a16:creationId xmlns:a16="http://schemas.microsoft.com/office/drawing/2014/main" id="{564E8C5E-0A45-4C00-98F5-97A2FDCC4915}"/>
                  </a:ext>
                </a:extLst>
              </p:cNvPr>
              <p:cNvSpPr/>
              <p:nvPr/>
            </p:nvSpPr>
            <p:spPr>
              <a:xfrm>
                <a:off x="1362651" y="3016387"/>
                <a:ext cx="1285804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口座番号</a:t>
                </a:r>
              </a:p>
            </p:txBody>
          </p:sp>
          <p:sp>
            <p:nvSpPr>
              <p:cNvPr id="61" name="正方形/長方形 60">
                <a:extLst>
                  <a:ext uri="{FF2B5EF4-FFF2-40B4-BE49-F238E27FC236}">
                    <a16:creationId xmlns:a16="http://schemas.microsoft.com/office/drawing/2014/main" id="{90B325A7-6097-420D-9540-C038570618DC}"/>
                  </a:ext>
                </a:extLst>
              </p:cNvPr>
              <p:cNvSpPr/>
              <p:nvPr/>
            </p:nvSpPr>
            <p:spPr>
              <a:xfrm>
                <a:off x="1362651" y="3181740"/>
                <a:ext cx="1285804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59" name="正方形/長方形 58">
              <a:extLst>
                <a:ext uri="{FF2B5EF4-FFF2-40B4-BE49-F238E27FC236}">
                  <a16:creationId xmlns:a16="http://schemas.microsoft.com/office/drawing/2014/main" id="{9FAE7138-77E0-42E9-8681-EA0EC3F951B8}"/>
                </a:ext>
              </a:extLst>
            </p:cNvPr>
            <p:cNvSpPr/>
            <p:nvPr/>
          </p:nvSpPr>
          <p:spPr>
            <a:xfrm>
              <a:off x="1683250" y="3196108"/>
              <a:ext cx="691294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口座番号</a:t>
              </a:r>
            </a:p>
          </p:txBody>
        </p:sp>
      </p:grpSp>
      <p:grpSp>
        <p:nvGrpSpPr>
          <p:cNvPr id="72" name="グループ化 71">
            <a:extLst>
              <a:ext uri="{FF2B5EF4-FFF2-40B4-BE49-F238E27FC236}">
                <a16:creationId xmlns:a16="http://schemas.microsoft.com/office/drawing/2014/main" id="{CBE51134-8719-4A6B-85B4-1E8298DE2088}"/>
              </a:ext>
            </a:extLst>
          </p:cNvPr>
          <p:cNvGrpSpPr/>
          <p:nvPr/>
        </p:nvGrpSpPr>
        <p:grpSpPr>
          <a:xfrm>
            <a:off x="3801517" y="3522156"/>
            <a:ext cx="998301" cy="941702"/>
            <a:chOff x="4019130" y="3522479"/>
            <a:chExt cx="1247601" cy="1151628"/>
          </a:xfrm>
        </p:grpSpPr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A66DE0-F6E5-4A5B-85EF-33E2536AA2AE}"/>
                </a:ext>
              </a:extLst>
            </p:cNvPr>
            <p:cNvSpPr/>
            <p:nvPr/>
          </p:nvSpPr>
          <p:spPr>
            <a:xfrm>
              <a:off x="4019130" y="3522479"/>
              <a:ext cx="1247601" cy="164877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領収日付印</a:t>
              </a:r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46973256-A7A2-4C85-97CD-0197B3E7B776}"/>
                </a:ext>
              </a:extLst>
            </p:cNvPr>
            <p:cNvSpPr/>
            <p:nvPr/>
          </p:nvSpPr>
          <p:spPr>
            <a:xfrm>
              <a:off x="4019130" y="3686515"/>
              <a:ext cx="1247601" cy="987592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</p:grp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ED062B07-BC18-4547-B4B8-894C489BD1B5}"/>
              </a:ext>
            </a:extLst>
          </p:cNvPr>
          <p:cNvSpPr/>
          <p:nvPr/>
        </p:nvSpPr>
        <p:spPr>
          <a:xfrm>
            <a:off x="3698276" y="4508156"/>
            <a:ext cx="445582" cy="105082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取りまとめ金融機関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562C545D-470B-4158-AC4C-F14788328477}"/>
              </a:ext>
            </a:extLst>
          </p:cNvPr>
          <p:cNvSpPr/>
          <p:nvPr/>
        </p:nvSpPr>
        <p:spPr>
          <a:xfrm>
            <a:off x="909298" y="1307669"/>
            <a:ext cx="1862179" cy="215435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4" name="正方形/長方形 83">
            <a:extLst>
              <a:ext uri="{FF2B5EF4-FFF2-40B4-BE49-F238E27FC236}">
                <a16:creationId xmlns:a16="http://schemas.microsoft.com/office/drawing/2014/main" id="{9A56F297-A6E8-46A2-B8CF-7E0DF26EA866}"/>
              </a:ext>
            </a:extLst>
          </p:cNvPr>
          <p:cNvSpPr/>
          <p:nvPr/>
        </p:nvSpPr>
        <p:spPr>
          <a:xfrm>
            <a:off x="4234617" y="4515049"/>
            <a:ext cx="711871" cy="9337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取りまとめ金融機関名称</a:t>
            </a:r>
          </a:p>
        </p:txBody>
      </p:sp>
      <p:grpSp>
        <p:nvGrpSpPr>
          <p:cNvPr id="100" name="グループ化 99">
            <a:extLst>
              <a:ext uri="{FF2B5EF4-FFF2-40B4-BE49-F238E27FC236}">
                <a16:creationId xmlns:a16="http://schemas.microsoft.com/office/drawing/2014/main" id="{6DCA2F64-0DDC-426C-BD47-4E83ACC7E80E}"/>
              </a:ext>
            </a:extLst>
          </p:cNvPr>
          <p:cNvGrpSpPr/>
          <p:nvPr/>
        </p:nvGrpSpPr>
        <p:grpSpPr>
          <a:xfrm>
            <a:off x="1197721" y="4203569"/>
            <a:ext cx="1005334" cy="136140"/>
            <a:chOff x="3952571" y="5243556"/>
            <a:chExt cx="1005334" cy="136140"/>
          </a:xfrm>
        </p:grpSpPr>
        <p:sp>
          <p:nvSpPr>
            <p:cNvPr id="98" name="正方形/長方形 97">
              <a:extLst>
                <a:ext uri="{FF2B5EF4-FFF2-40B4-BE49-F238E27FC236}">
                  <a16:creationId xmlns:a16="http://schemas.microsoft.com/office/drawing/2014/main" id="{D2F0FBAE-F842-4B4C-ACE7-24538B717CE9}"/>
                </a:ext>
              </a:extLst>
            </p:cNvPr>
            <p:cNvSpPr/>
            <p:nvPr/>
          </p:nvSpPr>
          <p:spPr>
            <a:xfrm>
              <a:off x="3952571" y="5243556"/>
              <a:ext cx="973429" cy="13614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5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収納代行会社：　　　　　　　　　　　　　　</a:t>
              </a:r>
            </a:p>
          </p:txBody>
        </p:sp>
        <p:sp>
          <p:nvSpPr>
            <p:cNvPr id="99" name="正方形/長方形 98">
              <a:extLst>
                <a:ext uri="{FF2B5EF4-FFF2-40B4-BE49-F238E27FC236}">
                  <a16:creationId xmlns:a16="http://schemas.microsoft.com/office/drawing/2014/main" id="{7C1F124B-705A-4EDB-81EA-9EB1BF6A097A}"/>
                </a:ext>
              </a:extLst>
            </p:cNvPr>
            <p:cNvSpPr/>
            <p:nvPr/>
          </p:nvSpPr>
          <p:spPr>
            <a:xfrm>
              <a:off x="4446743" y="5268900"/>
              <a:ext cx="511162" cy="85452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5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収納代行会社名</a:t>
              </a:r>
            </a:p>
          </p:txBody>
        </p:sp>
      </p:grpSp>
      <p:grpSp>
        <p:nvGrpSpPr>
          <p:cNvPr id="101" name="グループ化 100">
            <a:extLst>
              <a:ext uri="{FF2B5EF4-FFF2-40B4-BE49-F238E27FC236}">
                <a16:creationId xmlns:a16="http://schemas.microsoft.com/office/drawing/2014/main" id="{0201B040-C4B1-4FF8-940D-50E968C4C8A9}"/>
              </a:ext>
            </a:extLst>
          </p:cNvPr>
          <p:cNvGrpSpPr/>
          <p:nvPr/>
        </p:nvGrpSpPr>
        <p:grpSpPr>
          <a:xfrm>
            <a:off x="3759228" y="4648755"/>
            <a:ext cx="1188338" cy="136140"/>
            <a:chOff x="3952571" y="5243556"/>
            <a:chExt cx="973429" cy="136140"/>
          </a:xfrm>
        </p:grpSpPr>
        <p:sp>
          <p:nvSpPr>
            <p:cNvPr id="102" name="正方形/長方形 101">
              <a:extLst>
                <a:ext uri="{FF2B5EF4-FFF2-40B4-BE49-F238E27FC236}">
                  <a16:creationId xmlns:a16="http://schemas.microsoft.com/office/drawing/2014/main" id="{0BEFC921-2363-40E6-9F7C-F5A68F1F89FC}"/>
                </a:ext>
              </a:extLst>
            </p:cNvPr>
            <p:cNvSpPr/>
            <p:nvPr/>
          </p:nvSpPr>
          <p:spPr>
            <a:xfrm>
              <a:off x="3952571" y="5243556"/>
              <a:ext cx="973429" cy="13614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5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（　　　　　　　　　　　　　</a:t>
              </a:r>
              <a:r>
                <a:rPr kumimoji="1" lang="en-US" altLang="ja-JP" sz="5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/</a:t>
              </a:r>
              <a:r>
                <a:rPr kumimoji="1" lang="ja-JP" altLang="en-US" sz="5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コンビニ本部保管 ）</a:t>
              </a:r>
            </a:p>
          </p:txBody>
        </p:sp>
        <p:sp>
          <p:nvSpPr>
            <p:cNvPr id="103" name="正方形/長方形 102">
              <a:extLst>
                <a:ext uri="{FF2B5EF4-FFF2-40B4-BE49-F238E27FC236}">
                  <a16:creationId xmlns:a16="http://schemas.microsoft.com/office/drawing/2014/main" id="{DB87446B-94F5-4409-A057-C46DAD59841F}"/>
                </a:ext>
              </a:extLst>
            </p:cNvPr>
            <p:cNvSpPr/>
            <p:nvPr/>
          </p:nvSpPr>
          <p:spPr>
            <a:xfrm>
              <a:off x="4040836" y="5268229"/>
              <a:ext cx="404066" cy="85452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5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発行自治体名称</a:t>
              </a:r>
            </a:p>
          </p:txBody>
        </p:sp>
      </p:grpSp>
      <p:grpSp>
        <p:nvGrpSpPr>
          <p:cNvPr id="109" name="グループ化 108">
            <a:extLst>
              <a:ext uri="{FF2B5EF4-FFF2-40B4-BE49-F238E27FC236}">
                <a16:creationId xmlns:a16="http://schemas.microsoft.com/office/drawing/2014/main" id="{4C46A4F3-088E-4520-8E5C-0C773F1A95FF}"/>
              </a:ext>
            </a:extLst>
          </p:cNvPr>
          <p:cNvGrpSpPr/>
          <p:nvPr/>
        </p:nvGrpSpPr>
        <p:grpSpPr>
          <a:xfrm>
            <a:off x="5255137" y="1973041"/>
            <a:ext cx="1857600" cy="418074"/>
            <a:chOff x="1363020" y="2851272"/>
            <a:chExt cx="1282967" cy="418074"/>
          </a:xfrm>
        </p:grpSpPr>
        <p:sp>
          <p:nvSpPr>
            <p:cNvPr id="112" name="正方形/長方形 111">
              <a:extLst>
                <a:ext uri="{FF2B5EF4-FFF2-40B4-BE49-F238E27FC236}">
                  <a16:creationId xmlns:a16="http://schemas.microsoft.com/office/drawing/2014/main" id="{649ECA9B-FC84-429E-A1A1-4E9A161CCEFD}"/>
                </a:ext>
              </a:extLst>
            </p:cNvPr>
            <p:cNvSpPr/>
            <p:nvPr/>
          </p:nvSpPr>
          <p:spPr>
            <a:xfrm>
              <a:off x="1363020" y="2851272"/>
              <a:ext cx="1282967" cy="164877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氏名</a:t>
              </a:r>
            </a:p>
          </p:txBody>
        </p:sp>
        <p:sp>
          <p:nvSpPr>
            <p:cNvPr id="111" name="正方形/長方形 110">
              <a:extLst>
                <a:ext uri="{FF2B5EF4-FFF2-40B4-BE49-F238E27FC236}">
                  <a16:creationId xmlns:a16="http://schemas.microsoft.com/office/drawing/2014/main" id="{80527E64-5359-4217-8A75-D60C4D78A121}"/>
                </a:ext>
              </a:extLst>
            </p:cNvPr>
            <p:cNvSpPr/>
            <p:nvPr/>
          </p:nvSpPr>
          <p:spPr>
            <a:xfrm>
              <a:off x="1703151" y="3133206"/>
              <a:ext cx="617368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氏名</a:t>
              </a:r>
            </a:p>
          </p:txBody>
        </p:sp>
      </p:grpSp>
      <p:sp>
        <p:nvSpPr>
          <p:cNvPr id="123" name="正方形/長方形 122">
            <a:extLst>
              <a:ext uri="{FF2B5EF4-FFF2-40B4-BE49-F238E27FC236}">
                <a16:creationId xmlns:a16="http://schemas.microsoft.com/office/drawing/2014/main" id="{6FA4BCB3-A7EF-4C5D-AE76-FE9600A30D75}"/>
              </a:ext>
            </a:extLst>
          </p:cNvPr>
          <p:cNvSpPr/>
          <p:nvPr/>
        </p:nvSpPr>
        <p:spPr>
          <a:xfrm>
            <a:off x="906496" y="1126735"/>
            <a:ext cx="1285804" cy="164877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決定年月</a:t>
            </a:r>
          </a:p>
        </p:txBody>
      </p:sp>
      <p:sp>
        <p:nvSpPr>
          <p:cNvPr id="124" name="正方形/長方形 123">
            <a:extLst>
              <a:ext uri="{FF2B5EF4-FFF2-40B4-BE49-F238E27FC236}">
                <a16:creationId xmlns:a16="http://schemas.microsoft.com/office/drawing/2014/main" id="{C8AACC0C-0489-4AC4-A0A3-099A1945324E}"/>
              </a:ext>
            </a:extLst>
          </p:cNvPr>
          <p:cNvSpPr/>
          <p:nvPr/>
        </p:nvSpPr>
        <p:spPr>
          <a:xfrm>
            <a:off x="2190977" y="1127544"/>
            <a:ext cx="1285804" cy="164877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ja-JP" altLang="en-US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2" name="正方形/長方形 121">
            <a:extLst>
              <a:ext uri="{FF2B5EF4-FFF2-40B4-BE49-F238E27FC236}">
                <a16:creationId xmlns:a16="http://schemas.microsoft.com/office/drawing/2014/main" id="{2D4D5D69-9218-4536-BECD-061F4D23FB0F}"/>
              </a:ext>
            </a:extLst>
          </p:cNvPr>
          <p:cNvSpPr/>
          <p:nvPr/>
        </p:nvSpPr>
        <p:spPr>
          <a:xfrm>
            <a:off x="2262891" y="1141912"/>
            <a:ext cx="1184537" cy="13614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徴収金・返還金決定年月</a:t>
            </a:r>
          </a:p>
        </p:txBody>
      </p:sp>
      <p:sp>
        <p:nvSpPr>
          <p:cNvPr id="125" name="正方形/長方形 124">
            <a:extLst>
              <a:ext uri="{FF2B5EF4-FFF2-40B4-BE49-F238E27FC236}">
                <a16:creationId xmlns:a16="http://schemas.microsoft.com/office/drawing/2014/main" id="{946607F1-280F-437C-9AA6-4130D08AC6CB}"/>
              </a:ext>
            </a:extLst>
          </p:cNvPr>
          <p:cNvSpPr/>
          <p:nvPr/>
        </p:nvSpPr>
        <p:spPr>
          <a:xfrm>
            <a:off x="967126" y="1141912"/>
            <a:ext cx="731165" cy="13614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徴収金・返還金種類</a:t>
            </a:r>
          </a:p>
        </p:txBody>
      </p:sp>
      <p:grpSp>
        <p:nvGrpSpPr>
          <p:cNvPr id="133" name="グループ化 132">
            <a:extLst>
              <a:ext uri="{FF2B5EF4-FFF2-40B4-BE49-F238E27FC236}">
                <a16:creationId xmlns:a16="http://schemas.microsoft.com/office/drawing/2014/main" id="{239CEB81-B176-4F33-A424-64D78304EDE4}"/>
              </a:ext>
            </a:extLst>
          </p:cNvPr>
          <p:cNvGrpSpPr/>
          <p:nvPr/>
        </p:nvGrpSpPr>
        <p:grpSpPr>
          <a:xfrm>
            <a:off x="11232756" y="1871187"/>
            <a:ext cx="1105941" cy="330563"/>
            <a:chOff x="1077164" y="2850974"/>
            <a:chExt cx="1288927" cy="330563"/>
          </a:xfrm>
        </p:grpSpPr>
        <p:grpSp>
          <p:nvGrpSpPr>
            <p:cNvPr id="134" name="グループ化 133">
              <a:extLst>
                <a:ext uri="{FF2B5EF4-FFF2-40B4-BE49-F238E27FC236}">
                  <a16:creationId xmlns:a16="http://schemas.microsoft.com/office/drawing/2014/main" id="{3B84B298-77C5-40EA-8C74-A1CA4CD1815C}"/>
                </a:ext>
              </a:extLst>
            </p:cNvPr>
            <p:cNvGrpSpPr/>
            <p:nvPr/>
          </p:nvGrpSpPr>
          <p:grpSpPr>
            <a:xfrm>
              <a:off x="1077164" y="2850974"/>
              <a:ext cx="1288927" cy="330563"/>
              <a:chOff x="1112385" y="2859006"/>
              <a:chExt cx="1288927" cy="330563"/>
            </a:xfrm>
          </p:grpSpPr>
          <p:grpSp>
            <p:nvGrpSpPr>
              <p:cNvPr id="136" name="グループ化 135">
                <a:extLst>
                  <a:ext uri="{FF2B5EF4-FFF2-40B4-BE49-F238E27FC236}">
                    <a16:creationId xmlns:a16="http://schemas.microsoft.com/office/drawing/2014/main" id="{6AFA7456-B1A6-455C-8AF2-3ACFB6704250}"/>
                  </a:ext>
                </a:extLst>
              </p:cNvPr>
              <p:cNvGrpSpPr/>
              <p:nvPr/>
            </p:nvGrpSpPr>
            <p:grpSpPr>
              <a:xfrm>
                <a:off x="1112385" y="2859006"/>
                <a:ext cx="1288927" cy="330563"/>
                <a:chOff x="1073779" y="2859006"/>
                <a:chExt cx="1288927" cy="330563"/>
              </a:xfrm>
            </p:grpSpPr>
            <p:sp>
              <p:nvSpPr>
                <p:cNvPr id="138" name="正方形/長方形 137">
                  <a:extLst>
                    <a:ext uri="{FF2B5EF4-FFF2-40B4-BE49-F238E27FC236}">
                      <a16:creationId xmlns:a16="http://schemas.microsoft.com/office/drawing/2014/main" id="{586ADFD8-75EB-49CB-B060-00866D89671D}"/>
                    </a:ext>
                  </a:extLst>
                </p:cNvPr>
                <p:cNvSpPr/>
                <p:nvPr/>
              </p:nvSpPr>
              <p:spPr>
                <a:xfrm>
                  <a:off x="1073779" y="2859006"/>
                  <a:ext cx="1288927" cy="164877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lIns="36000" tIns="0" rIns="0" bIns="0" rtlCol="0" anchor="ctr" anchorCtr="0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/>
                  <a:r>
                    <a:rPr kumimoji="1" lang="ja-JP" altLang="en-US" sz="500" dirty="0">
                      <a:solidFill>
                        <a:schemeClr val="tx1"/>
                      </a:solidFill>
                      <a:latin typeface="ＭＳ Ｐゴシック" panose="020B0600070205080204" pitchFamily="50" charset="-128"/>
                      <a:ea typeface="ＭＳ Ｐゴシック" panose="020B0600070205080204" pitchFamily="50" charset="-128"/>
                    </a:rPr>
                    <a:t>決定年月</a:t>
                  </a:r>
                </a:p>
              </p:txBody>
            </p:sp>
            <p:sp>
              <p:nvSpPr>
                <p:cNvPr id="139" name="正方形/長方形 138">
                  <a:extLst>
                    <a:ext uri="{FF2B5EF4-FFF2-40B4-BE49-F238E27FC236}">
                      <a16:creationId xmlns:a16="http://schemas.microsoft.com/office/drawing/2014/main" id="{8CBFC798-EC61-456C-B4A9-B447704D9616}"/>
                    </a:ext>
                  </a:extLst>
                </p:cNvPr>
                <p:cNvSpPr/>
                <p:nvPr/>
              </p:nvSpPr>
              <p:spPr>
                <a:xfrm>
                  <a:off x="1073779" y="3024692"/>
                  <a:ext cx="1288927" cy="164877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lIns="36000" tIns="0" rIns="0" bIns="0" rtlCol="0" anchor="ctr" anchorCtr="0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5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endParaRPr>
                </a:p>
              </p:txBody>
            </p:sp>
          </p:grpSp>
          <p:sp>
            <p:nvSpPr>
              <p:cNvPr id="137" name="正方形/長方形 136">
                <a:extLst>
                  <a:ext uri="{FF2B5EF4-FFF2-40B4-BE49-F238E27FC236}">
                    <a16:creationId xmlns:a16="http://schemas.microsoft.com/office/drawing/2014/main" id="{A66FAD33-BD0A-4D18-81FA-AA0496675405}"/>
                  </a:ext>
                </a:extLst>
              </p:cNvPr>
              <p:cNvSpPr/>
              <p:nvPr/>
            </p:nvSpPr>
            <p:spPr>
              <a:xfrm>
                <a:off x="1172161" y="3037619"/>
                <a:ext cx="971117" cy="13614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5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徴収金・返還金決定年月</a:t>
                </a:r>
              </a:p>
            </p:txBody>
          </p:sp>
        </p:grpSp>
        <p:sp>
          <p:nvSpPr>
            <p:cNvPr id="135" name="正方形/長方形 134">
              <a:extLst>
                <a:ext uri="{FF2B5EF4-FFF2-40B4-BE49-F238E27FC236}">
                  <a16:creationId xmlns:a16="http://schemas.microsoft.com/office/drawing/2014/main" id="{301DC47F-F44A-4C37-A091-D8BBCF30F299}"/>
                </a:ext>
              </a:extLst>
            </p:cNvPr>
            <p:cNvSpPr/>
            <p:nvPr/>
          </p:nvSpPr>
          <p:spPr>
            <a:xfrm>
              <a:off x="1140917" y="2866151"/>
              <a:ext cx="815957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5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徴収金・返還金種類</a:t>
              </a:r>
            </a:p>
          </p:txBody>
        </p:sp>
      </p:grpSp>
      <p:sp>
        <p:nvSpPr>
          <p:cNvPr id="148" name="正方形/長方形 147">
            <a:extLst>
              <a:ext uri="{FF2B5EF4-FFF2-40B4-BE49-F238E27FC236}">
                <a16:creationId xmlns:a16="http://schemas.microsoft.com/office/drawing/2014/main" id="{C99E5331-C672-4C7D-9737-6CFC7D87BD88}"/>
              </a:ext>
            </a:extLst>
          </p:cNvPr>
          <p:cNvSpPr/>
          <p:nvPr/>
        </p:nvSpPr>
        <p:spPr>
          <a:xfrm>
            <a:off x="5255137" y="2136726"/>
            <a:ext cx="1857600" cy="400747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65" name="正方形/長方形 164">
            <a:extLst>
              <a:ext uri="{FF2B5EF4-FFF2-40B4-BE49-F238E27FC236}">
                <a16:creationId xmlns:a16="http://schemas.microsoft.com/office/drawing/2014/main" id="{B6B01066-1DD5-4F21-87D2-4992214B201A}"/>
              </a:ext>
            </a:extLst>
          </p:cNvPr>
          <p:cNvSpPr/>
          <p:nvPr/>
        </p:nvSpPr>
        <p:spPr>
          <a:xfrm>
            <a:off x="6256285" y="4502599"/>
            <a:ext cx="907856" cy="13614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（金融機関</a:t>
            </a:r>
            <a:r>
              <a:rPr kumimoji="1" lang="en-US" altLang="ja-JP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/</a:t>
            </a:r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コンビニ店舗保管 ）</a:t>
            </a:r>
          </a:p>
        </p:txBody>
      </p:sp>
      <p:grpSp>
        <p:nvGrpSpPr>
          <p:cNvPr id="240" name="グループ化 239">
            <a:extLst>
              <a:ext uri="{FF2B5EF4-FFF2-40B4-BE49-F238E27FC236}">
                <a16:creationId xmlns:a16="http://schemas.microsoft.com/office/drawing/2014/main" id="{B19F76AA-AD67-481F-AEB1-CC8A1F4624EE}"/>
              </a:ext>
            </a:extLst>
          </p:cNvPr>
          <p:cNvGrpSpPr/>
          <p:nvPr/>
        </p:nvGrpSpPr>
        <p:grpSpPr>
          <a:xfrm>
            <a:off x="7780507" y="1575233"/>
            <a:ext cx="1475355" cy="469363"/>
            <a:chOff x="1076903" y="2121540"/>
            <a:chExt cx="1360623" cy="469363"/>
          </a:xfrm>
        </p:grpSpPr>
        <p:sp>
          <p:nvSpPr>
            <p:cNvPr id="241" name="正方形/長方形 240">
              <a:extLst>
                <a:ext uri="{FF2B5EF4-FFF2-40B4-BE49-F238E27FC236}">
                  <a16:creationId xmlns:a16="http://schemas.microsoft.com/office/drawing/2014/main" id="{EF7CE951-572F-4FBC-A79B-4C5A3B0B661C}"/>
                </a:ext>
              </a:extLst>
            </p:cNvPr>
            <p:cNvSpPr/>
            <p:nvPr/>
          </p:nvSpPr>
          <p:spPr>
            <a:xfrm>
              <a:off x="1076903" y="2121540"/>
              <a:ext cx="737279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宛先郵便番号</a:t>
              </a:r>
            </a:p>
          </p:txBody>
        </p:sp>
        <p:sp>
          <p:nvSpPr>
            <p:cNvPr id="242" name="正方形/長方形 241">
              <a:extLst>
                <a:ext uri="{FF2B5EF4-FFF2-40B4-BE49-F238E27FC236}">
                  <a16:creationId xmlns:a16="http://schemas.microsoft.com/office/drawing/2014/main" id="{027F362E-C2A5-487A-ADA3-9304BF872735}"/>
                </a:ext>
              </a:extLst>
            </p:cNvPr>
            <p:cNvSpPr/>
            <p:nvPr/>
          </p:nvSpPr>
          <p:spPr>
            <a:xfrm>
              <a:off x="1867491" y="2121540"/>
              <a:ext cx="570035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宛先住所</a:t>
              </a:r>
            </a:p>
          </p:txBody>
        </p:sp>
        <p:sp>
          <p:nvSpPr>
            <p:cNvPr id="243" name="正方形/長方形 242">
              <a:extLst>
                <a:ext uri="{FF2B5EF4-FFF2-40B4-BE49-F238E27FC236}">
                  <a16:creationId xmlns:a16="http://schemas.microsoft.com/office/drawing/2014/main" id="{D883335F-E48C-4A81-8EFA-36A09ECD88D5}"/>
                </a:ext>
              </a:extLst>
            </p:cNvPr>
            <p:cNvSpPr/>
            <p:nvPr/>
          </p:nvSpPr>
          <p:spPr>
            <a:xfrm>
              <a:off x="1076903" y="2288620"/>
              <a:ext cx="707233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氏名</a:t>
              </a:r>
            </a:p>
          </p:txBody>
        </p:sp>
        <p:sp>
          <p:nvSpPr>
            <p:cNvPr id="244" name="正方形/長方形 243">
              <a:extLst>
                <a:ext uri="{FF2B5EF4-FFF2-40B4-BE49-F238E27FC236}">
                  <a16:creationId xmlns:a16="http://schemas.microsoft.com/office/drawing/2014/main" id="{F43D20C8-7964-4D97-AE84-9EED499E6E11}"/>
                </a:ext>
              </a:extLst>
            </p:cNvPr>
            <p:cNvSpPr/>
            <p:nvPr/>
          </p:nvSpPr>
          <p:spPr>
            <a:xfrm>
              <a:off x="1078981" y="2454763"/>
              <a:ext cx="1285804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郵便カスタマーバーコード</a:t>
              </a:r>
            </a:p>
          </p:txBody>
        </p:sp>
        <p:sp>
          <p:nvSpPr>
            <p:cNvPr id="245" name="正方形/長方形 244">
              <a:extLst>
                <a:ext uri="{FF2B5EF4-FFF2-40B4-BE49-F238E27FC236}">
                  <a16:creationId xmlns:a16="http://schemas.microsoft.com/office/drawing/2014/main" id="{BA9B2400-EF6B-403C-933C-8CB8AF472697}"/>
                </a:ext>
              </a:extLst>
            </p:cNvPr>
            <p:cNvSpPr/>
            <p:nvPr/>
          </p:nvSpPr>
          <p:spPr>
            <a:xfrm>
              <a:off x="1879313" y="2287683"/>
              <a:ext cx="291891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</p:grpSp>
      <p:grpSp>
        <p:nvGrpSpPr>
          <p:cNvPr id="246" name="グループ化 245">
            <a:extLst>
              <a:ext uri="{FF2B5EF4-FFF2-40B4-BE49-F238E27FC236}">
                <a16:creationId xmlns:a16="http://schemas.microsoft.com/office/drawing/2014/main" id="{04FBBAF5-868A-4DC5-8C74-8F250A1725BA}"/>
              </a:ext>
            </a:extLst>
          </p:cNvPr>
          <p:cNvGrpSpPr/>
          <p:nvPr/>
        </p:nvGrpSpPr>
        <p:grpSpPr>
          <a:xfrm>
            <a:off x="8768820" y="2409707"/>
            <a:ext cx="1910006" cy="568697"/>
            <a:chOff x="3537282" y="2232975"/>
            <a:chExt cx="1910006" cy="568697"/>
          </a:xfrm>
        </p:grpSpPr>
        <p:sp>
          <p:nvSpPr>
            <p:cNvPr id="248" name="正方形/長方形 247">
              <a:extLst>
                <a:ext uri="{FF2B5EF4-FFF2-40B4-BE49-F238E27FC236}">
                  <a16:creationId xmlns:a16="http://schemas.microsoft.com/office/drawing/2014/main" id="{B2ED4183-A24C-4FEF-BD78-740150ACBFCC}"/>
                </a:ext>
              </a:extLst>
            </p:cNvPr>
            <p:cNvSpPr/>
            <p:nvPr/>
          </p:nvSpPr>
          <p:spPr>
            <a:xfrm>
              <a:off x="3537282" y="2318752"/>
              <a:ext cx="1053819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発行自治体名称</a:t>
              </a:r>
            </a:p>
          </p:txBody>
        </p:sp>
        <p:sp>
          <p:nvSpPr>
            <p:cNvPr id="250" name="正方形/長方形 249">
              <a:extLst>
                <a:ext uri="{FF2B5EF4-FFF2-40B4-BE49-F238E27FC236}">
                  <a16:creationId xmlns:a16="http://schemas.microsoft.com/office/drawing/2014/main" id="{9393E647-E4C8-4EBE-AF05-8E55FF76856D}"/>
                </a:ext>
              </a:extLst>
            </p:cNvPr>
            <p:cNvSpPr/>
            <p:nvPr/>
          </p:nvSpPr>
          <p:spPr>
            <a:xfrm>
              <a:off x="4819350" y="2232975"/>
              <a:ext cx="627938" cy="568697"/>
            </a:xfrm>
            <a:prstGeom prst="rect">
              <a:avLst/>
            </a:prstGeom>
            <a:noFill/>
            <a:ln>
              <a:solidFill>
                <a:sysClr val="windowText" lastClr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 anchorCtr="1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ysClr val="windowText" lastClr="000000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電子公印</a:t>
              </a:r>
            </a:p>
          </p:txBody>
        </p:sp>
      </p:grpSp>
      <p:grpSp>
        <p:nvGrpSpPr>
          <p:cNvPr id="337" name="グループ化 336">
            <a:extLst>
              <a:ext uri="{FF2B5EF4-FFF2-40B4-BE49-F238E27FC236}">
                <a16:creationId xmlns:a16="http://schemas.microsoft.com/office/drawing/2014/main" id="{89E8DF1D-8E97-499C-9CE6-6D84058E4442}"/>
              </a:ext>
            </a:extLst>
          </p:cNvPr>
          <p:cNvGrpSpPr/>
          <p:nvPr/>
        </p:nvGrpSpPr>
        <p:grpSpPr>
          <a:xfrm>
            <a:off x="12412708" y="3852903"/>
            <a:ext cx="998147" cy="954111"/>
            <a:chOff x="12348893" y="4191176"/>
            <a:chExt cx="998301" cy="954111"/>
          </a:xfrm>
        </p:grpSpPr>
        <p:grpSp>
          <p:nvGrpSpPr>
            <p:cNvPr id="332" name="グループ化 331">
              <a:extLst>
                <a:ext uri="{FF2B5EF4-FFF2-40B4-BE49-F238E27FC236}">
                  <a16:creationId xmlns:a16="http://schemas.microsoft.com/office/drawing/2014/main" id="{8D530823-A0EF-498D-AA7B-B68B724A98D9}"/>
                </a:ext>
              </a:extLst>
            </p:cNvPr>
            <p:cNvGrpSpPr/>
            <p:nvPr/>
          </p:nvGrpSpPr>
          <p:grpSpPr>
            <a:xfrm>
              <a:off x="12348893" y="4191176"/>
              <a:ext cx="998301" cy="941702"/>
              <a:chOff x="4019130" y="3522479"/>
              <a:chExt cx="1247601" cy="1151628"/>
            </a:xfrm>
          </p:grpSpPr>
          <p:sp>
            <p:nvSpPr>
              <p:cNvPr id="333" name="正方形/長方形 332">
                <a:extLst>
                  <a:ext uri="{FF2B5EF4-FFF2-40B4-BE49-F238E27FC236}">
                    <a16:creationId xmlns:a16="http://schemas.microsoft.com/office/drawing/2014/main" id="{89A91FEB-A824-4DCA-A7A7-300D0FEE6F5C}"/>
                  </a:ext>
                </a:extLst>
              </p:cNvPr>
              <p:cNvSpPr/>
              <p:nvPr/>
            </p:nvSpPr>
            <p:spPr>
              <a:xfrm>
                <a:off x="4019130" y="3522479"/>
                <a:ext cx="1247601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領収日付印</a:t>
                </a:r>
              </a:p>
            </p:txBody>
          </p:sp>
          <p:sp>
            <p:nvSpPr>
              <p:cNvPr id="334" name="正方形/長方形 333">
                <a:extLst>
                  <a:ext uri="{FF2B5EF4-FFF2-40B4-BE49-F238E27FC236}">
                    <a16:creationId xmlns:a16="http://schemas.microsoft.com/office/drawing/2014/main" id="{B09E8A66-428B-4F40-AF44-E16BB2D3C638}"/>
                  </a:ext>
                </a:extLst>
              </p:cNvPr>
              <p:cNvSpPr/>
              <p:nvPr/>
            </p:nvSpPr>
            <p:spPr>
              <a:xfrm>
                <a:off x="4019130" y="3686515"/>
                <a:ext cx="1247601" cy="987592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335" name="正方形/長方形 334">
              <a:extLst>
                <a:ext uri="{FF2B5EF4-FFF2-40B4-BE49-F238E27FC236}">
                  <a16:creationId xmlns:a16="http://schemas.microsoft.com/office/drawing/2014/main" id="{43A46B98-87EB-4225-AED1-36904D799504}"/>
                </a:ext>
              </a:extLst>
            </p:cNvPr>
            <p:cNvSpPr/>
            <p:nvPr/>
          </p:nvSpPr>
          <p:spPr>
            <a:xfrm>
              <a:off x="12908460" y="5009147"/>
              <a:ext cx="423377" cy="13614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5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収入印紙不要</a:t>
              </a:r>
            </a:p>
          </p:txBody>
        </p:sp>
      </p:grpSp>
      <p:sp>
        <p:nvSpPr>
          <p:cNvPr id="336" name="正方形/長方形 335">
            <a:extLst>
              <a:ext uri="{FF2B5EF4-FFF2-40B4-BE49-F238E27FC236}">
                <a16:creationId xmlns:a16="http://schemas.microsoft.com/office/drawing/2014/main" id="{D703618F-E08C-4A1E-8A7E-FE0579B20523}"/>
              </a:ext>
            </a:extLst>
          </p:cNvPr>
          <p:cNvSpPr/>
          <p:nvPr/>
        </p:nvSpPr>
        <p:spPr>
          <a:xfrm>
            <a:off x="12982729" y="5146419"/>
            <a:ext cx="502345" cy="13614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（納付者保管）</a:t>
            </a:r>
          </a:p>
        </p:txBody>
      </p:sp>
      <p:sp>
        <p:nvSpPr>
          <p:cNvPr id="360" name="左中かっこ 359">
            <a:extLst>
              <a:ext uri="{FF2B5EF4-FFF2-40B4-BE49-F238E27FC236}">
                <a16:creationId xmlns:a16="http://schemas.microsoft.com/office/drawing/2014/main" id="{8AE67BAD-789F-4374-9771-B58439AE255E}"/>
              </a:ext>
            </a:extLst>
          </p:cNvPr>
          <p:cNvSpPr/>
          <p:nvPr/>
        </p:nvSpPr>
        <p:spPr>
          <a:xfrm rot="16200000">
            <a:off x="2698588" y="3581321"/>
            <a:ext cx="300172" cy="4312930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63" name="左中かっこ 362">
            <a:extLst>
              <a:ext uri="{FF2B5EF4-FFF2-40B4-BE49-F238E27FC236}">
                <a16:creationId xmlns:a16="http://schemas.microsoft.com/office/drawing/2014/main" id="{256F0D7D-E5F0-4A72-B76A-2C59E82663B7}"/>
              </a:ext>
            </a:extLst>
          </p:cNvPr>
          <p:cNvSpPr/>
          <p:nvPr/>
        </p:nvSpPr>
        <p:spPr>
          <a:xfrm rot="16200000">
            <a:off x="5992601" y="4602581"/>
            <a:ext cx="319431" cy="2294359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6" name="左中かっこ 365">
            <a:extLst>
              <a:ext uri="{FF2B5EF4-FFF2-40B4-BE49-F238E27FC236}">
                <a16:creationId xmlns:a16="http://schemas.microsoft.com/office/drawing/2014/main" id="{CBB24E1C-69EE-49FE-9F66-03C273C9B96B}"/>
              </a:ext>
            </a:extLst>
          </p:cNvPr>
          <p:cNvSpPr/>
          <p:nvPr/>
        </p:nvSpPr>
        <p:spPr>
          <a:xfrm rot="16200000">
            <a:off x="10322393" y="2567148"/>
            <a:ext cx="319431" cy="6365225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998EC2CA-E838-5144-3B9C-259A3A3DBA32}"/>
              </a:ext>
            </a:extLst>
          </p:cNvPr>
          <p:cNvSpPr/>
          <p:nvPr/>
        </p:nvSpPr>
        <p:spPr>
          <a:xfrm>
            <a:off x="692209" y="361573"/>
            <a:ext cx="1212335" cy="144536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12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納付書（カク公）</a:t>
            </a:r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2F65B93B-B778-C8DC-C6D0-58D271BF603F}"/>
              </a:ext>
            </a:extLst>
          </p:cNvPr>
          <p:cNvGrpSpPr/>
          <p:nvPr/>
        </p:nvGrpSpPr>
        <p:grpSpPr>
          <a:xfrm>
            <a:off x="2080565" y="2301472"/>
            <a:ext cx="838535" cy="330563"/>
            <a:chOff x="1115508" y="2859006"/>
            <a:chExt cx="1285804" cy="330563"/>
          </a:xfrm>
        </p:grpSpPr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869AE5DC-C6CC-4A3B-D1C7-74BEBBDA3265}"/>
                </a:ext>
              </a:extLst>
            </p:cNvPr>
            <p:cNvGrpSpPr/>
            <p:nvPr/>
          </p:nvGrpSpPr>
          <p:grpSpPr>
            <a:xfrm>
              <a:off x="1115508" y="2859006"/>
              <a:ext cx="1285804" cy="330563"/>
              <a:chOff x="1076902" y="2859006"/>
              <a:chExt cx="1285804" cy="330563"/>
            </a:xfrm>
          </p:grpSpPr>
          <p:sp>
            <p:nvSpPr>
              <p:cNvPr id="25" name="正方形/長方形 24">
                <a:extLst>
                  <a:ext uri="{FF2B5EF4-FFF2-40B4-BE49-F238E27FC236}">
                    <a16:creationId xmlns:a16="http://schemas.microsoft.com/office/drawing/2014/main" id="{6662B947-29B8-A027-141D-8A228438A840}"/>
                  </a:ext>
                </a:extLst>
              </p:cNvPr>
              <p:cNvSpPr/>
              <p:nvPr/>
            </p:nvSpPr>
            <p:spPr>
              <a:xfrm>
                <a:off x="1076902" y="2859006"/>
                <a:ext cx="1285804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決定通知書番号</a:t>
                </a:r>
              </a:p>
            </p:txBody>
          </p:sp>
          <p:sp>
            <p:nvSpPr>
              <p:cNvPr id="26" name="正方形/長方形 25">
                <a:extLst>
                  <a:ext uri="{FF2B5EF4-FFF2-40B4-BE49-F238E27FC236}">
                    <a16:creationId xmlns:a16="http://schemas.microsoft.com/office/drawing/2014/main" id="{51985739-4204-03CB-C467-8D9916CD29FA}"/>
                  </a:ext>
                </a:extLst>
              </p:cNvPr>
              <p:cNvSpPr/>
              <p:nvPr/>
            </p:nvSpPr>
            <p:spPr>
              <a:xfrm>
                <a:off x="1076902" y="3024692"/>
                <a:ext cx="1285804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8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B4EE12DB-5698-8B20-1824-B608065CEB42}"/>
                </a:ext>
              </a:extLst>
            </p:cNvPr>
            <p:cNvSpPr/>
            <p:nvPr/>
          </p:nvSpPr>
          <p:spPr>
            <a:xfrm>
              <a:off x="1167947" y="3039060"/>
              <a:ext cx="1184540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8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決定通知書番号</a:t>
              </a:r>
            </a:p>
          </p:txBody>
        </p:sp>
      </p:grpSp>
      <p:grpSp>
        <p:nvGrpSpPr>
          <p:cNvPr id="233" name="グループ化 232">
            <a:extLst>
              <a:ext uri="{FF2B5EF4-FFF2-40B4-BE49-F238E27FC236}">
                <a16:creationId xmlns:a16="http://schemas.microsoft.com/office/drawing/2014/main" id="{CC87BF56-9D19-E75F-58CC-11A79E3FE338}"/>
              </a:ext>
            </a:extLst>
          </p:cNvPr>
          <p:cNvGrpSpPr/>
          <p:nvPr/>
        </p:nvGrpSpPr>
        <p:grpSpPr>
          <a:xfrm>
            <a:off x="903038" y="1632410"/>
            <a:ext cx="894190" cy="330230"/>
            <a:chOff x="1362651" y="3016387"/>
            <a:chExt cx="1285804" cy="330230"/>
          </a:xfrm>
        </p:grpSpPr>
        <p:grpSp>
          <p:nvGrpSpPr>
            <p:cNvPr id="234" name="グループ化 233">
              <a:extLst>
                <a:ext uri="{FF2B5EF4-FFF2-40B4-BE49-F238E27FC236}">
                  <a16:creationId xmlns:a16="http://schemas.microsoft.com/office/drawing/2014/main" id="{C6AA81B7-1889-03D2-9962-B451F425A2EC}"/>
                </a:ext>
              </a:extLst>
            </p:cNvPr>
            <p:cNvGrpSpPr/>
            <p:nvPr/>
          </p:nvGrpSpPr>
          <p:grpSpPr>
            <a:xfrm>
              <a:off x="1362651" y="3016387"/>
              <a:ext cx="1285804" cy="330230"/>
              <a:chOff x="1362651" y="3016387"/>
              <a:chExt cx="1285804" cy="330230"/>
            </a:xfrm>
          </p:grpSpPr>
          <p:sp>
            <p:nvSpPr>
              <p:cNvPr id="236" name="正方形/長方形 235">
                <a:extLst>
                  <a:ext uri="{FF2B5EF4-FFF2-40B4-BE49-F238E27FC236}">
                    <a16:creationId xmlns:a16="http://schemas.microsoft.com/office/drawing/2014/main" id="{ADB8F31D-3B4A-858F-8CFC-79BA2B80C8B1}"/>
                  </a:ext>
                </a:extLst>
              </p:cNvPr>
              <p:cNvSpPr/>
              <p:nvPr/>
            </p:nvSpPr>
            <p:spPr>
              <a:xfrm>
                <a:off x="1362651" y="3016387"/>
                <a:ext cx="1285804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加入者名</a:t>
                </a:r>
              </a:p>
            </p:txBody>
          </p:sp>
          <p:sp>
            <p:nvSpPr>
              <p:cNvPr id="237" name="正方形/長方形 236">
                <a:extLst>
                  <a:ext uri="{FF2B5EF4-FFF2-40B4-BE49-F238E27FC236}">
                    <a16:creationId xmlns:a16="http://schemas.microsoft.com/office/drawing/2014/main" id="{CDEC957A-57AC-BD19-5B01-D535411B4634}"/>
                  </a:ext>
                </a:extLst>
              </p:cNvPr>
              <p:cNvSpPr/>
              <p:nvPr/>
            </p:nvSpPr>
            <p:spPr>
              <a:xfrm>
                <a:off x="1362651" y="3181740"/>
                <a:ext cx="1285804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235" name="正方形/長方形 234">
              <a:extLst>
                <a:ext uri="{FF2B5EF4-FFF2-40B4-BE49-F238E27FC236}">
                  <a16:creationId xmlns:a16="http://schemas.microsoft.com/office/drawing/2014/main" id="{ABA3A11F-65F2-B192-77A5-A8358816004B}"/>
                </a:ext>
              </a:extLst>
            </p:cNvPr>
            <p:cNvSpPr/>
            <p:nvPr/>
          </p:nvSpPr>
          <p:spPr>
            <a:xfrm>
              <a:off x="1522836" y="3196108"/>
              <a:ext cx="1012123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加入者名</a:t>
              </a:r>
            </a:p>
          </p:txBody>
        </p:sp>
      </p:grpSp>
      <p:sp>
        <p:nvSpPr>
          <p:cNvPr id="85" name="正方形/長方形 84">
            <a:extLst>
              <a:ext uri="{FF2B5EF4-FFF2-40B4-BE49-F238E27FC236}">
                <a16:creationId xmlns:a16="http://schemas.microsoft.com/office/drawing/2014/main" id="{21BAAA3B-D3EC-430F-93FE-BAADF29A9AF5}"/>
              </a:ext>
            </a:extLst>
          </p:cNvPr>
          <p:cNvSpPr/>
          <p:nvPr/>
        </p:nvSpPr>
        <p:spPr>
          <a:xfrm>
            <a:off x="895437" y="3522156"/>
            <a:ext cx="208947" cy="937333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コンビニ収納用</a:t>
            </a:r>
          </a:p>
        </p:txBody>
      </p:sp>
      <p:sp>
        <p:nvSpPr>
          <p:cNvPr id="87" name="正方形/長方形 86">
            <a:extLst>
              <a:ext uri="{FF2B5EF4-FFF2-40B4-BE49-F238E27FC236}">
                <a16:creationId xmlns:a16="http://schemas.microsoft.com/office/drawing/2014/main" id="{19A6A57F-A8B4-F709-797B-770AEDA5CCA0}"/>
              </a:ext>
            </a:extLst>
          </p:cNvPr>
          <p:cNvSpPr/>
          <p:nvPr/>
        </p:nvSpPr>
        <p:spPr>
          <a:xfrm>
            <a:off x="909299" y="1307669"/>
            <a:ext cx="494026" cy="215435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314" name="正方形/長方形 313">
            <a:extLst>
              <a:ext uri="{FF2B5EF4-FFF2-40B4-BE49-F238E27FC236}">
                <a16:creationId xmlns:a16="http://schemas.microsoft.com/office/drawing/2014/main" id="{C412CD68-67EA-7A3E-3AE0-FDF8C2B0D361}"/>
              </a:ext>
            </a:extLst>
          </p:cNvPr>
          <p:cNvSpPr/>
          <p:nvPr/>
        </p:nvSpPr>
        <p:spPr>
          <a:xfrm>
            <a:off x="5266549" y="838513"/>
            <a:ext cx="1121547" cy="13614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徴収金・返還金決定年月</a:t>
            </a:r>
          </a:p>
        </p:txBody>
      </p:sp>
      <p:grpSp>
        <p:nvGrpSpPr>
          <p:cNvPr id="128" name="グループ化 127">
            <a:extLst>
              <a:ext uri="{FF2B5EF4-FFF2-40B4-BE49-F238E27FC236}">
                <a16:creationId xmlns:a16="http://schemas.microsoft.com/office/drawing/2014/main" id="{9DF84782-F510-DFB1-FF8A-71DC026A63C8}"/>
              </a:ext>
            </a:extLst>
          </p:cNvPr>
          <p:cNvGrpSpPr/>
          <p:nvPr/>
        </p:nvGrpSpPr>
        <p:grpSpPr>
          <a:xfrm>
            <a:off x="5258523" y="3584090"/>
            <a:ext cx="1848435" cy="944167"/>
            <a:chOff x="5490852" y="4112493"/>
            <a:chExt cx="1848435" cy="942680"/>
          </a:xfrm>
        </p:grpSpPr>
        <p:grpSp>
          <p:nvGrpSpPr>
            <p:cNvPr id="239" name="グループ化 238">
              <a:extLst>
                <a:ext uri="{FF2B5EF4-FFF2-40B4-BE49-F238E27FC236}">
                  <a16:creationId xmlns:a16="http://schemas.microsoft.com/office/drawing/2014/main" id="{561E5952-149C-4872-8A60-AEC0C0FC7E6B}"/>
                </a:ext>
              </a:extLst>
            </p:cNvPr>
            <p:cNvGrpSpPr/>
            <p:nvPr/>
          </p:nvGrpSpPr>
          <p:grpSpPr>
            <a:xfrm>
              <a:off x="5490852" y="4112493"/>
              <a:ext cx="1848435" cy="942680"/>
              <a:chOff x="5490852" y="4112493"/>
              <a:chExt cx="1868405" cy="942680"/>
            </a:xfrm>
          </p:grpSpPr>
          <p:sp>
            <p:nvSpPr>
              <p:cNvPr id="115" name="正方形/長方形 114">
                <a:extLst>
                  <a:ext uri="{FF2B5EF4-FFF2-40B4-BE49-F238E27FC236}">
                    <a16:creationId xmlns:a16="http://schemas.microsoft.com/office/drawing/2014/main" id="{49AD8767-CC06-42B1-A009-0E15D740C55E}"/>
                  </a:ext>
                </a:extLst>
              </p:cNvPr>
              <p:cNvSpPr/>
              <p:nvPr/>
            </p:nvSpPr>
            <p:spPr>
              <a:xfrm>
                <a:off x="6360956" y="4113155"/>
                <a:ext cx="998301" cy="134822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領収日付印</a:t>
                </a:r>
              </a:p>
            </p:txBody>
          </p:sp>
          <p:sp>
            <p:nvSpPr>
              <p:cNvPr id="116" name="正方形/長方形 115">
                <a:extLst>
                  <a:ext uri="{FF2B5EF4-FFF2-40B4-BE49-F238E27FC236}">
                    <a16:creationId xmlns:a16="http://schemas.microsoft.com/office/drawing/2014/main" id="{A438F013-BABA-46CA-B1D5-E0CA763BF0BF}"/>
                  </a:ext>
                </a:extLst>
              </p:cNvPr>
              <p:cNvSpPr/>
              <p:nvPr/>
            </p:nvSpPr>
            <p:spPr>
              <a:xfrm>
                <a:off x="6360956" y="4247289"/>
                <a:ext cx="998301" cy="807884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18" name="正方形/長方形 117">
                <a:extLst>
                  <a:ext uri="{FF2B5EF4-FFF2-40B4-BE49-F238E27FC236}">
                    <a16:creationId xmlns:a16="http://schemas.microsoft.com/office/drawing/2014/main" id="{F1968C88-2DD8-403F-947E-48074DDE6924}"/>
                  </a:ext>
                </a:extLst>
              </p:cNvPr>
              <p:cNvSpPr/>
              <p:nvPr/>
            </p:nvSpPr>
            <p:spPr>
              <a:xfrm>
                <a:off x="5490852" y="4112493"/>
                <a:ext cx="869372" cy="942680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kumimoji="1" lang="ja-JP" altLang="en-US" sz="6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330" name="正方形/長方形 329">
              <a:extLst>
                <a:ext uri="{FF2B5EF4-FFF2-40B4-BE49-F238E27FC236}">
                  <a16:creationId xmlns:a16="http://schemas.microsoft.com/office/drawing/2014/main" id="{415E280C-8C50-8B2E-50AE-5FD9FCD55456}"/>
                </a:ext>
              </a:extLst>
            </p:cNvPr>
            <p:cNvSpPr/>
            <p:nvPr/>
          </p:nvSpPr>
          <p:spPr>
            <a:xfrm>
              <a:off x="5616835" y="4415069"/>
              <a:ext cx="600423" cy="29554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発行自治体</a:t>
              </a:r>
              <a:br>
                <a:rPr kumimoji="1" lang="en-US" altLang="ja-JP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</a:br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名称</a:t>
              </a:r>
            </a:p>
          </p:txBody>
        </p:sp>
      </p:grpSp>
      <p:sp>
        <p:nvSpPr>
          <p:cNvPr id="129" name="正方形/長方形 128">
            <a:extLst>
              <a:ext uri="{FF2B5EF4-FFF2-40B4-BE49-F238E27FC236}">
                <a16:creationId xmlns:a16="http://schemas.microsoft.com/office/drawing/2014/main" id="{2D075BA9-4D17-7327-C286-66A963038B67}"/>
              </a:ext>
            </a:extLst>
          </p:cNvPr>
          <p:cNvSpPr/>
          <p:nvPr/>
        </p:nvSpPr>
        <p:spPr>
          <a:xfrm>
            <a:off x="7629803" y="952217"/>
            <a:ext cx="1155820" cy="13614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徴収金・返還金決定年月</a:t>
            </a:r>
          </a:p>
        </p:txBody>
      </p:sp>
      <p:sp>
        <p:nvSpPr>
          <p:cNvPr id="130" name="正方形/長方形 129">
            <a:extLst>
              <a:ext uri="{FF2B5EF4-FFF2-40B4-BE49-F238E27FC236}">
                <a16:creationId xmlns:a16="http://schemas.microsoft.com/office/drawing/2014/main" id="{0668B70F-E052-85EA-7051-1CA65279CFA5}"/>
              </a:ext>
            </a:extLst>
          </p:cNvPr>
          <p:cNvSpPr/>
          <p:nvPr/>
        </p:nvSpPr>
        <p:spPr>
          <a:xfrm>
            <a:off x="8928010" y="952217"/>
            <a:ext cx="1083330" cy="13614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徴収金・返還金種類</a:t>
            </a:r>
          </a:p>
        </p:txBody>
      </p:sp>
      <p:sp>
        <p:nvSpPr>
          <p:cNvPr id="142" name="正方形/長方形 141">
            <a:extLst>
              <a:ext uri="{FF2B5EF4-FFF2-40B4-BE49-F238E27FC236}">
                <a16:creationId xmlns:a16="http://schemas.microsoft.com/office/drawing/2014/main" id="{394006B7-BCE9-8360-63D9-5B5ED98E0330}"/>
              </a:ext>
            </a:extLst>
          </p:cNvPr>
          <p:cNvSpPr/>
          <p:nvPr/>
        </p:nvSpPr>
        <p:spPr>
          <a:xfrm>
            <a:off x="7629803" y="1238839"/>
            <a:ext cx="2381538" cy="1137348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kumimoji="1" lang="ja-JP" altLang="en-US" sz="900" dirty="0">
              <a:solidFill>
                <a:sysClr val="windowText" lastClr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44" name="Text Box 456">
            <a:extLst>
              <a:ext uri="{FF2B5EF4-FFF2-40B4-BE49-F238E27FC236}">
                <a16:creationId xmlns:a16="http://schemas.microsoft.com/office/drawing/2014/main" id="{DEDEBDA1-CC63-4471-8EA6-7F87C6DBB9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9803" y="4648455"/>
            <a:ext cx="1265603" cy="11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9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xmlns:mc="http://schemas.openxmlformats.org/markup-compatibility/2006" val="000000" mc:Ignorable="a14" a14:legacySpreadsheetColorIndex="6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18288" tIns="18288" rIns="0" bIns="0" anchor="t" upright="1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ja-JP" altLang="en-US" sz="600" b="0" i="0" u="none" strike="noStrike" baseline="0" dirty="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○コンビニエンスストアで納付する方へ</a:t>
            </a:r>
          </a:p>
        </p:txBody>
      </p:sp>
      <p:sp>
        <p:nvSpPr>
          <p:cNvPr id="145" name="Text Box 457">
            <a:extLst>
              <a:ext uri="{FF2B5EF4-FFF2-40B4-BE49-F238E27FC236}">
                <a16:creationId xmlns:a16="http://schemas.microsoft.com/office/drawing/2014/main" id="{6D44CF51-0235-431E-8ADB-F51CE07D71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24076" y="4762755"/>
            <a:ext cx="2620141" cy="11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9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xmlns:mc="http://schemas.openxmlformats.org/markup-compatibility/2006" val="000000" mc:Ignorable="a14" a14:legacySpreadsheetColorIndex="6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18288" tIns="18288" rIns="0" bIns="0" anchor="t" upright="1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ja-JP" altLang="en-US" sz="600" b="0" i="0" u="none" strike="noStrike" baseline="0" dirty="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ご利用は、期別ごとの納付額30万円まで可能です。納付額の訂正はできません。</a:t>
            </a:r>
          </a:p>
        </p:txBody>
      </p:sp>
      <p:sp>
        <p:nvSpPr>
          <p:cNvPr id="146" name="Text Box 458">
            <a:extLst>
              <a:ext uri="{FF2B5EF4-FFF2-40B4-BE49-F238E27FC236}">
                <a16:creationId xmlns:a16="http://schemas.microsoft.com/office/drawing/2014/main" id="{58A19912-6DF3-49DF-B231-50FB996F58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9803" y="4885847"/>
            <a:ext cx="2818913" cy="11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9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xmlns:mc="http://schemas.openxmlformats.org/markup-compatibility/2006" val="000000" mc:Ignorable="a14" a14:legacySpreadsheetColorIndex="6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18288" tIns="18288" rIns="0" bIns="0" anchor="t" upright="1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ja-JP" altLang="en-US" sz="600" b="0" i="0" u="none" strike="noStrike" baseline="0" dirty="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○この用紙は、直接機械により処理しますので、汚したり折り曲げたりしないでください。</a:t>
            </a:r>
          </a:p>
        </p:txBody>
      </p:sp>
      <p:sp>
        <p:nvSpPr>
          <p:cNvPr id="147" name="Text Box 459">
            <a:extLst>
              <a:ext uri="{FF2B5EF4-FFF2-40B4-BE49-F238E27FC236}">
                <a16:creationId xmlns:a16="http://schemas.microsoft.com/office/drawing/2014/main" id="{586BDAB6-8887-4762-A9EB-8ECB2F7BFD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9803" y="5002590"/>
            <a:ext cx="1424301" cy="11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9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xmlns:mc="http://schemas.openxmlformats.org/markup-compatibility/2006" val="000000" mc:Ignorable="a14" a14:legacySpreadsheetColorIndex="6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18288" tIns="18288" rIns="0" bIns="0" anchor="t" upright="1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ja-JP" altLang="en-US" sz="600" b="0" i="0" u="none" strike="noStrike" baseline="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○この領収証書は大切に保管してください。</a:t>
            </a:r>
          </a:p>
        </p:txBody>
      </p:sp>
      <p:sp>
        <p:nvSpPr>
          <p:cNvPr id="369" name="Text Box 460">
            <a:extLst>
              <a:ext uri="{FF2B5EF4-FFF2-40B4-BE49-F238E27FC236}">
                <a16:creationId xmlns:a16="http://schemas.microsoft.com/office/drawing/2014/main" id="{9AE1BF5C-BDAC-45DD-9673-F3F6A0C3E4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9803" y="5132032"/>
            <a:ext cx="755848" cy="11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9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xmlns:mc="http://schemas.openxmlformats.org/markup-compatibility/2006" val="000000" mc:Ignorable="a14" a14:legacySpreadsheetColorIndex="6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18288" tIns="18288" rIns="0" bIns="0" anchor="t" upright="1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ja-JP" altLang="en-US" sz="600" b="0" i="0" u="none" strike="noStrike" baseline="0" dirty="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○裏面もご覧ください。</a:t>
            </a:r>
          </a:p>
        </p:txBody>
      </p:sp>
      <p:sp>
        <p:nvSpPr>
          <p:cNvPr id="370" name="正方形/長方形 369">
            <a:extLst>
              <a:ext uri="{FF2B5EF4-FFF2-40B4-BE49-F238E27FC236}">
                <a16:creationId xmlns:a16="http://schemas.microsoft.com/office/drawing/2014/main" id="{5F3A19D6-0B97-847F-AFB7-AA219AC4722D}"/>
              </a:ext>
            </a:extLst>
          </p:cNvPr>
          <p:cNvSpPr/>
          <p:nvPr/>
        </p:nvSpPr>
        <p:spPr>
          <a:xfrm>
            <a:off x="4511898" y="4877279"/>
            <a:ext cx="360000" cy="3600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</a:t>
            </a:r>
            <a:br>
              <a: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コード</a:t>
            </a:r>
          </a:p>
        </p:txBody>
      </p:sp>
      <p:sp>
        <p:nvSpPr>
          <p:cNvPr id="371" name="正方形/長方形 370">
            <a:extLst>
              <a:ext uri="{FF2B5EF4-FFF2-40B4-BE49-F238E27FC236}">
                <a16:creationId xmlns:a16="http://schemas.microsoft.com/office/drawing/2014/main" id="{17A03FDE-2261-0448-5A30-999D767A52AD}"/>
              </a:ext>
            </a:extLst>
          </p:cNvPr>
          <p:cNvSpPr/>
          <p:nvPr/>
        </p:nvSpPr>
        <p:spPr>
          <a:xfrm>
            <a:off x="7788147" y="3181072"/>
            <a:ext cx="1064066" cy="136140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郵便還付先郵便番号</a:t>
            </a:r>
          </a:p>
        </p:txBody>
      </p:sp>
      <p:sp>
        <p:nvSpPr>
          <p:cNvPr id="372" name="正方形/長方形 371">
            <a:extLst>
              <a:ext uri="{FF2B5EF4-FFF2-40B4-BE49-F238E27FC236}">
                <a16:creationId xmlns:a16="http://schemas.microsoft.com/office/drawing/2014/main" id="{3846908C-04E3-437B-8E50-F05DBC68DD93}"/>
              </a:ext>
            </a:extLst>
          </p:cNvPr>
          <p:cNvSpPr/>
          <p:nvPr/>
        </p:nvSpPr>
        <p:spPr>
          <a:xfrm>
            <a:off x="8919351" y="3173937"/>
            <a:ext cx="822693" cy="136140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郵便還付先住所</a:t>
            </a:r>
          </a:p>
        </p:txBody>
      </p:sp>
      <p:sp>
        <p:nvSpPr>
          <p:cNvPr id="373" name="正方形/長方形 372">
            <a:extLst>
              <a:ext uri="{FF2B5EF4-FFF2-40B4-BE49-F238E27FC236}">
                <a16:creationId xmlns:a16="http://schemas.microsoft.com/office/drawing/2014/main" id="{CB89A813-4ABE-054F-ED17-71D2C1DEEC64}"/>
              </a:ext>
            </a:extLst>
          </p:cNvPr>
          <p:cNvSpPr/>
          <p:nvPr/>
        </p:nvSpPr>
        <p:spPr>
          <a:xfrm>
            <a:off x="7776378" y="3390275"/>
            <a:ext cx="1159201" cy="136140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郵便還付先自治体名称</a:t>
            </a:r>
          </a:p>
        </p:txBody>
      </p:sp>
      <p:sp>
        <p:nvSpPr>
          <p:cNvPr id="375" name="正方形/長方形 374">
            <a:extLst>
              <a:ext uri="{FF2B5EF4-FFF2-40B4-BE49-F238E27FC236}">
                <a16:creationId xmlns:a16="http://schemas.microsoft.com/office/drawing/2014/main" id="{BDB3F62F-DCF4-F92D-28FB-FC10D31C7D6F}"/>
              </a:ext>
            </a:extLst>
          </p:cNvPr>
          <p:cNvSpPr/>
          <p:nvPr/>
        </p:nvSpPr>
        <p:spPr>
          <a:xfrm>
            <a:off x="7629802" y="3887595"/>
            <a:ext cx="1053819" cy="13614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377" name="正方形/長方形 376">
            <a:extLst>
              <a:ext uri="{FF2B5EF4-FFF2-40B4-BE49-F238E27FC236}">
                <a16:creationId xmlns:a16="http://schemas.microsoft.com/office/drawing/2014/main" id="{9526519A-7528-DBC7-9825-D1B6577DC98D}"/>
              </a:ext>
            </a:extLst>
          </p:cNvPr>
          <p:cNvSpPr/>
          <p:nvPr/>
        </p:nvSpPr>
        <p:spPr>
          <a:xfrm>
            <a:off x="7629802" y="4123636"/>
            <a:ext cx="1053819" cy="13614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自治体郵便番号</a:t>
            </a:r>
          </a:p>
        </p:txBody>
      </p:sp>
      <p:sp>
        <p:nvSpPr>
          <p:cNvPr id="378" name="正方形/長方形 377">
            <a:extLst>
              <a:ext uri="{FF2B5EF4-FFF2-40B4-BE49-F238E27FC236}">
                <a16:creationId xmlns:a16="http://schemas.microsoft.com/office/drawing/2014/main" id="{61FE85E8-0664-3CF8-89C5-16C9BA665E53}"/>
              </a:ext>
            </a:extLst>
          </p:cNvPr>
          <p:cNvSpPr/>
          <p:nvPr/>
        </p:nvSpPr>
        <p:spPr>
          <a:xfrm>
            <a:off x="9019236" y="4129673"/>
            <a:ext cx="719773" cy="13614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自治体住所</a:t>
            </a:r>
          </a:p>
        </p:txBody>
      </p:sp>
      <p:sp>
        <p:nvSpPr>
          <p:cNvPr id="379" name="正方形/長方形 378">
            <a:extLst>
              <a:ext uri="{FF2B5EF4-FFF2-40B4-BE49-F238E27FC236}">
                <a16:creationId xmlns:a16="http://schemas.microsoft.com/office/drawing/2014/main" id="{26C5210B-EF47-4B6C-E8EC-80144F9E481E}"/>
              </a:ext>
            </a:extLst>
          </p:cNvPr>
          <p:cNvSpPr/>
          <p:nvPr/>
        </p:nvSpPr>
        <p:spPr>
          <a:xfrm>
            <a:off x="9015799" y="4354127"/>
            <a:ext cx="1053819" cy="13614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自治体電話番号</a:t>
            </a:r>
          </a:p>
        </p:txBody>
      </p:sp>
      <p:grpSp>
        <p:nvGrpSpPr>
          <p:cNvPr id="175" name="グループ化 174">
            <a:extLst>
              <a:ext uri="{FF2B5EF4-FFF2-40B4-BE49-F238E27FC236}">
                <a16:creationId xmlns:a16="http://schemas.microsoft.com/office/drawing/2014/main" id="{10225146-977C-64BC-8549-764BA6847D67}"/>
              </a:ext>
            </a:extLst>
          </p:cNvPr>
          <p:cNvGrpSpPr/>
          <p:nvPr/>
        </p:nvGrpSpPr>
        <p:grpSpPr>
          <a:xfrm>
            <a:off x="5255517" y="3030396"/>
            <a:ext cx="1857600" cy="165278"/>
            <a:chOff x="1669479" y="3016387"/>
            <a:chExt cx="1796606" cy="165278"/>
          </a:xfrm>
        </p:grpSpPr>
        <p:grpSp>
          <p:nvGrpSpPr>
            <p:cNvPr id="176" name="グループ化 175">
              <a:extLst>
                <a:ext uri="{FF2B5EF4-FFF2-40B4-BE49-F238E27FC236}">
                  <a16:creationId xmlns:a16="http://schemas.microsoft.com/office/drawing/2014/main" id="{BE9F3353-36A0-AC2D-E174-321F37F0B732}"/>
                </a:ext>
              </a:extLst>
            </p:cNvPr>
            <p:cNvGrpSpPr/>
            <p:nvPr/>
          </p:nvGrpSpPr>
          <p:grpSpPr>
            <a:xfrm>
              <a:off x="1669479" y="3016387"/>
              <a:ext cx="1796606" cy="165278"/>
              <a:chOff x="1669479" y="3016387"/>
              <a:chExt cx="1796606" cy="165278"/>
            </a:xfrm>
          </p:grpSpPr>
          <p:sp>
            <p:nvSpPr>
              <p:cNvPr id="178" name="正方形/長方形 177">
                <a:extLst>
                  <a:ext uri="{FF2B5EF4-FFF2-40B4-BE49-F238E27FC236}">
                    <a16:creationId xmlns:a16="http://schemas.microsoft.com/office/drawing/2014/main" id="{F9A2B33B-D557-1FB9-63C4-7B69DB348323}"/>
                  </a:ext>
                </a:extLst>
              </p:cNvPr>
              <p:cNvSpPr/>
              <p:nvPr/>
            </p:nvSpPr>
            <p:spPr>
              <a:xfrm>
                <a:off x="1669479" y="3016387"/>
                <a:ext cx="820185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決定通知書番号</a:t>
                </a:r>
              </a:p>
            </p:txBody>
          </p:sp>
          <p:sp>
            <p:nvSpPr>
              <p:cNvPr id="179" name="正方形/長方形 178">
                <a:extLst>
                  <a:ext uri="{FF2B5EF4-FFF2-40B4-BE49-F238E27FC236}">
                    <a16:creationId xmlns:a16="http://schemas.microsoft.com/office/drawing/2014/main" id="{442BB1F1-4E8C-002D-1847-FFE1246E2625}"/>
                  </a:ext>
                </a:extLst>
              </p:cNvPr>
              <p:cNvSpPr/>
              <p:nvPr/>
            </p:nvSpPr>
            <p:spPr>
              <a:xfrm>
                <a:off x="2489664" y="3016788"/>
                <a:ext cx="976421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177" name="正方形/長方形 176">
              <a:extLst>
                <a:ext uri="{FF2B5EF4-FFF2-40B4-BE49-F238E27FC236}">
                  <a16:creationId xmlns:a16="http://schemas.microsoft.com/office/drawing/2014/main" id="{1BFF02E7-E821-CBF4-5CF1-37B868AF06C5}"/>
                </a:ext>
              </a:extLst>
            </p:cNvPr>
            <p:cNvSpPr/>
            <p:nvPr/>
          </p:nvSpPr>
          <p:spPr>
            <a:xfrm>
              <a:off x="2546184" y="3033620"/>
              <a:ext cx="863022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決定通知書番号</a:t>
              </a:r>
            </a:p>
          </p:txBody>
        </p:sp>
      </p:grpSp>
      <p:grpSp>
        <p:nvGrpSpPr>
          <p:cNvPr id="199" name="グループ化 198">
            <a:extLst>
              <a:ext uri="{FF2B5EF4-FFF2-40B4-BE49-F238E27FC236}">
                <a16:creationId xmlns:a16="http://schemas.microsoft.com/office/drawing/2014/main" id="{2F606B88-9916-7CD0-39AB-FE1AD15A3545}"/>
              </a:ext>
            </a:extLst>
          </p:cNvPr>
          <p:cNvGrpSpPr/>
          <p:nvPr/>
        </p:nvGrpSpPr>
        <p:grpSpPr>
          <a:xfrm>
            <a:off x="11237285" y="1097248"/>
            <a:ext cx="2181114" cy="364099"/>
            <a:chOff x="1363019" y="2851272"/>
            <a:chExt cx="1287841" cy="364099"/>
          </a:xfrm>
        </p:grpSpPr>
        <p:sp>
          <p:nvSpPr>
            <p:cNvPr id="200" name="正方形/長方形 199">
              <a:extLst>
                <a:ext uri="{FF2B5EF4-FFF2-40B4-BE49-F238E27FC236}">
                  <a16:creationId xmlns:a16="http://schemas.microsoft.com/office/drawing/2014/main" id="{BEC599D6-E083-5196-6C51-A6B6BC17C473}"/>
                </a:ext>
              </a:extLst>
            </p:cNvPr>
            <p:cNvSpPr/>
            <p:nvPr/>
          </p:nvSpPr>
          <p:spPr>
            <a:xfrm>
              <a:off x="1363019" y="2851272"/>
              <a:ext cx="1287841" cy="164877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氏名</a:t>
              </a:r>
            </a:p>
          </p:txBody>
        </p:sp>
        <p:sp>
          <p:nvSpPr>
            <p:cNvPr id="201" name="正方形/長方形 200">
              <a:extLst>
                <a:ext uri="{FF2B5EF4-FFF2-40B4-BE49-F238E27FC236}">
                  <a16:creationId xmlns:a16="http://schemas.microsoft.com/office/drawing/2014/main" id="{6FCE094E-846B-2278-1852-01EDA63ABBFA}"/>
                </a:ext>
              </a:extLst>
            </p:cNvPr>
            <p:cNvSpPr/>
            <p:nvPr/>
          </p:nvSpPr>
          <p:spPr>
            <a:xfrm>
              <a:off x="1703151" y="3079231"/>
              <a:ext cx="617368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氏名</a:t>
              </a:r>
            </a:p>
          </p:txBody>
        </p:sp>
      </p:grpSp>
      <p:sp>
        <p:nvSpPr>
          <p:cNvPr id="386" name="正方形/長方形 385">
            <a:extLst>
              <a:ext uri="{FF2B5EF4-FFF2-40B4-BE49-F238E27FC236}">
                <a16:creationId xmlns:a16="http://schemas.microsoft.com/office/drawing/2014/main" id="{FA6A384F-AE0A-238F-38AA-33767E3E99C4}"/>
              </a:ext>
            </a:extLst>
          </p:cNvPr>
          <p:cNvSpPr/>
          <p:nvPr/>
        </p:nvSpPr>
        <p:spPr>
          <a:xfrm>
            <a:off x="11232755" y="1260934"/>
            <a:ext cx="2185649" cy="27698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393" name="グループ化 392">
            <a:extLst>
              <a:ext uri="{FF2B5EF4-FFF2-40B4-BE49-F238E27FC236}">
                <a16:creationId xmlns:a16="http://schemas.microsoft.com/office/drawing/2014/main" id="{158045C8-7287-09DB-C849-0FF1CEE83B34}"/>
              </a:ext>
            </a:extLst>
          </p:cNvPr>
          <p:cNvGrpSpPr/>
          <p:nvPr/>
        </p:nvGrpSpPr>
        <p:grpSpPr>
          <a:xfrm>
            <a:off x="11231669" y="1540542"/>
            <a:ext cx="2186727" cy="165278"/>
            <a:chOff x="1661131" y="3016387"/>
            <a:chExt cx="1809600" cy="165278"/>
          </a:xfrm>
        </p:grpSpPr>
        <p:grpSp>
          <p:nvGrpSpPr>
            <p:cNvPr id="394" name="グループ化 393">
              <a:extLst>
                <a:ext uri="{FF2B5EF4-FFF2-40B4-BE49-F238E27FC236}">
                  <a16:creationId xmlns:a16="http://schemas.microsoft.com/office/drawing/2014/main" id="{9CFAB690-61FD-DBD8-3A72-AF191D4640F4}"/>
                </a:ext>
              </a:extLst>
            </p:cNvPr>
            <p:cNvGrpSpPr/>
            <p:nvPr/>
          </p:nvGrpSpPr>
          <p:grpSpPr>
            <a:xfrm>
              <a:off x="1661131" y="3016387"/>
              <a:ext cx="1809600" cy="165278"/>
              <a:chOff x="1661131" y="3016387"/>
              <a:chExt cx="1809600" cy="165278"/>
            </a:xfrm>
          </p:grpSpPr>
          <p:sp>
            <p:nvSpPr>
              <p:cNvPr id="396" name="正方形/長方形 395">
                <a:extLst>
                  <a:ext uri="{FF2B5EF4-FFF2-40B4-BE49-F238E27FC236}">
                    <a16:creationId xmlns:a16="http://schemas.microsoft.com/office/drawing/2014/main" id="{E2D48552-18E0-E3A8-AE33-D41B9B0D040B}"/>
                  </a:ext>
                </a:extLst>
              </p:cNvPr>
              <p:cNvSpPr/>
              <p:nvPr/>
            </p:nvSpPr>
            <p:spPr>
              <a:xfrm>
                <a:off x="1661131" y="3016387"/>
                <a:ext cx="668169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7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世帯番号</a:t>
                </a:r>
              </a:p>
            </p:txBody>
          </p:sp>
          <p:sp>
            <p:nvSpPr>
              <p:cNvPr id="397" name="正方形/長方形 396">
                <a:extLst>
                  <a:ext uri="{FF2B5EF4-FFF2-40B4-BE49-F238E27FC236}">
                    <a16:creationId xmlns:a16="http://schemas.microsoft.com/office/drawing/2014/main" id="{0433452F-14F2-C353-4361-EFC258A0C4B8}"/>
                  </a:ext>
                </a:extLst>
              </p:cNvPr>
              <p:cNvSpPr/>
              <p:nvPr/>
            </p:nvSpPr>
            <p:spPr>
              <a:xfrm>
                <a:off x="2329300" y="3016788"/>
                <a:ext cx="1141431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7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395" name="正方形/長方形 394">
              <a:extLst>
                <a:ext uri="{FF2B5EF4-FFF2-40B4-BE49-F238E27FC236}">
                  <a16:creationId xmlns:a16="http://schemas.microsoft.com/office/drawing/2014/main" id="{30ECD8D2-DF6C-2C53-F589-D3478BCD9EDD}"/>
                </a:ext>
              </a:extLst>
            </p:cNvPr>
            <p:cNvSpPr/>
            <p:nvPr/>
          </p:nvSpPr>
          <p:spPr>
            <a:xfrm>
              <a:off x="2609244" y="3033620"/>
              <a:ext cx="571319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7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世帯番号</a:t>
              </a:r>
            </a:p>
          </p:txBody>
        </p:sp>
      </p:grpSp>
      <p:grpSp>
        <p:nvGrpSpPr>
          <p:cNvPr id="398" name="グループ化 397">
            <a:extLst>
              <a:ext uri="{FF2B5EF4-FFF2-40B4-BE49-F238E27FC236}">
                <a16:creationId xmlns:a16="http://schemas.microsoft.com/office/drawing/2014/main" id="{970D84E9-95FC-CF67-4258-8D5CF64DAB20}"/>
              </a:ext>
            </a:extLst>
          </p:cNvPr>
          <p:cNvGrpSpPr/>
          <p:nvPr/>
        </p:nvGrpSpPr>
        <p:grpSpPr>
          <a:xfrm>
            <a:off x="11233569" y="1704826"/>
            <a:ext cx="2187225" cy="165278"/>
            <a:chOff x="1663094" y="3016387"/>
            <a:chExt cx="1802991" cy="165278"/>
          </a:xfrm>
        </p:grpSpPr>
        <p:grpSp>
          <p:nvGrpSpPr>
            <p:cNvPr id="399" name="グループ化 398">
              <a:extLst>
                <a:ext uri="{FF2B5EF4-FFF2-40B4-BE49-F238E27FC236}">
                  <a16:creationId xmlns:a16="http://schemas.microsoft.com/office/drawing/2014/main" id="{D8D14E4F-4653-B48E-EFA5-18DD1F2EADF2}"/>
                </a:ext>
              </a:extLst>
            </p:cNvPr>
            <p:cNvGrpSpPr/>
            <p:nvPr/>
          </p:nvGrpSpPr>
          <p:grpSpPr>
            <a:xfrm>
              <a:off x="1663094" y="3016387"/>
              <a:ext cx="1802991" cy="165278"/>
              <a:chOff x="1663094" y="3016387"/>
              <a:chExt cx="1802991" cy="165278"/>
            </a:xfrm>
          </p:grpSpPr>
          <p:sp>
            <p:nvSpPr>
              <p:cNvPr id="401" name="正方形/長方形 400">
                <a:extLst>
                  <a:ext uri="{FF2B5EF4-FFF2-40B4-BE49-F238E27FC236}">
                    <a16:creationId xmlns:a16="http://schemas.microsoft.com/office/drawing/2014/main" id="{233DE55A-95ED-26AF-9BBF-4AB935958584}"/>
                  </a:ext>
                </a:extLst>
              </p:cNvPr>
              <p:cNvSpPr/>
              <p:nvPr/>
            </p:nvSpPr>
            <p:spPr>
              <a:xfrm>
                <a:off x="1663094" y="3016387"/>
                <a:ext cx="665578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7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債権番号</a:t>
                </a:r>
              </a:p>
            </p:txBody>
          </p:sp>
          <p:sp>
            <p:nvSpPr>
              <p:cNvPr id="402" name="正方形/長方形 401">
                <a:extLst>
                  <a:ext uri="{FF2B5EF4-FFF2-40B4-BE49-F238E27FC236}">
                    <a16:creationId xmlns:a16="http://schemas.microsoft.com/office/drawing/2014/main" id="{42E903FC-A27A-177D-6123-CAA21F4D2363}"/>
                  </a:ext>
                </a:extLst>
              </p:cNvPr>
              <p:cNvSpPr/>
              <p:nvPr/>
            </p:nvSpPr>
            <p:spPr>
              <a:xfrm>
                <a:off x="2328002" y="3016788"/>
                <a:ext cx="1138083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7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400" name="正方形/長方形 399">
              <a:extLst>
                <a:ext uri="{FF2B5EF4-FFF2-40B4-BE49-F238E27FC236}">
                  <a16:creationId xmlns:a16="http://schemas.microsoft.com/office/drawing/2014/main" id="{F1ADC28B-E7B1-B023-B542-0A49D86F19EF}"/>
                </a:ext>
              </a:extLst>
            </p:cNvPr>
            <p:cNvSpPr/>
            <p:nvPr/>
          </p:nvSpPr>
          <p:spPr>
            <a:xfrm>
              <a:off x="2609244" y="3033620"/>
              <a:ext cx="571319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7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債権番号</a:t>
              </a:r>
            </a:p>
          </p:txBody>
        </p:sp>
      </p:grpSp>
      <p:grpSp>
        <p:nvGrpSpPr>
          <p:cNvPr id="495" name="グループ化 494">
            <a:extLst>
              <a:ext uri="{FF2B5EF4-FFF2-40B4-BE49-F238E27FC236}">
                <a16:creationId xmlns:a16="http://schemas.microsoft.com/office/drawing/2014/main" id="{D46E3C94-63D8-09B8-ACDF-63EBE5C8B2DC}"/>
              </a:ext>
            </a:extLst>
          </p:cNvPr>
          <p:cNvGrpSpPr/>
          <p:nvPr/>
        </p:nvGrpSpPr>
        <p:grpSpPr>
          <a:xfrm>
            <a:off x="11233730" y="2681488"/>
            <a:ext cx="2184682" cy="165600"/>
            <a:chOff x="1115508" y="2858262"/>
            <a:chExt cx="1871950" cy="165621"/>
          </a:xfrm>
        </p:grpSpPr>
        <p:grpSp>
          <p:nvGrpSpPr>
            <p:cNvPr id="496" name="グループ化 495">
              <a:extLst>
                <a:ext uri="{FF2B5EF4-FFF2-40B4-BE49-F238E27FC236}">
                  <a16:creationId xmlns:a16="http://schemas.microsoft.com/office/drawing/2014/main" id="{1B4AC7BA-49EB-79AD-D4BD-3D701741F448}"/>
                </a:ext>
              </a:extLst>
            </p:cNvPr>
            <p:cNvGrpSpPr/>
            <p:nvPr/>
          </p:nvGrpSpPr>
          <p:grpSpPr>
            <a:xfrm>
              <a:off x="1115508" y="2858262"/>
              <a:ext cx="1871950" cy="165621"/>
              <a:chOff x="1076902" y="2858262"/>
              <a:chExt cx="1871950" cy="165621"/>
            </a:xfrm>
          </p:grpSpPr>
          <p:sp>
            <p:nvSpPr>
              <p:cNvPr id="498" name="正方形/長方形 497">
                <a:extLst>
                  <a:ext uri="{FF2B5EF4-FFF2-40B4-BE49-F238E27FC236}">
                    <a16:creationId xmlns:a16="http://schemas.microsoft.com/office/drawing/2014/main" id="{A3B7F9DA-2987-4B1A-7CA2-837F1576CEB9}"/>
                  </a:ext>
                </a:extLst>
              </p:cNvPr>
              <p:cNvSpPr/>
              <p:nvPr/>
            </p:nvSpPr>
            <p:spPr>
              <a:xfrm>
                <a:off x="1076902" y="2859006"/>
                <a:ext cx="686251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納付額</a:t>
                </a:r>
              </a:p>
            </p:txBody>
          </p:sp>
          <p:sp>
            <p:nvSpPr>
              <p:cNvPr id="499" name="正方形/長方形 498">
                <a:extLst>
                  <a:ext uri="{FF2B5EF4-FFF2-40B4-BE49-F238E27FC236}">
                    <a16:creationId xmlns:a16="http://schemas.microsoft.com/office/drawing/2014/main" id="{9DC05045-C4F0-B6DD-61AC-770DD2C9F823}"/>
                  </a:ext>
                </a:extLst>
              </p:cNvPr>
              <p:cNvSpPr/>
              <p:nvPr/>
            </p:nvSpPr>
            <p:spPr>
              <a:xfrm>
                <a:off x="1763910" y="2858262"/>
                <a:ext cx="1184942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円</a:t>
                </a:r>
              </a:p>
            </p:txBody>
          </p:sp>
        </p:grpSp>
        <p:sp>
          <p:nvSpPr>
            <p:cNvPr id="497" name="正方形/長方形 496">
              <a:extLst>
                <a:ext uri="{FF2B5EF4-FFF2-40B4-BE49-F238E27FC236}">
                  <a16:creationId xmlns:a16="http://schemas.microsoft.com/office/drawing/2014/main" id="{312278D7-7620-E03A-AA58-E925E2A94911}"/>
                </a:ext>
              </a:extLst>
            </p:cNvPr>
            <p:cNvSpPr/>
            <p:nvPr/>
          </p:nvSpPr>
          <p:spPr>
            <a:xfrm>
              <a:off x="2170350" y="2870777"/>
              <a:ext cx="414499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納付額</a:t>
              </a:r>
            </a:p>
          </p:txBody>
        </p:sp>
      </p:grpSp>
      <p:grpSp>
        <p:nvGrpSpPr>
          <p:cNvPr id="500" name="グループ化 499">
            <a:extLst>
              <a:ext uri="{FF2B5EF4-FFF2-40B4-BE49-F238E27FC236}">
                <a16:creationId xmlns:a16="http://schemas.microsoft.com/office/drawing/2014/main" id="{816D8827-E323-0BB6-6771-B76F9D729E24}"/>
              </a:ext>
            </a:extLst>
          </p:cNvPr>
          <p:cNvGrpSpPr/>
          <p:nvPr/>
        </p:nvGrpSpPr>
        <p:grpSpPr>
          <a:xfrm>
            <a:off x="11233258" y="2845199"/>
            <a:ext cx="2185139" cy="166522"/>
            <a:chOff x="1115507" y="2858262"/>
            <a:chExt cx="1871951" cy="166543"/>
          </a:xfrm>
        </p:grpSpPr>
        <p:grpSp>
          <p:nvGrpSpPr>
            <p:cNvPr id="501" name="グループ化 500">
              <a:extLst>
                <a:ext uri="{FF2B5EF4-FFF2-40B4-BE49-F238E27FC236}">
                  <a16:creationId xmlns:a16="http://schemas.microsoft.com/office/drawing/2014/main" id="{3F2A6857-2875-D92B-1344-69E2EFF2549B}"/>
                </a:ext>
              </a:extLst>
            </p:cNvPr>
            <p:cNvGrpSpPr/>
            <p:nvPr/>
          </p:nvGrpSpPr>
          <p:grpSpPr>
            <a:xfrm>
              <a:off x="1115507" y="2858262"/>
              <a:ext cx="1871951" cy="166543"/>
              <a:chOff x="1076901" y="2858262"/>
              <a:chExt cx="1871951" cy="166543"/>
            </a:xfrm>
          </p:grpSpPr>
          <p:sp>
            <p:nvSpPr>
              <p:cNvPr id="503" name="正方形/長方形 502">
                <a:extLst>
                  <a:ext uri="{FF2B5EF4-FFF2-40B4-BE49-F238E27FC236}">
                    <a16:creationId xmlns:a16="http://schemas.microsoft.com/office/drawing/2014/main" id="{22A1E49C-8514-0FC6-1018-A888DDB4F390}"/>
                  </a:ext>
                </a:extLst>
              </p:cNvPr>
              <p:cNvSpPr/>
              <p:nvPr/>
            </p:nvSpPr>
            <p:spPr>
              <a:xfrm>
                <a:off x="1076901" y="2859006"/>
                <a:ext cx="686075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延滞金</a:t>
                </a:r>
              </a:p>
            </p:txBody>
          </p:sp>
          <p:sp>
            <p:nvSpPr>
              <p:cNvPr id="504" name="正方形/長方形 503">
                <a:extLst>
                  <a:ext uri="{FF2B5EF4-FFF2-40B4-BE49-F238E27FC236}">
                    <a16:creationId xmlns:a16="http://schemas.microsoft.com/office/drawing/2014/main" id="{9B8908AB-7EEF-7984-21AC-784847CFF9BF}"/>
                  </a:ext>
                </a:extLst>
              </p:cNvPr>
              <p:cNvSpPr/>
              <p:nvPr/>
            </p:nvSpPr>
            <p:spPr>
              <a:xfrm>
                <a:off x="1763456" y="2858262"/>
                <a:ext cx="1185396" cy="166543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円</a:t>
                </a:r>
              </a:p>
            </p:txBody>
          </p:sp>
        </p:grpSp>
        <p:sp>
          <p:nvSpPr>
            <p:cNvPr id="502" name="正方形/長方形 501">
              <a:extLst>
                <a:ext uri="{FF2B5EF4-FFF2-40B4-BE49-F238E27FC236}">
                  <a16:creationId xmlns:a16="http://schemas.microsoft.com/office/drawing/2014/main" id="{C9B38434-5877-8A3F-7AB5-A9505D3D3295}"/>
                </a:ext>
              </a:extLst>
            </p:cNvPr>
            <p:cNvSpPr/>
            <p:nvPr/>
          </p:nvSpPr>
          <p:spPr>
            <a:xfrm>
              <a:off x="2168642" y="2870777"/>
              <a:ext cx="414499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延滞金</a:t>
              </a:r>
            </a:p>
          </p:txBody>
        </p:sp>
      </p:grpSp>
      <p:grpSp>
        <p:nvGrpSpPr>
          <p:cNvPr id="505" name="グループ化 504">
            <a:extLst>
              <a:ext uri="{FF2B5EF4-FFF2-40B4-BE49-F238E27FC236}">
                <a16:creationId xmlns:a16="http://schemas.microsoft.com/office/drawing/2014/main" id="{AC25FBB5-C49D-D3F5-C2E2-E9BDB9557BFD}"/>
              </a:ext>
            </a:extLst>
          </p:cNvPr>
          <p:cNvGrpSpPr/>
          <p:nvPr/>
        </p:nvGrpSpPr>
        <p:grpSpPr>
          <a:xfrm>
            <a:off x="11233286" y="3174877"/>
            <a:ext cx="2187507" cy="166522"/>
            <a:chOff x="1115508" y="2858262"/>
            <a:chExt cx="1871950" cy="166543"/>
          </a:xfrm>
        </p:grpSpPr>
        <p:grpSp>
          <p:nvGrpSpPr>
            <p:cNvPr id="506" name="グループ化 505">
              <a:extLst>
                <a:ext uri="{FF2B5EF4-FFF2-40B4-BE49-F238E27FC236}">
                  <a16:creationId xmlns:a16="http://schemas.microsoft.com/office/drawing/2014/main" id="{0DF1FF8C-826A-6197-1618-2D145F3BDAA9}"/>
                </a:ext>
              </a:extLst>
            </p:cNvPr>
            <p:cNvGrpSpPr/>
            <p:nvPr/>
          </p:nvGrpSpPr>
          <p:grpSpPr>
            <a:xfrm>
              <a:off x="1115508" y="2858262"/>
              <a:ext cx="1871950" cy="166543"/>
              <a:chOff x="1076902" y="2858262"/>
              <a:chExt cx="1871950" cy="166543"/>
            </a:xfrm>
          </p:grpSpPr>
          <p:sp>
            <p:nvSpPr>
              <p:cNvPr id="508" name="正方形/長方形 507">
                <a:extLst>
                  <a:ext uri="{FF2B5EF4-FFF2-40B4-BE49-F238E27FC236}">
                    <a16:creationId xmlns:a16="http://schemas.microsoft.com/office/drawing/2014/main" id="{28887AB6-39AA-6A9D-5293-0F84B007254C}"/>
                  </a:ext>
                </a:extLst>
              </p:cNvPr>
              <p:cNvSpPr/>
              <p:nvPr/>
            </p:nvSpPr>
            <p:spPr>
              <a:xfrm>
                <a:off x="1076902" y="2859006"/>
                <a:ext cx="686074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509" name="正方形/長方形 508">
                <a:extLst>
                  <a:ext uri="{FF2B5EF4-FFF2-40B4-BE49-F238E27FC236}">
                    <a16:creationId xmlns:a16="http://schemas.microsoft.com/office/drawing/2014/main" id="{21F59F83-A216-FEB3-2068-CA82F6E40831}"/>
                  </a:ext>
                </a:extLst>
              </p:cNvPr>
              <p:cNvSpPr/>
              <p:nvPr/>
            </p:nvSpPr>
            <p:spPr>
              <a:xfrm>
                <a:off x="1763456" y="2858262"/>
                <a:ext cx="1185396" cy="166543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507" name="正方形/長方形 506">
              <a:extLst>
                <a:ext uri="{FF2B5EF4-FFF2-40B4-BE49-F238E27FC236}">
                  <a16:creationId xmlns:a16="http://schemas.microsoft.com/office/drawing/2014/main" id="{773E230F-8031-89B0-085D-3EAA7342677F}"/>
                </a:ext>
              </a:extLst>
            </p:cNvPr>
            <p:cNvSpPr/>
            <p:nvPr/>
          </p:nvSpPr>
          <p:spPr>
            <a:xfrm>
              <a:off x="2168642" y="2870777"/>
              <a:ext cx="414499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編集</a:t>
              </a:r>
              <a:r>
                <a:rPr kumimoji="1" lang="en-US" altLang="ja-JP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5</a:t>
              </a:r>
              <a:endPara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</p:grpSp>
      <p:grpSp>
        <p:nvGrpSpPr>
          <p:cNvPr id="510" name="グループ化 509">
            <a:extLst>
              <a:ext uri="{FF2B5EF4-FFF2-40B4-BE49-F238E27FC236}">
                <a16:creationId xmlns:a16="http://schemas.microsoft.com/office/drawing/2014/main" id="{ADB03B3F-79D7-CDB5-DBE7-6C1ADC6F1C80}"/>
              </a:ext>
            </a:extLst>
          </p:cNvPr>
          <p:cNvGrpSpPr/>
          <p:nvPr/>
        </p:nvGrpSpPr>
        <p:grpSpPr>
          <a:xfrm>
            <a:off x="11233286" y="3339173"/>
            <a:ext cx="2187507" cy="167188"/>
            <a:chOff x="1115508" y="2856674"/>
            <a:chExt cx="1871950" cy="167209"/>
          </a:xfrm>
        </p:grpSpPr>
        <p:grpSp>
          <p:nvGrpSpPr>
            <p:cNvPr id="511" name="グループ化 510">
              <a:extLst>
                <a:ext uri="{FF2B5EF4-FFF2-40B4-BE49-F238E27FC236}">
                  <a16:creationId xmlns:a16="http://schemas.microsoft.com/office/drawing/2014/main" id="{D8419961-A82A-688D-A884-291B6F0816AD}"/>
                </a:ext>
              </a:extLst>
            </p:cNvPr>
            <p:cNvGrpSpPr/>
            <p:nvPr/>
          </p:nvGrpSpPr>
          <p:grpSpPr>
            <a:xfrm>
              <a:off x="1115508" y="2856674"/>
              <a:ext cx="1871950" cy="167209"/>
              <a:chOff x="1076902" y="2856674"/>
              <a:chExt cx="1871950" cy="167209"/>
            </a:xfrm>
          </p:grpSpPr>
          <p:sp>
            <p:nvSpPr>
              <p:cNvPr id="513" name="正方形/長方形 512">
                <a:extLst>
                  <a:ext uri="{FF2B5EF4-FFF2-40B4-BE49-F238E27FC236}">
                    <a16:creationId xmlns:a16="http://schemas.microsoft.com/office/drawing/2014/main" id="{0C9C15D7-5540-6777-24BB-06EB26EC3916}"/>
                  </a:ext>
                </a:extLst>
              </p:cNvPr>
              <p:cNvSpPr/>
              <p:nvPr/>
            </p:nvSpPr>
            <p:spPr>
              <a:xfrm>
                <a:off x="1076902" y="2859006"/>
                <a:ext cx="685822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514" name="正方形/長方形 513">
                <a:extLst>
                  <a:ext uri="{FF2B5EF4-FFF2-40B4-BE49-F238E27FC236}">
                    <a16:creationId xmlns:a16="http://schemas.microsoft.com/office/drawing/2014/main" id="{04CE77C1-7C97-6D64-F306-E0C10084E905}"/>
                  </a:ext>
                </a:extLst>
              </p:cNvPr>
              <p:cNvSpPr/>
              <p:nvPr/>
            </p:nvSpPr>
            <p:spPr>
              <a:xfrm>
                <a:off x="1763456" y="2856674"/>
                <a:ext cx="1185396" cy="166176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512" name="正方形/長方形 511">
              <a:extLst>
                <a:ext uri="{FF2B5EF4-FFF2-40B4-BE49-F238E27FC236}">
                  <a16:creationId xmlns:a16="http://schemas.microsoft.com/office/drawing/2014/main" id="{1B4CE39D-FD66-22FF-E528-EE7A40CC8275}"/>
                </a:ext>
              </a:extLst>
            </p:cNvPr>
            <p:cNvSpPr/>
            <p:nvPr/>
          </p:nvSpPr>
          <p:spPr>
            <a:xfrm>
              <a:off x="2167041" y="2870777"/>
              <a:ext cx="414499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編集</a:t>
              </a:r>
              <a:r>
                <a:rPr kumimoji="1" lang="en-US" altLang="ja-JP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6</a:t>
              </a:r>
              <a:endPara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</p:grpSp>
      <p:grpSp>
        <p:nvGrpSpPr>
          <p:cNvPr id="515" name="グループ化 514">
            <a:extLst>
              <a:ext uri="{FF2B5EF4-FFF2-40B4-BE49-F238E27FC236}">
                <a16:creationId xmlns:a16="http://schemas.microsoft.com/office/drawing/2014/main" id="{EFDF0E74-237F-28E4-8BE1-D6B1CFA8ABA4}"/>
              </a:ext>
            </a:extLst>
          </p:cNvPr>
          <p:cNvGrpSpPr/>
          <p:nvPr/>
        </p:nvGrpSpPr>
        <p:grpSpPr>
          <a:xfrm>
            <a:off x="11232432" y="3505575"/>
            <a:ext cx="2188362" cy="164856"/>
            <a:chOff x="1115507" y="2859006"/>
            <a:chExt cx="1871951" cy="164877"/>
          </a:xfrm>
        </p:grpSpPr>
        <p:grpSp>
          <p:nvGrpSpPr>
            <p:cNvPr id="516" name="グループ化 515">
              <a:extLst>
                <a:ext uri="{FF2B5EF4-FFF2-40B4-BE49-F238E27FC236}">
                  <a16:creationId xmlns:a16="http://schemas.microsoft.com/office/drawing/2014/main" id="{52D3278F-57B2-4EBA-3635-781EECCB14A6}"/>
                </a:ext>
              </a:extLst>
            </p:cNvPr>
            <p:cNvGrpSpPr/>
            <p:nvPr/>
          </p:nvGrpSpPr>
          <p:grpSpPr>
            <a:xfrm>
              <a:off x="1115507" y="2859006"/>
              <a:ext cx="1871951" cy="164877"/>
              <a:chOff x="1076901" y="2859006"/>
              <a:chExt cx="1871951" cy="164877"/>
            </a:xfrm>
          </p:grpSpPr>
          <p:sp>
            <p:nvSpPr>
              <p:cNvPr id="518" name="正方形/長方形 517">
                <a:extLst>
                  <a:ext uri="{FF2B5EF4-FFF2-40B4-BE49-F238E27FC236}">
                    <a16:creationId xmlns:a16="http://schemas.microsoft.com/office/drawing/2014/main" id="{4660609A-F0EE-9D7E-350B-2FF9137BD25D}"/>
                  </a:ext>
                </a:extLst>
              </p:cNvPr>
              <p:cNvSpPr/>
              <p:nvPr/>
            </p:nvSpPr>
            <p:spPr>
              <a:xfrm>
                <a:off x="1076901" y="2859006"/>
                <a:ext cx="685821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519" name="正方形/長方形 518">
                <a:extLst>
                  <a:ext uri="{FF2B5EF4-FFF2-40B4-BE49-F238E27FC236}">
                    <a16:creationId xmlns:a16="http://schemas.microsoft.com/office/drawing/2014/main" id="{1B7A6BE9-5483-FA9F-0CC7-557FA641591F}"/>
                  </a:ext>
                </a:extLst>
              </p:cNvPr>
              <p:cNvSpPr/>
              <p:nvPr/>
            </p:nvSpPr>
            <p:spPr>
              <a:xfrm>
                <a:off x="1763456" y="2859850"/>
                <a:ext cx="1185396" cy="164033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517" name="正方形/長方形 516">
              <a:extLst>
                <a:ext uri="{FF2B5EF4-FFF2-40B4-BE49-F238E27FC236}">
                  <a16:creationId xmlns:a16="http://schemas.microsoft.com/office/drawing/2014/main" id="{05AD1644-CAA4-DBC0-FF88-5B639785CBB0}"/>
                </a:ext>
              </a:extLst>
            </p:cNvPr>
            <p:cNvSpPr/>
            <p:nvPr/>
          </p:nvSpPr>
          <p:spPr>
            <a:xfrm>
              <a:off x="2165431" y="2870777"/>
              <a:ext cx="414499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編集</a:t>
              </a:r>
              <a:r>
                <a:rPr kumimoji="1" lang="en-US" altLang="ja-JP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7</a:t>
              </a:r>
              <a:endPara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</p:grpSp>
      <p:sp>
        <p:nvSpPr>
          <p:cNvPr id="520" name="正方形/長方形 519">
            <a:extLst>
              <a:ext uri="{FF2B5EF4-FFF2-40B4-BE49-F238E27FC236}">
                <a16:creationId xmlns:a16="http://schemas.microsoft.com/office/drawing/2014/main" id="{488668DF-FA0C-3439-567B-114F3ADA3333}"/>
              </a:ext>
            </a:extLst>
          </p:cNvPr>
          <p:cNvSpPr/>
          <p:nvPr/>
        </p:nvSpPr>
        <p:spPr>
          <a:xfrm>
            <a:off x="11403483" y="3034795"/>
            <a:ext cx="461016" cy="11548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21" name="正方形/長方形 520">
            <a:extLst>
              <a:ext uri="{FF2B5EF4-FFF2-40B4-BE49-F238E27FC236}">
                <a16:creationId xmlns:a16="http://schemas.microsoft.com/office/drawing/2014/main" id="{7DC75E2C-50B5-391F-81B5-84694C5D2C36}"/>
              </a:ext>
            </a:extLst>
          </p:cNvPr>
          <p:cNvSpPr/>
          <p:nvPr/>
        </p:nvSpPr>
        <p:spPr>
          <a:xfrm>
            <a:off x="11407333" y="3360537"/>
            <a:ext cx="461016" cy="11548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6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22" name="正方形/長方形 521">
            <a:extLst>
              <a:ext uri="{FF2B5EF4-FFF2-40B4-BE49-F238E27FC236}">
                <a16:creationId xmlns:a16="http://schemas.microsoft.com/office/drawing/2014/main" id="{9C7948DE-1B6A-4AC4-F58E-7DDBF94BB62A}"/>
              </a:ext>
            </a:extLst>
          </p:cNvPr>
          <p:cNvSpPr/>
          <p:nvPr/>
        </p:nvSpPr>
        <p:spPr>
          <a:xfrm>
            <a:off x="11407333" y="3526372"/>
            <a:ext cx="461016" cy="11548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7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27" name="正方形/長方形 526">
            <a:extLst>
              <a:ext uri="{FF2B5EF4-FFF2-40B4-BE49-F238E27FC236}">
                <a16:creationId xmlns:a16="http://schemas.microsoft.com/office/drawing/2014/main" id="{C6A96C4C-0C4D-D81C-9E3C-ED0010686642}"/>
              </a:ext>
            </a:extLst>
          </p:cNvPr>
          <p:cNvSpPr/>
          <p:nvPr/>
        </p:nvSpPr>
        <p:spPr>
          <a:xfrm>
            <a:off x="11224128" y="3851837"/>
            <a:ext cx="1188580" cy="940173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528" name="グループ化 527">
            <a:extLst>
              <a:ext uri="{FF2B5EF4-FFF2-40B4-BE49-F238E27FC236}">
                <a16:creationId xmlns:a16="http://schemas.microsoft.com/office/drawing/2014/main" id="{C81A591F-69C1-9E82-88CF-5BF964486DAB}"/>
              </a:ext>
            </a:extLst>
          </p:cNvPr>
          <p:cNvGrpSpPr/>
          <p:nvPr/>
        </p:nvGrpSpPr>
        <p:grpSpPr>
          <a:xfrm>
            <a:off x="11307412" y="4649645"/>
            <a:ext cx="1005334" cy="136140"/>
            <a:chOff x="3952571" y="5243556"/>
            <a:chExt cx="1005334" cy="136140"/>
          </a:xfrm>
        </p:grpSpPr>
        <p:sp>
          <p:nvSpPr>
            <p:cNvPr id="529" name="正方形/長方形 528">
              <a:extLst>
                <a:ext uri="{FF2B5EF4-FFF2-40B4-BE49-F238E27FC236}">
                  <a16:creationId xmlns:a16="http://schemas.microsoft.com/office/drawing/2014/main" id="{B55261F6-31D5-3A62-7124-208EE78B9CE2}"/>
                </a:ext>
              </a:extLst>
            </p:cNvPr>
            <p:cNvSpPr/>
            <p:nvPr/>
          </p:nvSpPr>
          <p:spPr>
            <a:xfrm>
              <a:off x="3952571" y="5243556"/>
              <a:ext cx="973429" cy="13614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5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収納代行会社：　　　　　　　　　　　　　　</a:t>
              </a:r>
            </a:p>
          </p:txBody>
        </p:sp>
        <p:sp>
          <p:nvSpPr>
            <p:cNvPr id="530" name="正方形/長方形 529">
              <a:extLst>
                <a:ext uri="{FF2B5EF4-FFF2-40B4-BE49-F238E27FC236}">
                  <a16:creationId xmlns:a16="http://schemas.microsoft.com/office/drawing/2014/main" id="{6414C4F8-3F62-7264-D7EA-D384D873B129}"/>
                </a:ext>
              </a:extLst>
            </p:cNvPr>
            <p:cNvSpPr/>
            <p:nvPr/>
          </p:nvSpPr>
          <p:spPr>
            <a:xfrm>
              <a:off x="4446743" y="5268900"/>
              <a:ext cx="511162" cy="85452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5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収納代行会社名</a:t>
              </a:r>
            </a:p>
          </p:txBody>
        </p:sp>
      </p:grpSp>
      <p:sp>
        <p:nvSpPr>
          <p:cNvPr id="531" name="Text Box 456">
            <a:extLst>
              <a:ext uri="{FF2B5EF4-FFF2-40B4-BE49-F238E27FC236}">
                <a16:creationId xmlns:a16="http://schemas.microsoft.com/office/drawing/2014/main" id="{EB73CB89-EF92-F408-0F53-5C206F4E45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56147" y="3972959"/>
            <a:ext cx="1028358" cy="3262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9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xmlns:mc="http://schemas.openxmlformats.org/markup-compatibility/2006" val="000000" mc:Ignorable="a14" a14:legacySpreadsheetColorIndex="6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18288" tIns="18288" rIns="0" bIns="0" anchor="t" upright="1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ja-JP" altLang="en-US" b="0" i="0" u="none" strike="noStrike" baseline="0" dirty="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本書の金額を</a:t>
            </a:r>
            <a:br>
              <a:rPr lang="en-US" altLang="ja-JP" b="0" i="0" u="none" strike="noStrike" baseline="0" dirty="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lang="ja-JP" altLang="en-US" b="0" i="0" u="none" strike="noStrike" baseline="0" dirty="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領収いたしました。</a:t>
            </a:r>
          </a:p>
        </p:txBody>
      </p:sp>
      <p:cxnSp>
        <p:nvCxnSpPr>
          <p:cNvPr id="533" name="直線コネクタ 532">
            <a:extLst>
              <a:ext uri="{FF2B5EF4-FFF2-40B4-BE49-F238E27FC236}">
                <a16:creationId xmlns:a16="http://schemas.microsoft.com/office/drawing/2014/main" id="{6DDAFFC0-0962-E6F8-0CA8-F065CF52B0F0}"/>
              </a:ext>
            </a:extLst>
          </p:cNvPr>
          <p:cNvCxnSpPr>
            <a:cxnSpLocks/>
          </p:cNvCxnSpPr>
          <p:nvPr/>
        </p:nvCxnSpPr>
        <p:spPr>
          <a:xfrm>
            <a:off x="5005137" y="590647"/>
            <a:ext cx="0" cy="4752000"/>
          </a:xfrm>
          <a:prstGeom prst="line">
            <a:avLst/>
          </a:prstGeom>
          <a:ln w="6350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34" name="Text Box 975">
            <a:extLst>
              <a:ext uri="{FF2B5EF4-FFF2-40B4-BE49-F238E27FC236}">
                <a16:creationId xmlns:a16="http://schemas.microsoft.com/office/drawing/2014/main" id="{00000000-0008-0000-0000-0000C90200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31604" y="2843344"/>
            <a:ext cx="70789" cy="872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a14" a14:legacySpreadsheetColorIndex="64"/>
                </a:solidFill>
                <a:miter lim="800000"/>
                <a:headEnd/>
                <a:tailEnd/>
              </a14:hiddenLine>
            </a:ext>
          </a:extLst>
        </p:spPr>
        <p:txBody>
          <a:bodyPr vert="wordArtVertRtl" wrap="none" lIns="9144" tIns="0" rIns="0" bIns="0" anchor="b" upright="1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ja-JP" altLang="en-US" sz="400" b="0" i="0" u="none" strike="noStrike" baseline="0" dirty="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切り取らないでお出しください。</a:t>
            </a:r>
          </a:p>
        </p:txBody>
      </p:sp>
      <p:sp>
        <p:nvSpPr>
          <p:cNvPr id="536" name="Rectangle 927">
            <a:extLst>
              <a:ext uri="{FF2B5EF4-FFF2-40B4-BE49-F238E27FC236}">
                <a16:creationId xmlns:a16="http://schemas.microsoft.com/office/drawing/2014/main" id="{00000000-0008-0000-0000-00009EB801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39542" y="2683104"/>
            <a:ext cx="66675" cy="133350"/>
          </a:xfrm>
          <a:prstGeom prst="rect">
            <a:avLst/>
          </a:prstGeom>
          <a:noFill/>
          <a:ln w="12700">
            <a:solidFill>
              <a:sysClr val="windowText" lastClr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37" name="Line 1004">
            <a:extLst>
              <a:ext uri="{FF2B5EF4-FFF2-40B4-BE49-F238E27FC236}">
                <a16:creationId xmlns:a16="http://schemas.microsoft.com/office/drawing/2014/main" id="{00000000-0008-0000-0000-0000C5B80100}"/>
              </a:ext>
            </a:extLst>
          </p:cNvPr>
          <p:cNvSpPr>
            <a:spLocks noChangeShapeType="1"/>
          </p:cNvSpPr>
          <p:nvPr/>
        </p:nvSpPr>
        <p:spPr bwMode="auto">
          <a:xfrm>
            <a:off x="5039542" y="2683104"/>
            <a:ext cx="63500" cy="127000"/>
          </a:xfrm>
          <a:prstGeom prst="line">
            <a:avLst/>
          </a:prstGeom>
          <a:noFill/>
          <a:ln w="19050">
            <a:solidFill>
              <a:sysClr val="windowText" lastClr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38" name="Line 1005">
            <a:extLst>
              <a:ext uri="{FF2B5EF4-FFF2-40B4-BE49-F238E27FC236}">
                <a16:creationId xmlns:a16="http://schemas.microsoft.com/office/drawing/2014/main" id="{00000000-0008-0000-0000-0000C6B8010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039542" y="2676754"/>
            <a:ext cx="63500" cy="133350"/>
          </a:xfrm>
          <a:prstGeom prst="line">
            <a:avLst/>
          </a:prstGeom>
          <a:noFill/>
          <a:ln w="19050">
            <a:solidFill>
              <a:sysClr val="windowText" lastClr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endParaRPr lang="ja-JP" altLang="en-US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cxnSp>
        <p:nvCxnSpPr>
          <p:cNvPr id="540" name="直線コネクタ 539">
            <a:extLst>
              <a:ext uri="{FF2B5EF4-FFF2-40B4-BE49-F238E27FC236}">
                <a16:creationId xmlns:a16="http://schemas.microsoft.com/office/drawing/2014/main" id="{5FFA52EA-F456-6F30-B39A-84645D869EAD}"/>
              </a:ext>
            </a:extLst>
          </p:cNvPr>
          <p:cNvCxnSpPr>
            <a:cxnSpLocks/>
          </p:cNvCxnSpPr>
          <p:nvPr/>
        </p:nvCxnSpPr>
        <p:spPr>
          <a:xfrm>
            <a:off x="7299496" y="621127"/>
            <a:ext cx="0" cy="4752000"/>
          </a:xfrm>
          <a:prstGeom prst="line">
            <a:avLst/>
          </a:prstGeom>
          <a:ln w="6350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44" name="正方形/長方形 543">
            <a:extLst>
              <a:ext uri="{FF2B5EF4-FFF2-40B4-BE49-F238E27FC236}">
                <a16:creationId xmlns:a16="http://schemas.microsoft.com/office/drawing/2014/main" id="{7EB40F9D-7CF4-AA72-4D6A-D005D8C50ABD}"/>
              </a:ext>
            </a:extLst>
          </p:cNvPr>
          <p:cNvSpPr/>
          <p:nvPr/>
        </p:nvSpPr>
        <p:spPr>
          <a:xfrm>
            <a:off x="9324127" y="1572770"/>
            <a:ext cx="316504" cy="13614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方書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5" name="正方形/長方形 544">
            <a:extLst>
              <a:ext uri="{FF2B5EF4-FFF2-40B4-BE49-F238E27FC236}">
                <a16:creationId xmlns:a16="http://schemas.microsoft.com/office/drawing/2014/main" id="{80D08BAF-F319-25A0-C041-34D21C3F3635}"/>
              </a:ext>
            </a:extLst>
          </p:cNvPr>
          <p:cNvSpPr/>
          <p:nvPr/>
        </p:nvSpPr>
        <p:spPr>
          <a:xfrm>
            <a:off x="2420839" y="5887872"/>
            <a:ext cx="856636" cy="219773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納入済通知書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6" name="正方形/長方形 545">
            <a:extLst>
              <a:ext uri="{FF2B5EF4-FFF2-40B4-BE49-F238E27FC236}">
                <a16:creationId xmlns:a16="http://schemas.microsoft.com/office/drawing/2014/main" id="{3A7A97FE-4B11-7B4F-3C31-4DE70729E30D}"/>
              </a:ext>
            </a:extLst>
          </p:cNvPr>
          <p:cNvSpPr/>
          <p:nvPr/>
        </p:nvSpPr>
        <p:spPr>
          <a:xfrm>
            <a:off x="2401675" y="6029331"/>
            <a:ext cx="889028" cy="219773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自治体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/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コンビニ本部控え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7" name="正方形/長方形 546">
            <a:extLst>
              <a:ext uri="{FF2B5EF4-FFF2-40B4-BE49-F238E27FC236}">
                <a16:creationId xmlns:a16="http://schemas.microsoft.com/office/drawing/2014/main" id="{5F08257B-4D00-866C-3703-89EC2F9054D8}"/>
              </a:ext>
            </a:extLst>
          </p:cNvPr>
          <p:cNvSpPr/>
          <p:nvPr/>
        </p:nvSpPr>
        <p:spPr>
          <a:xfrm>
            <a:off x="5723998" y="5887872"/>
            <a:ext cx="1105720" cy="201551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原符兼払込金受領証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8" name="正方形/長方形 547">
            <a:extLst>
              <a:ext uri="{FF2B5EF4-FFF2-40B4-BE49-F238E27FC236}">
                <a16:creationId xmlns:a16="http://schemas.microsoft.com/office/drawing/2014/main" id="{63312880-EF54-5573-04DF-C5614879FE62}"/>
              </a:ext>
            </a:extLst>
          </p:cNvPr>
          <p:cNvSpPr/>
          <p:nvPr/>
        </p:nvSpPr>
        <p:spPr>
          <a:xfrm>
            <a:off x="5707802" y="6029331"/>
            <a:ext cx="889028" cy="219773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金融機関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/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コンビニ店舗控え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9" name="正方形/長方形 548">
            <a:extLst>
              <a:ext uri="{FF2B5EF4-FFF2-40B4-BE49-F238E27FC236}">
                <a16:creationId xmlns:a16="http://schemas.microsoft.com/office/drawing/2014/main" id="{D9AEE6EE-B54E-BBED-DE0B-FC552013E48D}"/>
              </a:ext>
            </a:extLst>
          </p:cNvPr>
          <p:cNvSpPr/>
          <p:nvPr/>
        </p:nvSpPr>
        <p:spPr>
          <a:xfrm>
            <a:off x="9929248" y="5887872"/>
            <a:ext cx="1105720" cy="219773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領収証書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50" name="正方形/長方形 549">
            <a:extLst>
              <a:ext uri="{FF2B5EF4-FFF2-40B4-BE49-F238E27FC236}">
                <a16:creationId xmlns:a16="http://schemas.microsoft.com/office/drawing/2014/main" id="{7A26CBC6-4FCD-D232-5ED1-198CF8ADDADC}"/>
              </a:ext>
            </a:extLst>
          </p:cNvPr>
          <p:cNvSpPr/>
          <p:nvPr/>
        </p:nvSpPr>
        <p:spPr>
          <a:xfrm>
            <a:off x="9929248" y="6029331"/>
            <a:ext cx="1044765" cy="219773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納付者控え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51" name="正方形/長方形 550">
            <a:extLst>
              <a:ext uri="{FF2B5EF4-FFF2-40B4-BE49-F238E27FC236}">
                <a16:creationId xmlns:a16="http://schemas.microsoft.com/office/drawing/2014/main" id="{60724EA3-04D4-A65B-BC44-3D165BD315AC}"/>
              </a:ext>
            </a:extLst>
          </p:cNvPr>
          <p:cNvSpPr/>
          <p:nvPr/>
        </p:nvSpPr>
        <p:spPr>
          <a:xfrm>
            <a:off x="692209" y="590647"/>
            <a:ext cx="12972512" cy="4752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D827B72B-C6BB-7B8B-E15C-8A6887EAA1DA}"/>
              </a:ext>
            </a:extLst>
          </p:cNvPr>
          <p:cNvGrpSpPr/>
          <p:nvPr/>
        </p:nvGrpSpPr>
        <p:grpSpPr>
          <a:xfrm>
            <a:off x="902712" y="2302167"/>
            <a:ext cx="1174917" cy="330563"/>
            <a:chOff x="1080287" y="2850974"/>
            <a:chExt cx="1285804" cy="330563"/>
          </a:xfrm>
        </p:grpSpPr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1FF521DD-B3C8-E135-9621-D6B2C2A0CAA8}"/>
                </a:ext>
              </a:extLst>
            </p:cNvPr>
            <p:cNvGrpSpPr/>
            <p:nvPr/>
          </p:nvGrpSpPr>
          <p:grpSpPr>
            <a:xfrm>
              <a:off x="1080287" y="2850974"/>
              <a:ext cx="1285804" cy="330563"/>
              <a:chOff x="1115508" y="2859006"/>
              <a:chExt cx="1285804" cy="330563"/>
            </a:xfrm>
          </p:grpSpPr>
          <p:grpSp>
            <p:nvGrpSpPr>
              <p:cNvPr id="38" name="グループ化 37">
                <a:extLst>
                  <a:ext uri="{FF2B5EF4-FFF2-40B4-BE49-F238E27FC236}">
                    <a16:creationId xmlns:a16="http://schemas.microsoft.com/office/drawing/2014/main" id="{301F969E-998C-E6F9-AA6C-D6895DA6F4F7}"/>
                  </a:ext>
                </a:extLst>
              </p:cNvPr>
              <p:cNvGrpSpPr/>
              <p:nvPr/>
            </p:nvGrpSpPr>
            <p:grpSpPr>
              <a:xfrm>
                <a:off x="1115508" y="2859006"/>
                <a:ext cx="1285804" cy="330563"/>
                <a:chOff x="1076902" y="2859006"/>
                <a:chExt cx="1285804" cy="330563"/>
              </a:xfrm>
            </p:grpSpPr>
            <p:sp>
              <p:nvSpPr>
                <p:cNvPr id="40" name="正方形/長方形 39">
                  <a:extLst>
                    <a:ext uri="{FF2B5EF4-FFF2-40B4-BE49-F238E27FC236}">
                      <a16:creationId xmlns:a16="http://schemas.microsoft.com/office/drawing/2014/main" id="{676D227D-DCF7-34E2-F8CF-C2EAF9135C99}"/>
                    </a:ext>
                  </a:extLst>
                </p:cNvPr>
                <p:cNvSpPr/>
                <p:nvPr/>
              </p:nvSpPr>
              <p:spPr>
                <a:xfrm>
                  <a:off x="1076902" y="2859006"/>
                  <a:ext cx="1285804" cy="164877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lIns="36000" tIns="0" rIns="0" bIns="0" rtlCol="0" anchor="ctr" anchorCtr="0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/>
                  <a:r>
                    <a:rPr kumimoji="1" lang="ja-JP" altLang="en-US" sz="900" dirty="0">
                      <a:solidFill>
                        <a:schemeClr val="tx1"/>
                      </a:solidFill>
                      <a:latin typeface="ＭＳ Ｐゴシック" panose="020B0600070205080204" pitchFamily="50" charset="-128"/>
                      <a:ea typeface="ＭＳ Ｐゴシック" panose="020B0600070205080204" pitchFamily="50" charset="-128"/>
                    </a:rPr>
                    <a:t>対象年月</a:t>
                  </a:r>
                </a:p>
              </p:txBody>
            </p:sp>
            <p:sp>
              <p:nvSpPr>
                <p:cNvPr id="41" name="正方形/長方形 40">
                  <a:extLst>
                    <a:ext uri="{FF2B5EF4-FFF2-40B4-BE49-F238E27FC236}">
                      <a16:creationId xmlns:a16="http://schemas.microsoft.com/office/drawing/2014/main" id="{D8700774-89D7-5468-F83F-6E3643ADBE1E}"/>
                    </a:ext>
                  </a:extLst>
                </p:cNvPr>
                <p:cNvSpPr/>
                <p:nvPr/>
              </p:nvSpPr>
              <p:spPr>
                <a:xfrm>
                  <a:off x="1076902" y="3024692"/>
                  <a:ext cx="1285804" cy="164877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lIns="36000" tIns="0" rIns="0" bIns="0" rtlCol="0" anchor="ctr" anchorCtr="0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8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endParaRPr>
                </a:p>
              </p:txBody>
            </p:sp>
          </p:grpSp>
          <p:sp>
            <p:nvSpPr>
              <p:cNvPr id="39" name="正方形/長方形 38">
                <a:extLst>
                  <a:ext uri="{FF2B5EF4-FFF2-40B4-BE49-F238E27FC236}">
                    <a16:creationId xmlns:a16="http://schemas.microsoft.com/office/drawing/2014/main" id="{F6AF5865-2961-CB96-8F37-357D65162A60}"/>
                  </a:ext>
                </a:extLst>
              </p:cNvPr>
              <p:cNvSpPr/>
              <p:nvPr/>
            </p:nvSpPr>
            <p:spPr>
              <a:xfrm>
                <a:off x="1159627" y="3043293"/>
                <a:ext cx="1186248" cy="131551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8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徴収金・返還金対象年月</a:t>
                </a:r>
              </a:p>
            </p:txBody>
          </p:sp>
        </p:grpSp>
        <p:sp>
          <p:nvSpPr>
            <p:cNvPr id="37" name="正方形/長方形 36">
              <a:extLst>
                <a:ext uri="{FF2B5EF4-FFF2-40B4-BE49-F238E27FC236}">
                  <a16:creationId xmlns:a16="http://schemas.microsoft.com/office/drawing/2014/main" id="{9A747A67-9F62-4092-59A0-BFE971353F40}"/>
                </a:ext>
              </a:extLst>
            </p:cNvPr>
            <p:cNvSpPr/>
            <p:nvPr/>
          </p:nvSpPr>
          <p:spPr>
            <a:xfrm>
              <a:off x="1103854" y="2866151"/>
              <a:ext cx="731165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6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徴収金・返還金種類</a:t>
              </a:r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2561807D-72CF-498E-7582-E62B126014CF}"/>
              </a:ext>
            </a:extLst>
          </p:cNvPr>
          <p:cNvGrpSpPr/>
          <p:nvPr/>
        </p:nvGrpSpPr>
        <p:grpSpPr>
          <a:xfrm>
            <a:off x="12340548" y="1870876"/>
            <a:ext cx="1077857" cy="330563"/>
            <a:chOff x="1080287" y="2850974"/>
            <a:chExt cx="1285804" cy="330563"/>
          </a:xfrm>
        </p:grpSpPr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A3D7C6B9-F92A-FCFB-8EAB-3408EFABFCC0}"/>
                </a:ext>
              </a:extLst>
            </p:cNvPr>
            <p:cNvGrpSpPr/>
            <p:nvPr/>
          </p:nvGrpSpPr>
          <p:grpSpPr>
            <a:xfrm>
              <a:off x="1080287" y="2850974"/>
              <a:ext cx="1285804" cy="330563"/>
              <a:chOff x="1115508" y="2859006"/>
              <a:chExt cx="1285804" cy="330563"/>
            </a:xfrm>
          </p:grpSpPr>
          <p:grpSp>
            <p:nvGrpSpPr>
              <p:cNvPr id="63" name="グループ化 62">
                <a:extLst>
                  <a:ext uri="{FF2B5EF4-FFF2-40B4-BE49-F238E27FC236}">
                    <a16:creationId xmlns:a16="http://schemas.microsoft.com/office/drawing/2014/main" id="{DDA2C3A9-0195-5CFE-281C-4172769224C1}"/>
                  </a:ext>
                </a:extLst>
              </p:cNvPr>
              <p:cNvGrpSpPr/>
              <p:nvPr/>
            </p:nvGrpSpPr>
            <p:grpSpPr>
              <a:xfrm>
                <a:off x="1115508" y="2859006"/>
                <a:ext cx="1285804" cy="330563"/>
                <a:chOff x="1076902" y="2859006"/>
                <a:chExt cx="1285804" cy="330563"/>
              </a:xfrm>
            </p:grpSpPr>
            <p:sp>
              <p:nvSpPr>
                <p:cNvPr id="65" name="正方形/長方形 64">
                  <a:extLst>
                    <a:ext uri="{FF2B5EF4-FFF2-40B4-BE49-F238E27FC236}">
                      <a16:creationId xmlns:a16="http://schemas.microsoft.com/office/drawing/2014/main" id="{638CAFB5-E624-18D4-9907-087B80BDC3DB}"/>
                    </a:ext>
                  </a:extLst>
                </p:cNvPr>
                <p:cNvSpPr/>
                <p:nvPr/>
              </p:nvSpPr>
              <p:spPr>
                <a:xfrm>
                  <a:off x="1076902" y="2859006"/>
                  <a:ext cx="1285804" cy="164877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lIns="36000" tIns="0" rIns="0" bIns="0" rtlCol="0" anchor="ctr" anchorCtr="0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/>
                  <a:r>
                    <a:rPr kumimoji="1" lang="ja-JP" altLang="en-US" sz="500" dirty="0">
                      <a:solidFill>
                        <a:schemeClr val="tx1"/>
                      </a:solidFill>
                      <a:latin typeface="ＭＳ Ｐゴシック" panose="020B0600070205080204" pitchFamily="50" charset="-128"/>
                      <a:ea typeface="ＭＳ Ｐゴシック" panose="020B0600070205080204" pitchFamily="50" charset="-128"/>
                    </a:rPr>
                    <a:t>対象年月</a:t>
                  </a:r>
                </a:p>
              </p:txBody>
            </p:sp>
            <p:sp>
              <p:nvSpPr>
                <p:cNvPr id="66" name="正方形/長方形 65">
                  <a:extLst>
                    <a:ext uri="{FF2B5EF4-FFF2-40B4-BE49-F238E27FC236}">
                      <a16:creationId xmlns:a16="http://schemas.microsoft.com/office/drawing/2014/main" id="{547FBA88-B0EB-5B00-4DE4-225B1DE9A29E}"/>
                    </a:ext>
                  </a:extLst>
                </p:cNvPr>
                <p:cNvSpPr/>
                <p:nvPr/>
              </p:nvSpPr>
              <p:spPr>
                <a:xfrm>
                  <a:off x="1076902" y="3024692"/>
                  <a:ext cx="1285804" cy="164877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lIns="36000" tIns="0" rIns="0" bIns="0" rtlCol="0" anchor="ctr" anchorCtr="0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5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endParaRPr>
                </a:p>
              </p:txBody>
            </p:sp>
          </p:grpSp>
          <p:sp>
            <p:nvSpPr>
              <p:cNvPr id="64" name="正方形/長方形 63">
                <a:extLst>
                  <a:ext uri="{FF2B5EF4-FFF2-40B4-BE49-F238E27FC236}">
                    <a16:creationId xmlns:a16="http://schemas.microsoft.com/office/drawing/2014/main" id="{1263EA8D-DE68-457D-3771-53D75DB18DB6}"/>
                  </a:ext>
                </a:extLst>
              </p:cNvPr>
              <p:cNvSpPr/>
              <p:nvPr/>
            </p:nvSpPr>
            <p:spPr>
              <a:xfrm>
                <a:off x="1172161" y="3037619"/>
                <a:ext cx="971117" cy="13614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5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徴収金・返還金対象年月</a:t>
                </a:r>
              </a:p>
            </p:txBody>
          </p:sp>
        </p:grp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89C121-D426-592A-627E-51F7066B302A}"/>
                </a:ext>
              </a:extLst>
            </p:cNvPr>
            <p:cNvSpPr/>
            <p:nvPr/>
          </p:nvSpPr>
          <p:spPr>
            <a:xfrm>
              <a:off x="1140919" y="2866151"/>
              <a:ext cx="847632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5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徴収金・返還金種類</a:t>
              </a:r>
            </a:p>
          </p:txBody>
        </p:sp>
      </p:grpSp>
      <p:sp>
        <p:nvSpPr>
          <p:cNvPr id="3" name="Rectangle 866">
            <a:extLst>
              <a:ext uri="{FF2B5EF4-FFF2-40B4-BE49-F238E27FC236}">
                <a16:creationId xmlns:a16="http://schemas.microsoft.com/office/drawing/2014/main" id="{85DEB4EE-2F96-8B58-27C7-AA4419F4F2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30059" y="867314"/>
            <a:ext cx="197636" cy="2001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36000" tIns="18000" rIns="36000" bIns="0" anchor="b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dist" rtl="0">
              <a:lnSpc>
                <a:spcPts val="600"/>
              </a:lnSpc>
            </a:pPr>
            <a:r>
              <a:rPr lang="ja-JP" altLang="en-US" sz="1200" b="0" i="0" baseline="0" dirty="0">
                <a:solidFill>
                  <a:sysClr val="windowText" lastClr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公</a:t>
            </a:r>
            <a:endParaRPr lang="ja-JP" altLang="ja-JP" sz="1200" dirty="0">
              <a:solidFill>
                <a:sysClr val="windowText" lastClr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" name="Rectangle 866">
            <a:extLst>
              <a:ext uri="{FF2B5EF4-FFF2-40B4-BE49-F238E27FC236}">
                <a16:creationId xmlns:a16="http://schemas.microsoft.com/office/drawing/2014/main" id="{FDB789EB-4CA7-4CD7-94B9-8537F6FD3F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47429" y="871479"/>
            <a:ext cx="561803" cy="19180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36000" tIns="18000" rIns="36000" bIns="0" anchor="ctr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dist" rtl="0">
              <a:lnSpc>
                <a:spcPts val="600"/>
              </a:lnSpc>
            </a:pPr>
            <a:r>
              <a:rPr lang="ja-JP" altLang="ja-JP" sz="600" b="0" i="0" baseline="0" dirty="0">
                <a:solidFill>
                  <a:sysClr val="windowText" lastClr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通常払込料金</a:t>
            </a:r>
            <a:endParaRPr lang="ja-JP" altLang="ja-JP" sz="600" dirty="0">
              <a:solidFill>
                <a:sysClr val="windowText" lastClr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dist" rtl="0">
              <a:lnSpc>
                <a:spcPts val="600"/>
              </a:lnSpc>
            </a:pPr>
            <a:r>
              <a:rPr lang="ja-JP" altLang="ja-JP" sz="600" b="0" i="0" baseline="0" dirty="0">
                <a:solidFill>
                  <a:sysClr val="windowText" lastClr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加入者負担</a:t>
            </a:r>
            <a:endParaRPr lang="ja-JP" altLang="ja-JP" sz="600" dirty="0">
              <a:solidFill>
                <a:sysClr val="windowText" lastClr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2" name="正方形/長方形 91">
            <a:extLst>
              <a:ext uri="{FF2B5EF4-FFF2-40B4-BE49-F238E27FC236}">
                <a16:creationId xmlns:a16="http://schemas.microsoft.com/office/drawing/2014/main" id="{7D2BD777-9DBF-3BD1-E367-B469BEB46E53}"/>
              </a:ext>
            </a:extLst>
          </p:cNvPr>
          <p:cNvSpPr/>
          <p:nvPr/>
        </p:nvSpPr>
        <p:spPr>
          <a:xfrm>
            <a:off x="746205" y="4459700"/>
            <a:ext cx="2256818" cy="13614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（ご注意）金額を訂正した場合、この納付書では納付できません。</a:t>
            </a:r>
          </a:p>
        </p:txBody>
      </p:sp>
      <p:sp>
        <p:nvSpPr>
          <p:cNvPr id="93" name="Rectangle 866">
            <a:extLst>
              <a:ext uri="{FF2B5EF4-FFF2-40B4-BE49-F238E27FC236}">
                <a16:creationId xmlns:a16="http://schemas.microsoft.com/office/drawing/2014/main" id="{9D496A0A-5F52-660D-1814-57A5EA3AF1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29858" y="1098385"/>
            <a:ext cx="197636" cy="2001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36000" tIns="18000" rIns="36000" bIns="0" anchor="b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dist" rtl="0">
              <a:lnSpc>
                <a:spcPts val="600"/>
              </a:lnSpc>
            </a:pPr>
            <a:r>
              <a:rPr lang="ja-JP" altLang="en-US" sz="1200" b="0" i="0" baseline="0" dirty="0">
                <a:solidFill>
                  <a:sysClr val="windowText" lastClr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公</a:t>
            </a:r>
            <a:endParaRPr lang="ja-JP" altLang="ja-JP" sz="1200" dirty="0">
              <a:solidFill>
                <a:sysClr val="windowText" lastClr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7" name="正方形/長方形 96">
            <a:extLst>
              <a:ext uri="{FF2B5EF4-FFF2-40B4-BE49-F238E27FC236}">
                <a16:creationId xmlns:a16="http://schemas.microsoft.com/office/drawing/2014/main" id="{C82FAE45-58BF-E4DF-A804-06FF9409C39F}"/>
              </a:ext>
            </a:extLst>
          </p:cNvPr>
          <p:cNvSpPr/>
          <p:nvPr/>
        </p:nvSpPr>
        <p:spPr>
          <a:xfrm>
            <a:off x="1626271" y="1347240"/>
            <a:ext cx="893883" cy="13614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grpSp>
        <p:nvGrpSpPr>
          <p:cNvPr id="105" name="グループ化 104">
            <a:extLst>
              <a:ext uri="{FF2B5EF4-FFF2-40B4-BE49-F238E27FC236}">
                <a16:creationId xmlns:a16="http://schemas.microsoft.com/office/drawing/2014/main" id="{72864230-522E-510C-C792-ED9C7020A8D9}"/>
              </a:ext>
            </a:extLst>
          </p:cNvPr>
          <p:cNvGrpSpPr/>
          <p:nvPr/>
        </p:nvGrpSpPr>
        <p:grpSpPr>
          <a:xfrm>
            <a:off x="5254670" y="2864747"/>
            <a:ext cx="1858121" cy="165278"/>
            <a:chOff x="1669479" y="3016387"/>
            <a:chExt cx="1798740" cy="165278"/>
          </a:xfrm>
        </p:grpSpPr>
        <p:sp>
          <p:nvSpPr>
            <p:cNvPr id="106" name="正方形/長方形 105">
              <a:extLst>
                <a:ext uri="{FF2B5EF4-FFF2-40B4-BE49-F238E27FC236}">
                  <a16:creationId xmlns:a16="http://schemas.microsoft.com/office/drawing/2014/main" id="{5993AF3E-B787-9F9F-0B50-4FC310D464FF}"/>
                </a:ext>
              </a:extLst>
            </p:cNvPr>
            <p:cNvSpPr/>
            <p:nvPr/>
          </p:nvSpPr>
          <p:spPr>
            <a:xfrm>
              <a:off x="1669479" y="3016387"/>
              <a:ext cx="659821" cy="164877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科目</a:t>
              </a:r>
            </a:p>
          </p:txBody>
        </p:sp>
        <p:sp>
          <p:nvSpPr>
            <p:cNvPr id="107" name="正方形/長方形 106">
              <a:extLst>
                <a:ext uri="{FF2B5EF4-FFF2-40B4-BE49-F238E27FC236}">
                  <a16:creationId xmlns:a16="http://schemas.microsoft.com/office/drawing/2014/main" id="{5F9B2228-E239-741F-14D6-DE9394CC9559}"/>
                </a:ext>
              </a:extLst>
            </p:cNvPr>
            <p:cNvSpPr/>
            <p:nvPr/>
          </p:nvSpPr>
          <p:spPr>
            <a:xfrm>
              <a:off x="2329301" y="3016788"/>
              <a:ext cx="1138918" cy="164877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</p:grpSp>
      <p:sp>
        <p:nvSpPr>
          <p:cNvPr id="108" name="正方形/長方形 107">
            <a:extLst>
              <a:ext uri="{FF2B5EF4-FFF2-40B4-BE49-F238E27FC236}">
                <a16:creationId xmlns:a16="http://schemas.microsoft.com/office/drawing/2014/main" id="{C937F9DD-4ABA-2083-B600-495BEAEE4431}"/>
              </a:ext>
            </a:extLst>
          </p:cNvPr>
          <p:cNvSpPr/>
          <p:nvPr/>
        </p:nvSpPr>
        <p:spPr>
          <a:xfrm>
            <a:off x="6201929" y="2876684"/>
            <a:ext cx="632442" cy="13614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予算科目</a:t>
            </a:r>
          </a:p>
        </p:txBody>
      </p:sp>
      <p:grpSp>
        <p:nvGrpSpPr>
          <p:cNvPr id="214" name="グループ化 213">
            <a:extLst>
              <a:ext uri="{FF2B5EF4-FFF2-40B4-BE49-F238E27FC236}">
                <a16:creationId xmlns:a16="http://schemas.microsoft.com/office/drawing/2014/main" id="{E4AFADAB-4DBE-67DE-4294-C649E9EC7ADB}"/>
              </a:ext>
            </a:extLst>
          </p:cNvPr>
          <p:cNvGrpSpPr/>
          <p:nvPr/>
        </p:nvGrpSpPr>
        <p:grpSpPr>
          <a:xfrm>
            <a:off x="5253682" y="1679749"/>
            <a:ext cx="1857599" cy="288887"/>
            <a:chOff x="1362650" y="3016126"/>
            <a:chExt cx="1862242" cy="165138"/>
          </a:xfrm>
        </p:grpSpPr>
        <p:grpSp>
          <p:nvGrpSpPr>
            <p:cNvPr id="215" name="グループ化 214">
              <a:extLst>
                <a:ext uri="{FF2B5EF4-FFF2-40B4-BE49-F238E27FC236}">
                  <a16:creationId xmlns:a16="http://schemas.microsoft.com/office/drawing/2014/main" id="{8E92CC45-5BDF-0AA7-E6BB-87B2273FF901}"/>
                </a:ext>
              </a:extLst>
            </p:cNvPr>
            <p:cNvGrpSpPr/>
            <p:nvPr/>
          </p:nvGrpSpPr>
          <p:grpSpPr>
            <a:xfrm>
              <a:off x="1362650" y="3016126"/>
              <a:ext cx="1862242" cy="165138"/>
              <a:chOff x="1362650" y="3016126"/>
              <a:chExt cx="1862242" cy="165138"/>
            </a:xfrm>
          </p:grpSpPr>
          <p:sp>
            <p:nvSpPr>
              <p:cNvPr id="217" name="正方形/長方形 216">
                <a:extLst>
                  <a:ext uri="{FF2B5EF4-FFF2-40B4-BE49-F238E27FC236}">
                    <a16:creationId xmlns:a16="http://schemas.microsoft.com/office/drawing/2014/main" id="{A34CB014-4D7A-679B-89AE-2374D806A3E0}"/>
                  </a:ext>
                </a:extLst>
              </p:cNvPr>
              <p:cNvSpPr/>
              <p:nvPr/>
            </p:nvSpPr>
            <p:spPr>
              <a:xfrm>
                <a:off x="1362650" y="3016387"/>
                <a:ext cx="685557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900" spc="-3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納付合計</a:t>
                </a:r>
                <a:br>
                  <a:rPr kumimoji="1" lang="en-US" altLang="ja-JP" sz="900" spc="-3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</a:br>
                <a:r>
                  <a:rPr kumimoji="1" lang="ja-JP" altLang="en-US" sz="900" spc="-3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金額</a:t>
                </a:r>
              </a:p>
            </p:txBody>
          </p:sp>
          <p:sp>
            <p:nvSpPr>
              <p:cNvPr id="218" name="正方形/長方形 217">
                <a:extLst>
                  <a:ext uri="{FF2B5EF4-FFF2-40B4-BE49-F238E27FC236}">
                    <a16:creationId xmlns:a16="http://schemas.microsoft.com/office/drawing/2014/main" id="{870B45C5-4736-4E5D-5E99-962F13A9CCC0}"/>
                  </a:ext>
                </a:extLst>
              </p:cNvPr>
              <p:cNvSpPr/>
              <p:nvPr/>
            </p:nvSpPr>
            <p:spPr>
              <a:xfrm>
                <a:off x="2048209" y="3016126"/>
                <a:ext cx="1176683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216" name="正方形/長方形 215">
              <a:extLst>
                <a:ext uri="{FF2B5EF4-FFF2-40B4-BE49-F238E27FC236}">
                  <a16:creationId xmlns:a16="http://schemas.microsoft.com/office/drawing/2014/main" id="{FE300DD7-9341-FE28-3A55-6F257DA65E22}"/>
                </a:ext>
              </a:extLst>
            </p:cNvPr>
            <p:cNvSpPr/>
            <p:nvPr/>
          </p:nvSpPr>
          <p:spPr>
            <a:xfrm>
              <a:off x="2346867" y="3028523"/>
              <a:ext cx="566349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合計金額</a:t>
              </a:r>
            </a:p>
          </p:txBody>
        </p:sp>
      </p:grpSp>
      <p:grpSp>
        <p:nvGrpSpPr>
          <p:cNvPr id="219" name="グループ化 218">
            <a:extLst>
              <a:ext uri="{FF2B5EF4-FFF2-40B4-BE49-F238E27FC236}">
                <a16:creationId xmlns:a16="http://schemas.microsoft.com/office/drawing/2014/main" id="{AF64FC79-1C02-0619-3FC8-84C2FA97C3F6}"/>
              </a:ext>
            </a:extLst>
          </p:cNvPr>
          <p:cNvGrpSpPr/>
          <p:nvPr/>
        </p:nvGrpSpPr>
        <p:grpSpPr>
          <a:xfrm>
            <a:off x="5255518" y="1517619"/>
            <a:ext cx="1851702" cy="165278"/>
            <a:chOff x="1669479" y="3016387"/>
            <a:chExt cx="1797136" cy="165278"/>
          </a:xfrm>
        </p:grpSpPr>
        <p:grpSp>
          <p:nvGrpSpPr>
            <p:cNvPr id="220" name="グループ化 219">
              <a:extLst>
                <a:ext uri="{FF2B5EF4-FFF2-40B4-BE49-F238E27FC236}">
                  <a16:creationId xmlns:a16="http://schemas.microsoft.com/office/drawing/2014/main" id="{F4DC8213-1676-0518-A6E5-D7119CF5DB7A}"/>
                </a:ext>
              </a:extLst>
            </p:cNvPr>
            <p:cNvGrpSpPr/>
            <p:nvPr/>
          </p:nvGrpSpPr>
          <p:grpSpPr>
            <a:xfrm>
              <a:off x="1669479" y="3016387"/>
              <a:ext cx="1797136" cy="165278"/>
              <a:chOff x="1669479" y="3016387"/>
              <a:chExt cx="1797136" cy="165278"/>
            </a:xfrm>
          </p:grpSpPr>
          <p:sp>
            <p:nvSpPr>
              <p:cNvPr id="222" name="正方形/長方形 221">
                <a:extLst>
                  <a:ext uri="{FF2B5EF4-FFF2-40B4-BE49-F238E27FC236}">
                    <a16:creationId xmlns:a16="http://schemas.microsoft.com/office/drawing/2014/main" id="{0C6C127B-6B33-B750-CE8D-6DEDE2811C13}"/>
                  </a:ext>
                </a:extLst>
              </p:cNvPr>
              <p:cNvSpPr/>
              <p:nvPr/>
            </p:nvSpPr>
            <p:spPr>
              <a:xfrm>
                <a:off x="1669479" y="3016387"/>
                <a:ext cx="659821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口座番号</a:t>
                </a:r>
              </a:p>
            </p:txBody>
          </p:sp>
          <p:sp>
            <p:nvSpPr>
              <p:cNvPr id="223" name="正方形/長方形 222">
                <a:extLst>
                  <a:ext uri="{FF2B5EF4-FFF2-40B4-BE49-F238E27FC236}">
                    <a16:creationId xmlns:a16="http://schemas.microsoft.com/office/drawing/2014/main" id="{7C4FEECC-E3F8-D35A-A73F-F4B6C3E9A2A7}"/>
                  </a:ext>
                </a:extLst>
              </p:cNvPr>
              <p:cNvSpPr/>
              <p:nvPr/>
            </p:nvSpPr>
            <p:spPr>
              <a:xfrm>
                <a:off x="2329300" y="3016788"/>
                <a:ext cx="1137315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221" name="正方形/長方形 220">
              <a:extLst>
                <a:ext uri="{FF2B5EF4-FFF2-40B4-BE49-F238E27FC236}">
                  <a16:creationId xmlns:a16="http://schemas.microsoft.com/office/drawing/2014/main" id="{6EB23CDB-F152-FA1A-70E2-C472A4B152A6}"/>
                </a:ext>
              </a:extLst>
            </p:cNvPr>
            <p:cNvSpPr/>
            <p:nvPr/>
          </p:nvSpPr>
          <p:spPr>
            <a:xfrm>
              <a:off x="2549256" y="3039808"/>
              <a:ext cx="691295" cy="123764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口座番号</a:t>
              </a:r>
            </a:p>
          </p:txBody>
        </p:sp>
      </p:grpSp>
      <p:grpSp>
        <p:nvGrpSpPr>
          <p:cNvPr id="224" name="グループ化 223">
            <a:extLst>
              <a:ext uri="{FF2B5EF4-FFF2-40B4-BE49-F238E27FC236}">
                <a16:creationId xmlns:a16="http://schemas.microsoft.com/office/drawing/2014/main" id="{6F607C23-CA3C-5623-F249-59924711C03B}"/>
              </a:ext>
            </a:extLst>
          </p:cNvPr>
          <p:cNvGrpSpPr/>
          <p:nvPr/>
        </p:nvGrpSpPr>
        <p:grpSpPr>
          <a:xfrm>
            <a:off x="5254669" y="1351970"/>
            <a:ext cx="1852547" cy="165278"/>
            <a:chOff x="1669479" y="3016387"/>
            <a:chExt cx="1798740" cy="165278"/>
          </a:xfrm>
        </p:grpSpPr>
        <p:sp>
          <p:nvSpPr>
            <p:cNvPr id="225" name="正方形/長方形 224">
              <a:extLst>
                <a:ext uri="{FF2B5EF4-FFF2-40B4-BE49-F238E27FC236}">
                  <a16:creationId xmlns:a16="http://schemas.microsoft.com/office/drawing/2014/main" id="{E27831B5-DCD1-8FA5-2D32-19C982B14F5B}"/>
                </a:ext>
              </a:extLst>
            </p:cNvPr>
            <p:cNvSpPr/>
            <p:nvPr/>
          </p:nvSpPr>
          <p:spPr>
            <a:xfrm>
              <a:off x="1669479" y="3016387"/>
              <a:ext cx="659821" cy="164877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加入者名</a:t>
              </a:r>
            </a:p>
          </p:txBody>
        </p:sp>
        <p:sp>
          <p:nvSpPr>
            <p:cNvPr id="238" name="正方形/長方形 237">
              <a:extLst>
                <a:ext uri="{FF2B5EF4-FFF2-40B4-BE49-F238E27FC236}">
                  <a16:creationId xmlns:a16="http://schemas.microsoft.com/office/drawing/2014/main" id="{3B150146-BF23-9D19-E3AB-D9BB2C28DACA}"/>
                </a:ext>
              </a:extLst>
            </p:cNvPr>
            <p:cNvSpPr/>
            <p:nvPr/>
          </p:nvSpPr>
          <p:spPr>
            <a:xfrm>
              <a:off x="2329301" y="3016788"/>
              <a:ext cx="1138918" cy="164877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</p:grpSp>
      <p:sp>
        <p:nvSpPr>
          <p:cNvPr id="247" name="正方形/長方形 246">
            <a:extLst>
              <a:ext uri="{FF2B5EF4-FFF2-40B4-BE49-F238E27FC236}">
                <a16:creationId xmlns:a16="http://schemas.microsoft.com/office/drawing/2014/main" id="{AAFD13BE-17AA-8324-7C16-14FF8AC548FD}"/>
              </a:ext>
            </a:extLst>
          </p:cNvPr>
          <p:cNvSpPr/>
          <p:nvPr/>
        </p:nvSpPr>
        <p:spPr>
          <a:xfrm>
            <a:off x="6162007" y="1375741"/>
            <a:ext cx="712285" cy="12376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加入者名</a:t>
            </a:r>
          </a:p>
        </p:txBody>
      </p:sp>
      <p:grpSp>
        <p:nvGrpSpPr>
          <p:cNvPr id="249" name="グループ化 248">
            <a:extLst>
              <a:ext uri="{FF2B5EF4-FFF2-40B4-BE49-F238E27FC236}">
                <a16:creationId xmlns:a16="http://schemas.microsoft.com/office/drawing/2014/main" id="{55FE6FB9-AAB3-B9EB-FCE5-5627D5320EFE}"/>
              </a:ext>
            </a:extLst>
          </p:cNvPr>
          <p:cNvGrpSpPr/>
          <p:nvPr/>
        </p:nvGrpSpPr>
        <p:grpSpPr>
          <a:xfrm>
            <a:off x="5289597" y="4408289"/>
            <a:ext cx="813950" cy="102285"/>
            <a:chOff x="4112050" y="5243556"/>
            <a:chExt cx="813950" cy="136140"/>
          </a:xfrm>
        </p:grpSpPr>
        <p:sp>
          <p:nvSpPr>
            <p:cNvPr id="251" name="正方形/長方形 250">
              <a:extLst>
                <a:ext uri="{FF2B5EF4-FFF2-40B4-BE49-F238E27FC236}">
                  <a16:creationId xmlns:a16="http://schemas.microsoft.com/office/drawing/2014/main" id="{AA2A7F28-52AD-BC01-D791-5519830D08C9}"/>
                </a:ext>
              </a:extLst>
            </p:cNvPr>
            <p:cNvSpPr/>
            <p:nvPr/>
          </p:nvSpPr>
          <p:spPr>
            <a:xfrm>
              <a:off x="4112050" y="5243556"/>
              <a:ext cx="813950" cy="13614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4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収納代行会社：　　　　　　　　　　　　　　</a:t>
              </a:r>
            </a:p>
          </p:txBody>
        </p:sp>
        <p:sp>
          <p:nvSpPr>
            <p:cNvPr id="252" name="正方形/長方形 251">
              <a:extLst>
                <a:ext uri="{FF2B5EF4-FFF2-40B4-BE49-F238E27FC236}">
                  <a16:creationId xmlns:a16="http://schemas.microsoft.com/office/drawing/2014/main" id="{7C6309DF-AE66-F7AA-8302-30DA87E48D50}"/>
                </a:ext>
              </a:extLst>
            </p:cNvPr>
            <p:cNvSpPr/>
            <p:nvPr/>
          </p:nvSpPr>
          <p:spPr>
            <a:xfrm>
              <a:off x="4510302" y="5268900"/>
              <a:ext cx="384044" cy="85452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4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収納代行会社名</a:t>
              </a:r>
            </a:p>
          </p:txBody>
        </p:sp>
      </p:grpSp>
      <p:grpSp>
        <p:nvGrpSpPr>
          <p:cNvPr id="259" name="グループ化 258">
            <a:extLst>
              <a:ext uri="{FF2B5EF4-FFF2-40B4-BE49-F238E27FC236}">
                <a16:creationId xmlns:a16="http://schemas.microsoft.com/office/drawing/2014/main" id="{32AD216A-9445-B896-0BF9-E4FD723A663F}"/>
              </a:ext>
            </a:extLst>
          </p:cNvPr>
          <p:cNvGrpSpPr/>
          <p:nvPr/>
        </p:nvGrpSpPr>
        <p:grpSpPr>
          <a:xfrm>
            <a:off x="11233217" y="2523340"/>
            <a:ext cx="2185193" cy="165278"/>
            <a:chOff x="1665005" y="3016387"/>
            <a:chExt cx="1801384" cy="165278"/>
          </a:xfrm>
        </p:grpSpPr>
        <p:grpSp>
          <p:nvGrpSpPr>
            <p:cNvPr id="260" name="グループ化 259">
              <a:extLst>
                <a:ext uri="{FF2B5EF4-FFF2-40B4-BE49-F238E27FC236}">
                  <a16:creationId xmlns:a16="http://schemas.microsoft.com/office/drawing/2014/main" id="{A515BFAA-628E-4A97-18DC-F5130560AD13}"/>
                </a:ext>
              </a:extLst>
            </p:cNvPr>
            <p:cNvGrpSpPr/>
            <p:nvPr/>
          </p:nvGrpSpPr>
          <p:grpSpPr>
            <a:xfrm>
              <a:off x="1665005" y="3016387"/>
              <a:ext cx="1801384" cy="165278"/>
              <a:chOff x="1665005" y="3016387"/>
              <a:chExt cx="1801384" cy="165278"/>
            </a:xfrm>
          </p:grpSpPr>
          <p:sp>
            <p:nvSpPr>
              <p:cNvPr id="262" name="正方形/長方形 261">
                <a:extLst>
                  <a:ext uri="{FF2B5EF4-FFF2-40B4-BE49-F238E27FC236}">
                    <a16:creationId xmlns:a16="http://schemas.microsoft.com/office/drawing/2014/main" id="{AE33C195-FAE3-A270-D12D-2C010C0BF4EF}"/>
                  </a:ext>
                </a:extLst>
              </p:cNvPr>
              <p:cNvSpPr/>
              <p:nvPr/>
            </p:nvSpPr>
            <p:spPr>
              <a:xfrm>
                <a:off x="1665005" y="3016387"/>
                <a:ext cx="664294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通知書番号</a:t>
                </a:r>
              </a:p>
            </p:txBody>
          </p:sp>
          <p:sp>
            <p:nvSpPr>
              <p:cNvPr id="263" name="正方形/長方形 262">
                <a:extLst>
                  <a:ext uri="{FF2B5EF4-FFF2-40B4-BE49-F238E27FC236}">
                    <a16:creationId xmlns:a16="http://schemas.microsoft.com/office/drawing/2014/main" id="{667A21B8-4EC6-5558-E141-C83F5FBEEB53}"/>
                  </a:ext>
                </a:extLst>
              </p:cNvPr>
              <p:cNvSpPr/>
              <p:nvPr/>
            </p:nvSpPr>
            <p:spPr>
              <a:xfrm>
                <a:off x="2329301" y="3016788"/>
                <a:ext cx="1137088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261" name="正方形/長方形 260">
              <a:extLst>
                <a:ext uri="{FF2B5EF4-FFF2-40B4-BE49-F238E27FC236}">
                  <a16:creationId xmlns:a16="http://schemas.microsoft.com/office/drawing/2014/main" id="{BBDA7893-D9EF-062D-EF98-CF3229130785}"/>
                </a:ext>
              </a:extLst>
            </p:cNvPr>
            <p:cNvSpPr/>
            <p:nvPr/>
          </p:nvSpPr>
          <p:spPr>
            <a:xfrm>
              <a:off x="2549256" y="3033620"/>
              <a:ext cx="691295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通知書番号</a:t>
              </a:r>
            </a:p>
          </p:txBody>
        </p:sp>
      </p:grpSp>
      <p:grpSp>
        <p:nvGrpSpPr>
          <p:cNvPr id="264" name="グループ化 263">
            <a:extLst>
              <a:ext uri="{FF2B5EF4-FFF2-40B4-BE49-F238E27FC236}">
                <a16:creationId xmlns:a16="http://schemas.microsoft.com/office/drawing/2014/main" id="{586098DE-C2C6-4857-73D9-99EE3002F9A9}"/>
              </a:ext>
            </a:extLst>
          </p:cNvPr>
          <p:cNvGrpSpPr/>
          <p:nvPr/>
        </p:nvGrpSpPr>
        <p:grpSpPr>
          <a:xfrm>
            <a:off x="11233582" y="2196883"/>
            <a:ext cx="2184823" cy="165278"/>
            <a:chOff x="1665789" y="3016387"/>
            <a:chExt cx="1800296" cy="165278"/>
          </a:xfrm>
        </p:grpSpPr>
        <p:sp>
          <p:nvSpPr>
            <p:cNvPr id="265" name="正方形/長方形 264">
              <a:extLst>
                <a:ext uri="{FF2B5EF4-FFF2-40B4-BE49-F238E27FC236}">
                  <a16:creationId xmlns:a16="http://schemas.microsoft.com/office/drawing/2014/main" id="{2575990F-FDB4-4319-089D-C4DDEF9F599F}"/>
                </a:ext>
              </a:extLst>
            </p:cNvPr>
            <p:cNvSpPr/>
            <p:nvPr/>
          </p:nvSpPr>
          <p:spPr>
            <a:xfrm>
              <a:off x="1665789" y="3016387"/>
              <a:ext cx="663511" cy="164877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科目</a:t>
              </a:r>
            </a:p>
          </p:txBody>
        </p:sp>
        <p:sp>
          <p:nvSpPr>
            <p:cNvPr id="266" name="正方形/長方形 265">
              <a:extLst>
                <a:ext uri="{FF2B5EF4-FFF2-40B4-BE49-F238E27FC236}">
                  <a16:creationId xmlns:a16="http://schemas.microsoft.com/office/drawing/2014/main" id="{D88EE46D-3D23-A2DF-3629-15258AE90FED}"/>
                </a:ext>
              </a:extLst>
            </p:cNvPr>
            <p:cNvSpPr/>
            <p:nvPr/>
          </p:nvSpPr>
          <p:spPr>
            <a:xfrm>
              <a:off x="2329301" y="3016788"/>
              <a:ext cx="1136784" cy="164877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</p:grpSp>
      <p:sp>
        <p:nvSpPr>
          <p:cNvPr id="267" name="正方形/長方形 266">
            <a:extLst>
              <a:ext uri="{FF2B5EF4-FFF2-40B4-BE49-F238E27FC236}">
                <a16:creationId xmlns:a16="http://schemas.microsoft.com/office/drawing/2014/main" id="{7641F320-AFBD-56F4-4E6E-18A1BFFC3FFA}"/>
              </a:ext>
            </a:extLst>
          </p:cNvPr>
          <p:cNvSpPr/>
          <p:nvPr/>
        </p:nvSpPr>
        <p:spPr>
          <a:xfrm>
            <a:off x="12400257" y="2208198"/>
            <a:ext cx="632442" cy="13614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予算科目</a:t>
            </a:r>
          </a:p>
        </p:txBody>
      </p:sp>
      <p:grpSp>
        <p:nvGrpSpPr>
          <p:cNvPr id="288" name="グループ化 287">
            <a:extLst>
              <a:ext uri="{FF2B5EF4-FFF2-40B4-BE49-F238E27FC236}">
                <a16:creationId xmlns:a16="http://schemas.microsoft.com/office/drawing/2014/main" id="{D34C3BBA-4C9A-A225-FAE3-ED367604A532}"/>
              </a:ext>
            </a:extLst>
          </p:cNvPr>
          <p:cNvGrpSpPr/>
          <p:nvPr/>
        </p:nvGrpSpPr>
        <p:grpSpPr>
          <a:xfrm>
            <a:off x="11233286" y="3010537"/>
            <a:ext cx="2185111" cy="166522"/>
            <a:chOff x="1115508" y="2858262"/>
            <a:chExt cx="1871950" cy="166543"/>
          </a:xfrm>
        </p:grpSpPr>
        <p:grpSp>
          <p:nvGrpSpPr>
            <p:cNvPr id="289" name="グループ化 288">
              <a:extLst>
                <a:ext uri="{FF2B5EF4-FFF2-40B4-BE49-F238E27FC236}">
                  <a16:creationId xmlns:a16="http://schemas.microsoft.com/office/drawing/2014/main" id="{497E4F5C-F044-32AF-407E-2784652E8525}"/>
                </a:ext>
              </a:extLst>
            </p:cNvPr>
            <p:cNvGrpSpPr/>
            <p:nvPr/>
          </p:nvGrpSpPr>
          <p:grpSpPr>
            <a:xfrm>
              <a:off x="1115508" y="2858262"/>
              <a:ext cx="1871950" cy="166543"/>
              <a:chOff x="1076902" y="2858262"/>
              <a:chExt cx="1871950" cy="166543"/>
            </a:xfrm>
          </p:grpSpPr>
          <p:sp>
            <p:nvSpPr>
              <p:cNvPr id="291" name="正方形/長方形 290">
                <a:extLst>
                  <a:ext uri="{FF2B5EF4-FFF2-40B4-BE49-F238E27FC236}">
                    <a16:creationId xmlns:a16="http://schemas.microsoft.com/office/drawing/2014/main" id="{20F8B761-32EE-C0C4-5448-2FA12B1D30EB}"/>
                  </a:ext>
                </a:extLst>
              </p:cNvPr>
              <p:cNvSpPr/>
              <p:nvPr/>
            </p:nvSpPr>
            <p:spPr>
              <a:xfrm>
                <a:off x="1076902" y="2859006"/>
                <a:ext cx="686074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92" name="正方形/長方形 291">
                <a:extLst>
                  <a:ext uri="{FF2B5EF4-FFF2-40B4-BE49-F238E27FC236}">
                    <a16:creationId xmlns:a16="http://schemas.microsoft.com/office/drawing/2014/main" id="{D373207E-C3D5-DC3B-2EB1-3C6D6CC58289}"/>
                  </a:ext>
                </a:extLst>
              </p:cNvPr>
              <p:cNvSpPr/>
              <p:nvPr/>
            </p:nvSpPr>
            <p:spPr>
              <a:xfrm>
                <a:off x="1763456" y="2858262"/>
                <a:ext cx="1185396" cy="166543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290" name="正方形/長方形 289">
              <a:extLst>
                <a:ext uri="{FF2B5EF4-FFF2-40B4-BE49-F238E27FC236}">
                  <a16:creationId xmlns:a16="http://schemas.microsoft.com/office/drawing/2014/main" id="{9A2658F9-AA39-A920-6DE6-830C1DA4C4E7}"/>
                </a:ext>
              </a:extLst>
            </p:cNvPr>
            <p:cNvSpPr/>
            <p:nvPr/>
          </p:nvSpPr>
          <p:spPr>
            <a:xfrm>
              <a:off x="2168642" y="2870777"/>
              <a:ext cx="414499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編集</a:t>
              </a:r>
              <a:r>
                <a:rPr kumimoji="1" lang="en-US" altLang="ja-JP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4</a:t>
              </a:r>
              <a:endPara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</p:grpSp>
      <p:sp>
        <p:nvSpPr>
          <p:cNvPr id="293" name="正方形/長方形 292">
            <a:extLst>
              <a:ext uri="{FF2B5EF4-FFF2-40B4-BE49-F238E27FC236}">
                <a16:creationId xmlns:a16="http://schemas.microsoft.com/office/drawing/2014/main" id="{E1FF8C32-9906-EAA9-872D-B453189ECCB8}"/>
              </a:ext>
            </a:extLst>
          </p:cNvPr>
          <p:cNvSpPr/>
          <p:nvPr/>
        </p:nvSpPr>
        <p:spPr>
          <a:xfrm>
            <a:off x="11407321" y="3197531"/>
            <a:ext cx="461016" cy="11548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5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99" name="テキスト ボックス 298">
            <a:extLst>
              <a:ext uri="{FF2B5EF4-FFF2-40B4-BE49-F238E27FC236}">
                <a16:creationId xmlns:a16="http://schemas.microsoft.com/office/drawing/2014/main" id="{2160534F-4F7D-4338-2AED-CCD00DC23DE5}"/>
              </a:ext>
            </a:extLst>
          </p:cNvPr>
          <p:cNvSpPr txBox="1"/>
          <p:nvPr/>
        </p:nvSpPr>
        <p:spPr>
          <a:xfrm>
            <a:off x="11139742" y="4776037"/>
            <a:ext cx="239528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5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kumimoji="1" lang="ja-JP" altLang="en-US" sz="5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ゆうちょ銀行・郵便局で納付された場合は、この領収証書に代えて払込金受領証が交付されます。</a:t>
            </a:r>
            <a:endParaRPr kumimoji="1" lang="en-US" altLang="ja-JP" sz="5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03" name="テキスト ボックス 302">
            <a:extLst>
              <a:ext uri="{FF2B5EF4-FFF2-40B4-BE49-F238E27FC236}">
                <a16:creationId xmlns:a16="http://schemas.microsoft.com/office/drawing/2014/main" id="{A484437D-AC46-55BC-DD71-B88AF9991251}"/>
              </a:ext>
            </a:extLst>
          </p:cNvPr>
          <p:cNvSpPr txBox="1"/>
          <p:nvPr/>
        </p:nvSpPr>
        <p:spPr>
          <a:xfrm>
            <a:off x="218060" y="6224819"/>
            <a:ext cx="10332891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lang="ja-JP" altLang="en-US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ペイジーマークはペイジー導入済み地方団体のみが使用でき、帳票レイアウトは</a:t>
            </a:r>
            <a:r>
              <a:rPr lang="en-US" altLang="ja-JP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MPN</a:t>
            </a:r>
            <a:r>
              <a:rPr lang="ja-JP" altLang="en-US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標準帳票ガイドライン等の仕様書に沿って作成される必要がある（仕様書上のマークは参考として記載）</a:t>
            </a:r>
          </a:p>
          <a:p>
            <a:r>
              <a:rPr lang="en-US" altLang="ja-JP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lang="ja-JP" altLang="en-US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カク公マークをつけているが、本仕様書上では配置位置の参考としてお示ししている。ゆうちょ銀行の取り扱いが必要な場合、余白など含め規格に応じた調整を行ったうえで使用すること。</a:t>
            </a:r>
            <a:endParaRPr lang="en-US" altLang="ja-JP" sz="1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en-US" altLang="ja-JP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kumimoji="1" lang="ja-JP" altLang="en-US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帳票レイアウトに示されている文字は、印字した際に判読できるように適宜文字サイズを調整すること。その際、文字は印字枠内に収まるよう留意すること。</a:t>
            </a:r>
            <a:endParaRPr lang="ja-JP" altLang="en-US" sz="1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8F49E3AB-D2EE-3ACB-E01A-2AB704FA1C2F}"/>
              </a:ext>
            </a:extLst>
          </p:cNvPr>
          <p:cNvGrpSpPr/>
          <p:nvPr/>
        </p:nvGrpSpPr>
        <p:grpSpPr>
          <a:xfrm>
            <a:off x="5253276" y="2536722"/>
            <a:ext cx="929828" cy="330563"/>
            <a:chOff x="1077164" y="2850974"/>
            <a:chExt cx="1288927" cy="330563"/>
          </a:xfrm>
        </p:grpSpPr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008733C2-37EF-C9BA-B38F-2E49E8D5E93B}"/>
                </a:ext>
              </a:extLst>
            </p:cNvPr>
            <p:cNvGrpSpPr/>
            <p:nvPr/>
          </p:nvGrpSpPr>
          <p:grpSpPr>
            <a:xfrm>
              <a:off x="1077164" y="2850974"/>
              <a:ext cx="1288927" cy="330563"/>
              <a:chOff x="1112385" y="2859006"/>
              <a:chExt cx="1288927" cy="330563"/>
            </a:xfrm>
          </p:grpSpPr>
          <p:grpSp>
            <p:nvGrpSpPr>
              <p:cNvPr id="31" name="グループ化 30">
                <a:extLst>
                  <a:ext uri="{FF2B5EF4-FFF2-40B4-BE49-F238E27FC236}">
                    <a16:creationId xmlns:a16="http://schemas.microsoft.com/office/drawing/2014/main" id="{75801D62-E016-3806-FB86-337B913843D2}"/>
                  </a:ext>
                </a:extLst>
              </p:cNvPr>
              <p:cNvGrpSpPr/>
              <p:nvPr/>
            </p:nvGrpSpPr>
            <p:grpSpPr>
              <a:xfrm>
                <a:off x="1112385" y="2859006"/>
                <a:ext cx="1288927" cy="330563"/>
                <a:chOff x="1073779" y="2859006"/>
                <a:chExt cx="1288927" cy="330563"/>
              </a:xfrm>
            </p:grpSpPr>
            <p:sp>
              <p:nvSpPr>
                <p:cNvPr id="42" name="正方形/長方形 41">
                  <a:extLst>
                    <a:ext uri="{FF2B5EF4-FFF2-40B4-BE49-F238E27FC236}">
                      <a16:creationId xmlns:a16="http://schemas.microsoft.com/office/drawing/2014/main" id="{037C99BB-BF98-7686-7D6D-05E2C6215DB8}"/>
                    </a:ext>
                  </a:extLst>
                </p:cNvPr>
                <p:cNvSpPr/>
                <p:nvPr/>
              </p:nvSpPr>
              <p:spPr>
                <a:xfrm>
                  <a:off x="1073779" y="2859006"/>
                  <a:ext cx="1288927" cy="164877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lIns="36000" tIns="0" rIns="0" bIns="0" rtlCol="0" anchor="ctr" anchorCtr="0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/>
                  <a:r>
                    <a:rPr kumimoji="1" lang="ja-JP" altLang="en-US" sz="500" dirty="0">
                      <a:solidFill>
                        <a:schemeClr val="tx1"/>
                      </a:solidFill>
                      <a:latin typeface="ＭＳ Ｐゴシック" panose="020B0600070205080204" pitchFamily="50" charset="-128"/>
                      <a:ea typeface="ＭＳ Ｐゴシック" panose="020B0600070205080204" pitchFamily="50" charset="-128"/>
                    </a:rPr>
                    <a:t>決定年月</a:t>
                  </a:r>
                </a:p>
              </p:txBody>
            </p:sp>
            <p:sp>
              <p:nvSpPr>
                <p:cNvPr id="49" name="正方形/長方形 48">
                  <a:extLst>
                    <a:ext uri="{FF2B5EF4-FFF2-40B4-BE49-F238E27FC236}">
                      <a16:creationId xmlns:a16="http://schemas.microsoft.com/office/drawing/2014/main" id="{B2317063-4FD9-4544-E42E-DC3AF2CEA00F}"/>
                    </a:ext>
                  </a:extLst>
                </p:cNvPr>
                <p:cNvSpPr/>
                <p:nvPr/>
              </p:nvSpPr>
              <p:spPr>
                <a:xfrm>
                  <a:off x="1073779" y="3024692"/>
                  <a:ext cx="1288927" cy="164877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lIns="36000" tIns="0" rIns="0" bIns="0" rtlCol="0" anchor="ctr" anchorCtr="0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5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endParaRPr>
                </a:p>
              </p:txBody>
            </p:sp>
          </p:grpSp>
          <p:sp>
            <p:nvSpPr>
              <p:cNvPr id="32" name="正方形/長方形 31">
                <a:extLst>
                  <a:ext uri="{FF2B5EF4-FFF2-40B4-BE49-F238E27FC236}">
                    <a16:creationId xmlns:a16="http://schemas.microsoft.com/office/drawing/2014/main" id="{E5D4149E-91ED-E6FE-C654-5F122B42B73D}"/>
                  </a:ext>
                </a:extLst>
              </p:cNvPr>
              <p:cNvSpPr/>
              <p:nvPr/>
            </p:nvSpPr>
            <p:spPr>
              <a:xfrm>
                <a:off x="1172161" y="3037619"/>
                <a:ext cx="971117" cy="13614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5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徴収金・返還金決定年月</a:t>
                </a:r>
              </a:p>
            </p:txBody>
          </p:sp>
        </p:grp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4CC61897-41ED-8835-E13E-BF4203C92509}"/>
                </a:ext>
              </a:extLst>
            </p:cNvPr>
            <p:cNvSpPr/>
            <p:nvPr/>
          </p:nvSpPr>
          <p:spPr>
            <a:xfrm>
              <a:off x="1140917" y="2866151"/>
              <a:ext cx="815957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5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徴収金・返還金種類</a:t>
              </a:r>
            </a:p>
          </p:txBody>
        </p:sp>
      </p:grp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1EFD09E1-F4EE-D29C-E812-F5814E8E99B7}"/>
              </a:ext>
            </a:extLst>
          </p:cNvPr>
          <p:cNvGrpSpPr/>
          <p:nvPr/>
        </p:nvGrpSpPr>
        <p:grpSpPr>
          <a:xfrm>
            <a:off x="6183103" y="2536411"/>
            <a:ext cx="929688" cy="330563"/>
            <a:chOff x="1080287" y="2850974"/>
            <a:chExt cx="1285804" cy="330563"/>
          </a:xfrm>
        </p:grpSpPr>
        <p:grpSp>
          <p:nvGrpSpPr>
            <p:cNvPr id="70" name="グループ化 69">
              <a:extLst>
                <a:ext uri="{FF2B5EF4-FFF2-40B4-BE49-F238E27FC236}">
                  <a16:creationId xmlns:a16="http://schemas.microsoft.com/office/drawing/2014/main" id="{9F3CDE92-F0C7-42B2-E067-EC379B339A78}"/>
                </a:ext>
              </a:extLst>
            </p:cNvPr>
            <p:cNvGrpSpPr/>
            <p:nvPr/>
          </p:nvGrpSpPr>
          <p:grpSpPr>
            <a:xfrm>
              <a:off x="1080287" y="2850974"/>
              <a:ext cx="1285804" cy="330563"/>
              <a:chOff x="1115508" y="2859006"/>
              <a:chExt cx="1285804" cy="330563"/>
            </a:xfrm>
          </p:grpSpPr>
          <p:grpSp>
            <p:nvGrpSpPr>
              <p:cNvPr id="73" name="グループ化 72">
                <a:extLst>
                  <a:ext uri="{FF2B5EF4-FFF2-40B4-BE49-F238E27FC236}">
                    <a16:creationId xmlns:a16="http://schemas.microsoft.com/office/drawing/2014/main" id="{C806F5A9-CDAD-C913-9ED9-126387E430EE}"/>
                  </a:ext>
                </a:extLst>
              </p:cNvPr>
              <p:cNvGrpSpPr/>
              <p:nvPr/>
            </p:nvGrpSpPr>
            <p:grpSpPr>
              <a:xfrm>
                <a:off x="1115508" y="2859006"/>
                <a:ext cx="1285804" cy="330563"/>
                <a:chOff x="1076902" y="2859006"/>
                <a:chExt cx="1285804" cy="330563"/>
              </a:xfrm>
            </p:grpSpPr>
            <p:sp>
              <p:nvSpPr>
                <p:cNvPr id="77" name="正方形/長方形 76">
                  <a:extLst>
                    <a:ext uri="{FF2B5EF4-FFF2-40B4-BE49-F238E27FC236}">
                      <a16:creationId xmlns:a16="http://schemas.microsoft.com/office/drawing/2014/main" id="{2533BB99-7AB9-5D82-5DE6-9212FCB53577}"/>
                    </a:ext>
                  </a:extLst>
                </p:cNvPr>
                <p:cNvSpPr/>
                <p:nvPr/>
              </p:nvSpPr>
              <p:spPr>
                <a:xfrm>
                  <a:off x="1076902" y="2859006"/>
                  <a:ext cx="1285804" cy="164877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lIns="36000" tIns="0" rIns="0" bIns="0" rtlCol="0" anchor="ctr" anchorCtr="0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/>
                  <a:r>
                    <a:rPr kumimoji="1" lang="ja-JP" altLang="en-US" sz="500" dirty="0">
                      <a:solidFill>
                        <a:schemeClr val="tx1"/>
                      </a:solidFill>
                      <a:latin typeface="ＭＳ Ｐゴシック" panose="020B0600070205080204" pitchFamily="50" charset="-128"/>
                      <a:ea typeface="ＭＳ Ｐゴシック" panose="020B0600070205080204" pitchFamily="50" charset="-128"/>
                    </a:rPr>
                    <a:t>対象年月</a:t>
                  </a:r>
                </a:p>
              </p:txBody>
            </p:sp>
            <p:sp>
              <p:nvSpPr>
                <p:cNvPr id="78" name="正方形/長方形 77">
                  <a:extLst>
                    <a:ext uri="{FF2B5EF4-FFF2-40B4-BE49-F238E27FC236}">
                      <a16:creationId xmlns:a16="http://schemas.microsoft.com/office/drawing/2014/main" id="{14627001-4B62-AD98-16BA-F4300C2CD04C}"/>
                    </a:ext>
                  </a:extLst>
                </p:cNvPr>
                <p:cNvSpPr/>
                <p:nvPr/>
              </p:nvSpPr>
              <p:spPr>
                <a:xfrm>
                  <a:off x="1076902" y="3024692"/>
                  <a:ext cx="1285804" cy="164877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lIns="36000" tIns="0" rIns="0" bIns="0" rtlCol="0" anchor="ctr" anchorCtr="0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5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endParaRPr>
                </a:p>
              </p:txBody>
            </p:sp>
          </p:grpSp>
          <p:sp>
            <p:nvSpPr>
              <p:cNvPr id="74" name="正方形/長方形 73">
                <a:extLst>
                  <a:ext uri="{FF2B5EF4-FFF2-40B4-BE49-F238E27FC236}">
                    <a16:creationId xmlns:a16="http://schemas.microsoft.com/office/drawing/2014/main" id="{F0D1C938-C27C-C460-194B-204A798B557F}"/>
                  </a:ext>
                </a:extLst>
              </p:cNvPr>
              <p:cNvSpPr/>
              <p:nvPr/>
            </p:nvSpPr>
            <p:spPr>
              <a:xfrm>
                <a:off x="1172161" y="3037619"/>
                <a:ext cx="971117" cy="13614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5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徴収金・返還金対象年月</a:t>
                </a:r>
              </a:p>
            </p:txBody>
          </p:sp>
        </p:grpSp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5906E75C-5F36-6A22-6970-254262732232}"/>
                </a:ext>
              </a:extLst>
            </p:cNvPr>
            <p:cNvSpPr/>
            <p:nvPr/>
          </p:nvSpPr>
          <p:spPr>
            <a:xfrm>
              <a:off x="1140919" y="2866151"/>
              <a:ext cx="847632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5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徴収金・返還金種類</a:t>
              </a:r>
            </a:p>
          </p:txBody>
        </p:sp>
      </p:grp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7A008193-65F5-AE1A-CD08-7F79FB88134A}"/>
              </a:ext>
            </a:extLst>
          </p:cNvPr>
          <p:cNvSpPr/>
          <p:nvPr/>
        </p:nvSpPr>
        <p:spPr>
          <a:xfrm>
            <a:off x="835746" y="3100024"/>
            <a:ext cx="357380" cy="288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払込書</a:t>
            </a:r>
            <a:r>
              <a:rPr kumimoji="1" lang="en-US" altLang="ja-JP" sz="6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ID</a:t>
            </a:r>
            <a:endParaRPr kumimoji="1" lang="ja-JP" altLang="en-US" sz="6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41" name="Text Box 893">
            <a:extLst>
              <a:ext uri="{FF2B5EF4-FFF2-40B4-BE49-F238E27FC236}">
                <a16:creationId xmlns:a16="http://schemas.microsoft.com/office/drawing/2014/main" id="{96E4F751-0DBF-4314-9C44-DAEDA3257B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11439" y="3017049"/>
            <a:ext cx="108359" cy="1473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9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xmlns:mc="http://schemas.openxmlformats.org/markup-compatibility/2006" val="000000" mc:Ignorable="a14" a14:legacySpreadsheetColorIndex="6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18288" tIns="18288" rIns="0" bIns="0" anchor="t" upright="1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ja-JP" altLang="en-US" sz="800" b="0" i="0" u="none" strike="noStrike" baseline="0" dirty="0">
                <a:solidFill>
                  <a:sysClr val="windowText" lastClr="000000"/>
                </a:solidFill>
                <a:latin typeface="ＭＳ Ｐゴシック"/>
                <a:ea typeface="ＭＳ Ｐゴシック"/>
              </a:rPr>
              <a:t>▼</a:t>
            </a:r>
          </a:p>
        </p:txBody>
      </p:sp>
      <p:sp>
        <p:nvSpPr>
          <p:cNvPr id="151" name="Text Box 894">
            <a:extLst>
              <a:ext uri="{FF2B5EF4-FFF2-40B4-BE49-F238E27FC236}">
                <a16:creationId xmlns:a16="http://schemas.microsoft.com/office/drawing/2014/main" id="{7E0E9135-F577-48C9-AA8C-40DB5D9FBC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24189" y="3017049"/>
            <a:ext cx="108359" cy="1473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9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xmlns:mc="http://schemas.openxmlformats.org/markup-compatibility/2006" val="000000" mc:Ignorable="a14" a14:legacySpreadsheetColorIndex="6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18288" tIns="18288" rIns="0" bIns="0" anchor="t" upright="1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ja-JP" altLang="en-US" sz="800" b="0" i="0" u="none" strike="noStrike" baseline="0">
                <a:solidFill>
                  <a:sysClr val="windowText" lastClr="000000"/>
                </a:solidFill>
                <a:latin typeface="ＭＳ Ｐゴシック"/>
                <a:ea typeface="ＭＳ Ｐゴシック"/>
              </a:rPr>
              <a:t>▼</a:t>
            </a:r>
          </a:p>
        </p:txBody>
      </p:sp>
      <p:sp>
        <p:nvSpPr>
          <p:cNvPr id="152" name="Text Box 895">
            <a:extLst>
              <a:ext uri="{FF2B5EF4-FFF2-40B4-BE49-F238E27FC236}">
                <a16:creationId xmlns:a16="http://schemas.microsoft.com/office/drawing/2014/main" id="{ADEDDE27-4E2C-44EC-A493-E30BF06710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36939" y="3017049"/>
            <a:ext cx="108359" cy="1473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9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xmlns:mc="http://schemas.openxmlformats.org/markup-compatibility/2006" val="000000" mc:Ignorable="a14" a14:legacySpreadsheetColorIndex="6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18288" tIns="18288" rIns="0" bIns="0" anchor="t" upright="1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ja-JP" altLang="en-US" sz="800" b="0" i="0" u="none" strike="noStrike" baseline="0">
                <a:solidFill>
                  <a:sysClr val="windowText" lastClr="000000"/>
                </a:solidFill>
                <a:latin typeface="ＭＳ Ｐゴシック"/>
                <a:ea typeface="ＭＳ Ｐゴシック"/>
              </a:rPr>
              <a:t>▼</a:t>
            </a:r>
          </a:p>
        </p:txBody>
      </p:sp>
      <p:sp>
        <p:nvSpPr>
          <p:cNvPr id="153" name="Text Box 896">
            <a:extLst>
              <a:ext uri="{FF2B5EF4-FFF2-40B4-BE49-F238E27FC236}">
                <a16:creationId xmlns:a16="http://schemas.microsoft.com/office/drawing/2014/main" id="{747F15EA-213F-46AB-8A64-FA38A3226F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49689" y="3017049"/>
            <a:ext cx="108359" cy="1473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9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xmlns:mc="http://schemas.openxmlformats.org/markup-compatibility/2006" val="000000" mc:Ignorable="a14" a14:legacySpreadsheetColorIndex="6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18288" tIns="18288" rIns="0" bIns="0" anchor="t" upright="1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ja-JP" altLang="en-US" sz="800" b="0" i="0" u="none" strike="noStrike" baseline="0">
                <a:solidFill>
                  <a:sysClr val="windowText" lastClr="000000"/>
                </a:solidFill>
                <a:latin typeface="ＭＳ Ｐゴシック"/>
                <a:ea typeface="ＭＳ Ｐゴシック"/>
              </a:rPr>
              <a:t>▼</a:t>
            </a:r>
          </a:p>
        </p:txBody>
      </p:sp>
      <p:sp>
        <p:nvSpPr>
          <p:cNvPr id="154" name="Text Box 897">
            <a:extLst>
              <a:ext uri="{FF2B5EF4-FFF2-40B4-BE49-F238E27FC236}">
                <a16:creationId xmlns:a16="http://schemas.microsoft.com/office/drawing/2014/main" id="{97A37BF7-A5F6-4B91-BC32-70439443B2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71964" y="3017049"/>
            <a:ext cx="102009" cy="1473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9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xmlns:mc="http://schemas.openxmlformats.org/markup-compatibility/2006" val="000000" mc:Ignorable="a14" a14:legacySpreadsheetColorIndex="6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18288" tIns="18288" rIns="0" bIns="0" anchor="t" upright="1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ja-JP" altLang="en-US" sz="800" b="0" i="0" u="none" strike="noStrike" baseline="0">
                <a:solidFill>
                  <a:sysClr val="windowText" lastClr="000000"/>
                </a:solidFill>
                <a:latin typeface="ＭＳ Ｐゴシック"/>
                <a:ea typeface="ＭＳ Ｐゴシック"/>
              </a:rPr>
              <a:t>▼</a:t>
            </a:r>
          </a:p>
        </p:txBody>
      </p:sp>
      <p:sp>
        <p:nvSpPr>
          <p:cNvPr id="155" name="Text Box 898">
            <a:extLst>
              <a:ext uri="{FF2B5EF4-FFF2-40B4-BE49-F238E27FC236}">
                <a16:creationId xmlns:a16="http://schemas.microsoft.com/office/drawing/2014/main" id="{D9D602AB-083B-4423-B710-5EB50EBD6F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84714" y="3017049"/>
            <a:ext cx="102009" cy="1473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9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xmlns:mc="http://schemas.openxmlformats.org/markup-compatibility/2006" val="000000" mc:Ignorable="a14" a14:legacySpreadsheetColorIndex="6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18288" tIns="18288" rIns="0" bIns="0" anchor="t" upright="1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ja-JP" altLang="en-US" sz="800" b="0" i="0" u="none" strike="noStrike" baseline="0">
                <a:solidFill>
                  <a:sysClr val="windowText" lastClr="000000"/>
                </a:solidFill>
                <a:latin typeface="ＭＳ Ｐゴシック"/>
                <a:ea typeface="ＭＳ Ｐゴシック"/>
              </a:rPr>
              <a:t>▼</a:t>
            </a:r>
          </a:p>
        </p:txBody>
      </p:sp>
      <p:sp>
        <p:nvSpPr>
          <p:cNvPr id="156" name="Text Box 899">
            <a:extLst>
              <a:ext uri="{FF2B5EF4-FFF2-40B4-BE49-F238E27FC236}">
                <a16:creationId xmlns:a16="http://schemas.microsoft.com/office/drawing/2014/main" id="{756662E4-3F14-4C6B-A387-6C9E34A511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97464" y="3017049"/>
            <a:ext cx="102009" cy="1473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9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xmlns:mc="http://schemas.openxmlformats.org/markup-compatibility/2006" val="000000" mc:Ignorable="a14" a14:legacySpreadsheetColorIndex="6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18288" tIns="18288" rIns="0" bIns="0" anchor="t" upright="1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ja-JP" altLang="en-US" sz="800" b="0" i="0" u="none" strike="noStrike" baseline="0">
                <a:solidFill>
                  <a:sysClr val="windowText" lastClr="000000"/>
                </a:solidFill>
                <a:latin typeface="ＭＳ Ｐゴシック"/>
                <a:ea typeface="ＭＳ Ｐゴシック"/>
              </a:rPr>
              <a:t>▼</a:t>
            </a:r>
          </a:p>
        </p:txBody>
      </p:sp>
      <p:sp>
        <p:nvSpPr>
          <p:cNvPr id="162" name="Text Box 900">
            <a:extLst>
              <a:ext uri="{FF2B5EF4-FFF2-40B4-BE49-F238E27FC236}">
                <a16:creationId xmlns:a16="http://schemas.microsoft.com/office/drawing/2014/main" id="{79BBFF02-050A-4497-89CB-CCA37CB389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11439" y="3363460"/>
            <a:ext cx="108359" cy="147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9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xmlns:mc="http://schemas.openxmlformats.org/markup-compatibility/2006" val="000000" mc:Ignorable="a14" a14:legacySpreadsheetColorIndex="6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18288" tIns="18288" rIns="0" bIns="0" anchor="t" upright="1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ja-JP" altLang="en-US" sz="800" b="0" i="0" u="none" strike="noStrike" baseline="0">
                <a:solidFill>
                  <a:sysClr val="windowText" lastClr="000000"/>
                </a:solidFill>
                <a:latin typeface="ＭＳ Ｐゴシック"/>
                <a:ea typeface="ＭＳ Ｐゴシック"/>
              </a:rPr>
              <a:t>▲</a:t>
            </a:r>
          </a:p>
        </p:txBody>
      </p:sp>
      <p:sp>
        <p:nvSpPr>
          <p:cNvPr id="163" name="Text Box 901">
            <a:extLst>
              <a:ext uri="{FF2B5EF4-FFF2-40B4-BE49-F238E27FC236}">
                <a16:creationId xmlns:a16="http://schemas.microsoft.com/office/drawing/2014/main" id="{61E5D5EB-8B3D-4289-BE84-7D6B9ED1C4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24189" y="3363460"/>
            <a:ext cx="108359" cy="147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9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xmlns:mc="http://schemas.openxmlformats.org/markup-compatibility/2006" val="000000" mc:Ignorable="a14" a14:legacySpreadsheetColorIndex="6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18288" tIns="18288" rIns="0" bIns="0" anchor="t" upright="1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ja-JP" altLang="en-US" sz="800" b="0" i="0" u="none" strike="noStrike" baseline="0">
                <a:solidFill>
                  <a:sysClr val="windowText" lastClr="000000"/>
                </a:solidFill>
                <a:latin typeface="ＭＳ Ｐゴシック"/>
                <a:ea typeface="ＭＳ Ｐゴシック"/>
              </a:rPr>
              <a:t>▲</a:t>
            </a:r>
          </a:p>
        </p:txBody>
      </p:sp>
      <p:sp>
        <p:nvSpPr>
          <p:cNvPr id="164" name="Text Box 902">
            <a:extLst>
              <a:ext uri="{FF2B5EF4-FFF2-40B4-BE49-F238E27FC236}">
                <a16:creationId xmlns:a16="http://schemas.microsoft.com/office/drawing/2014/main" id="{F4961C71-03C5-4B91-AAEE-F2A6BE7358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36939" y="3363460"/>
            <a:ext cx="108359" cy="147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9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xmlns:mc="http://schemas.openxmlformats.org/markup-compatibility/2006" val="000000" mc:Ignorable="a14" a14:legacySpreadsheetColorIndex="6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18288" tIns="18288" rIns="0" bIns="0" anchor="t" upright="1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ja-JP" altLang="en-US" sz="800" b="0" i="0" u="none" strike="noStrike" baseline="0">
                <a:solidFill>
                  <a:sysClr val="windowText" lastClr="000000"/>
                </a:solidFill>
                <a:latin typeface="ＭＳ Ｐゴシック"/>
                <a:ea typeface="ＭＳ Ｐゴシック"/>
              </a:rPr>
              <a:t>▲</a:t>
            </a:r>
          </a:p>
        </p:txBody>
      </p:sp>
      <p:sp>
        <p:nvSpPr>
          <p:cNvPr id="166" name="Text Box 903">
            <a:extLst>
              <a:ext uri="{FF2B5EF4-FFF2-40B4-BE49-F238E27FC236}">
                <a16:creationId xmlns:a16="http://schemas.microsoft.com/office/drawing/2014/main" id="{FB3B4B62-39CD-4E81-B611-D8A5361DFA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49689" y="3363460"/>
            <a:ext cx="108359" cy="147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9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xmlns:mc="http://schemas.openxmlformats.org/markup-compatibility/2006" val="000000" mc:Ignorable="a14" a14:legacySpreadsheetColorIndex="6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18288" tIns="18288" rIns="0" bIns="0" anchor="t" upright="1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ja-JP" altLang="en-US" sz="800" b="0" i="0" u="none" strike="noStrike" baseline="0">
                <a:solidFill>
                  <a:sysClr val="windowText" lastClr="000000"/>
                </a:solidFill>
                <a:latin typeface="ＭＳ Ｐゴシック"/>
                <a:ea typeface="ＭＳ Ｐゴシック"/>
              </a:rPr>
              <a:t>▲</a:t>
            </a:r>
          </a:p>
        </p:txBody>
      </p:sp>
      <p:sp>
        <p:nvSpPr>
          <p:cNvPr id="167" name="Text Box 904">
            <a:extLst>
              <a:ext uri="{FF2B5EF4-FFF2-40B4-BE49-F238E27FC236}">
                <a16:creationId xmlns:a16="http://schemas.microsoft.com/office/drawing/2014/main" id="{463700AF-35BC-4787-AE1F-196D143A05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71964" y="3363460"/>
            <a:ext cx="102009" cy="147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9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xmlns:mc="http://schemas.openxmlformats.org/markup-compatibility/2006" val="000000" mc:Ignorable="a14" a14:legacySpreadsheetColorIndex="6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18288" tIns="18288" rIns="0" bIns="0" anchor="t" upright="1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ja-JP" altLang="en-US" sz="800" b="0" i="0" u="none" strike="noStrike" baseline="0">
                <a:solidFill>
                  <a:sysClr val="windowText" lastClr="000000"/>
                </a:solidFill>
                <a:latin typeface="ＭＳ Ｐゴシック"/>
                <a:ea typeface="ＭＳ Ｐゴシック"/>
              </a:rPr>
              <a:t>▲</a:t>
            </a:r>
          </a:p>
        </p:txBody>
      </p:sp>
      <p:sp>
        <p:nvSpPr>
          <p:cNvPr id="168" name="Text Box 905">
            <a:extLst>
              <a:ext uri="{FF2B5EF4-FFF2-40B4-BE49-F238E27FC236}">
                <a16:creationId xmlns:a16="http://schemas.microsoft.com/office/drawing/2014/main" id="{F8A9848F-2255-4E98-B18B-34DE13CA1E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84714" y="3363460"/>
            <a:ext cx="102009" cy="147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9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xmlns:mc="http://schemas.openxmlformats.org/markup-compatibility/2006" val="000000" mc:Ignorable="a14" a14:legacySpreadsheetColorIndex="6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18288" tIns="18288" rIns="0" bIns="0" anchor="t" upright="1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ja-JP" altLang="en-US" sz="800" b="0" i="0" u="none" strike="noStrike" baseline="0">
                <a:solidFill>
                  <a:sysClr val="windowText" lastClr="000000"/>
                </a:solidFill>
                <a:latin typeface="ＭＳ Ｐゴシック"/>
                <a:ea typeface="ＭＳ Ｐゴシック"/>
              </a:rPr>
              <a:t>▲</a:t>
            </a:r>
          </a:p>
        </p:txBody>
      </p:sp>
      <p:sp>
        <p:nvSpPr>
          <p:cNvPr id="169" name="Text Box 906">
            <a:extLst>
              <a:ext uri="{FF2B5EF4-FFF2-40B4-BE49-F238E27FC236}">
                <a16:creationId xmlns:a16="http://schemas.microsoft.com/office/drawing/2014/main" id="{B762DE01-9C17-447F-B735-F92A900102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97464" y="3363460"/>
            <a:ext cx="102009" cy="147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9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xmlns:mc="http://schemas.openxmlformats.org/markup-compatibility/2006" val="000000" mc:Ignorable="a14" a14:legacySpreadsheetColorIndex="6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18288" tIns="18288" rIns="0" bIns="0" anchor="t" upright="1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ja-JP" altLang="en-US" sz="800" b="0" i="0" u="none" strike="noStrike" baseline="0">
                <a:solidFill>
                  <a:sysClr val="windowText" lastClr="000000"/>
                </a:solidFill>
                <a:latin typeface="ＭＳ Ｐゴシック"/>
                <a:ea typeface="ＭＳ Ｐゴシック"/>
              </a:rPr>
              <a:t>▲</a:t>
            </a:r>
          </a:p>
        </p:txBody>
      </p:sp>
      <p:sp>
        <p:nvSpPr>
          <p:cNvPr id="170" name="Text Box 907">
            <a:extLst>
              <a:ext uri="{FF2B5EF4-FFF2-40B4-BE49-F238E27FC236}">
                <a16:creationId xmlns:a16="http://schemas.microsoft.com/office/drawing/2014/main" id="{68757217-2DA7-4500-A20F-6C95F110C6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98689" y="3363460"/>
            <a:ext cx="108359" cy="147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9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xmlns:mc="http://schemas.openxmlformats.org/markup-compatibility/2006" val="000000" mc:Ignorable="a14" a14:legacySpreadsheetColorIndex="6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18288" tIns="18288" rIns="0" bIns="0" anchor="t" upright="1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ja-JP" altLang="en-US" sz="800" b="0" i="0" u="none" strike="noStrike" baseline="0">
                <a:solidFill>
                  <a:sysClr val="windowText" lastClr="000000"/>
                </a:solidFill>
                <a:latin typeface="ＭＳ Ｐゴシック"/>
                <a:ea typeface="ＭＳ Ｐゴシック"/>
              </a:rPr>
              <a:t>▲</a:t>
            </a:r>
          </a:p>
        </p:txBody>
      </p:sp>
      <p:grpSp>
        <p:nvGrpSpPr>
          <p:cNvPr id="171" name="グループ化 170">
            <a:extLst>
              <a:ext uri="{FF2B5EF4-FFF2-40B4-BE49-F238E27FC236}">
                <a16:creationId xmlns:a16="http://schemas.microsoft.com/office/drawing/2014/main" id="{9B80869A-611E-9CFC-1FF9-1BC2FC9F79B3}"/>
              </a:ext>
            </a:extLst>
          </p:cNvPr>
          <p:cNvGrpSpPr/>
          <p:nvPr/>
        </p:nvGrpSpPr>
        <p:grpSpPr>
          <a:xfrm>
            <a:off x="1691893" y="2633810"/>
            <a:ext cx="830285" cy="330230"/>
            <a:chOff x="1362651" y="3016387"/>
            <a:chExt cx="1285804" cy="330230"/>
          </a:xfrm>
        </p:grpSpPr>
        <p:grpSp>
          <p:nvGrpSpPr>
            <p:cNvPr id="180" name="グループ化 179">
              <a:extLst>
                <a:ext uri="{FF2B5EF4-FFF2-40B4-BE49-F238E27FC236}">
                  <a16:creationId xmlns:a16="http://schemas.microsoft.com/office/drawing/2014/main" id="{A90CF76F-81E6-AA65-8154-CAE47DB2C271}"/>
                </a:ext>
              </a:extLst>
            </p:cNvPr>
            <p:cNvGrpSpPr/>
            <p:nvPr/>
          </p:nvGrpSpPr>
          <p:grpSpPr>
            <a:xfrm>
              <a:off x="1362651" y="3016387"/>
              <a:ext cx="1285804" cy="330230"/>
              <a:chOff x="1362651" y="3016387"/>
              <a:chExt cx="1285804" cy="330230"/>
            </a:xfrm>
          </p:grpSpPr>
          <p:sp>
            <p:nvSpPr>
              <p:cNvPr id="182" name="正方形/長方形 181">
                <a:extLst>
                  <a:ext uri="{FF2B5EF4-FFF2-40B4-BE49-F238E27FC236}">
                    <a16:creationId xmlns:a16="http://schemas.microsoft.com/office/drawing/2014/main" id="{810A3385-A6DE-038A-8CA2-D72A782BFEFC}"/>
                  </a:ext>
                </a:extLst>
              </p:cNvPr>
              <p:cNvSpPr/>
              <p:nvPr/>
            </p:nvSpPr>
            <p:spPr>
              <a:xfrm>
                <a:off x="1362651" y="3016387"/>
                <a:ext cx="1285804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地区担当員</a:t>
                </a:r>
              </a:p>
            </p:txBody>
          </p:sp>
          <p:sp>
            <p:nvSpPr>
              <p:cNvPr id="183" name="正方形/長方形 182">
                <a:extLst>
                  <a:ext uri="{FF2B5EF4-FFF2-40B4-BE49-F238E27FC236}">
                    <a16:creationId xmlns:a16="http://schemas.microsoft.com/office/drawing/2014/main" id="{38853FAC-D842-DDBF-A779-C92D7B75C8B0}"/>
                  </a:ext>
                </a:extLst>
              </p:cNvPr>
              <p:cNvSpPr/>
              <p:nvPr/>
            </p:nvSpPr>
            <p:spPr>
              <a:xfrm>
                <a:off x="1362651" y="3181740"/>
                <a:ext cx="1285804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181" name="正方形/長方形 180">
              <a:extLst>
                <a:ext uri="{FF2B5EF4-FFF2-40B4-BE49-F238E27FC236}">
                  <a16:creationId xmlns:a16="http://schemas.microsoft.com/office/drawing/2014/main" id="{025FEAA9-A100-673B-7D1F-AE52A9627557}"/>
                </a:ext>
              </a:extLst>
            </p:cNvPr>
            <p:cNvSpPr/>
            <p:nvPr/>
          </p:nvSpPr>
          <p:spPr>
            <a:xfrm>
              <a:off x="1522835" y="3196108"/>
              <a:ext cx="1012124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</a:t>
              </a:r>
            </a:p>
          </p:txBody>
        </p:sp>
      </p:grpSp>
      <p:grpSp>
        <p:nvGrpSpPr>
          <p:cNvPr id="184" name="グループ化 183">
            <a:extLst>
              <a:ext uri="{FF2B5EF4-FFF2-40B4-BE49-F238E27FC236}">
                <a16:creationId xmlns:a16="http://schemas.microsoft.com/office/drawing/2014/main" id="{AA51FB74-425A-3597-6A96-41C1BB689811}"/>
              </a:ext>
            </a:extLst>
          </p:cNvPr>
          <p:cNvGrpSpPr/>
          <p:nvPr/>
        </p:nvGrpSpPr>
        <p:grpSpPr>
          <a:xfrm>
            <a:off x="4043689" y="2635629"/>
            <a:ext cx="756000" cy="330230"/>
            <a:chOff x="1424115" y="3016387"/>
            <a:chExt cx="1219611" cy="330230"/>
          </a:xfrm>
        </p:grpSpPr>
        <p:grpSp>
          <p:nvGrpSpPr>
            <p:cNvPr id="185" name="グループ化 184">
              <a:extLst>
                <a:ext uri="{FF2B5EF4-FFF2-40B4-BE49-F238E27FC236}">
                  <a16:creationId xmlns:a16="http://schemas.microsoft.com/office/drawing/2014/main" id="{E7685031-4DB3-8743-41D5-CCF4273A2A64}"/>
                </a:ext>
              </a:extLst>
            </p:cNvPr>
            <p:cNvGrpSpPr/>
            <p:nvPr/>
          </p:nvGrpSpPr>
          <p:grpSpPr>
            <a:xfrm>
              <a:off x="1424115" y="3016387"/>
              <a:ext cx="1219611" cy="330230"/>
              <a:chOff x="1424115" y="3016387"/>
              <a:chExt cx="1219611" cy="330230"/>
            </a:xfrm>
          </p:grpSpPr>
          <p:sp>
            <p:nvSpPr>
              <p:cNvPr id="187" name="正方形/長方形 186">
                <a:extLst>
                  <a:ext uri="{FF2B5EF4-FFF2-40B4-BE49-F238E27FC236}">
                    <a16:creationId xmlns:a16="http://schemas.microsoft.com/office/drawing/2014/main" id="{EC3E0DDF-0628-383D-0C35-D763AC0C85D6}"/>
                  </a:ext>
                </a:extLst>
              </p:cNvPr>
              <p:cNvSpPr/>
              <p:nvPr/>
            </p:nvSpPr>
            <p:spPr>
              <a:xfrm>
                <a:off x="1424115" y="3016387"/>
                <a:ext cx="1219611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88" name="正方形/長方形 187">
                <a:extLst>
                  <a:ext uri="{FF2B5EF4-FFF2-40B4-BE49-F238E27FC236}">
                    <a16:creationId xmlns:a16="http://schemas.microsoft.com/office/drawing/2014/main" id="{9C263C6D-65E2-A35B-59A4-7CC25FCC3F45}"/>
                  </a:ext>
                </a:extLst>
              </p:cNvPr>
              <p:cNvSpPr/>
              <p:nvPr/>
            </p:nvSpPr>
            <p:spPr>
              <a:xfrm>
                <a:off x="1424115" y="3181740"/>
                <a:ext cx="1219611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186" name="正方形/長方形 185">
              <a:extLst>
                <a:ext uri="{FF2B5EF4-FFF2-40B4-BE49-F238E27FC236}">
                  <a16:creationId xmlns:a16="http://schemas.microsoft.com/office/drawing/2014/main" id="{A7CE25E6-876A-6D59-B133-5C31E425204B}"/>
                </a:ext>
              </a:extLst>
            </p:cNvPr>
            <p:cNvSpPr/>
            <p:nvPr/>
          </p:nvSpPr>
          <p:spPr>
            <a:xfrm>
              <a:off x="1782676" y="3196108"/>
              <a:ext cx="514861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編集</a:t>
              </a:r>
              <a:r>
                <a:rPr kumimoji="1" lang="en-US" altLang="ja-JP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3</a:t>
              </a:r>
            </a:p>
          </p:txBody>
        </p:sp>
      </p:grpSp>
      <p:grpSp>
        <p:nvGrpSpPr>
          <p:cNvPr id="189" name="グループ化 188">
            <a:extLst>
              <a:ext uri="{FF2B5EF4-FFF2-40B4-BE49-F238E27FC236}">
                <a16:creationId xmlns:a16="http://schemas.microsoft.com/office/drawing/2014/main" id="{710CFDEB-E8E4-1D60-B09D-E2F979CCBC96}"/>
              </a:ext>
            </a:extLst>
          </p:cNvPr>
          <p:cNvGrpSpPr/>
          <p:nvPr/>
        </p:nvGrpSpPr>
        <p:grpSpPr>
          <a:xfrm>
            <a:off x="3283716" y="2636248"/>
            <a:ext cx="756000" cy="330230"/>
            <a:chOff x="1362649" y="3016387"/>
            <a:chExt cx="1478618" cy="330230"/>
          </a:xfrm>
        </p:grpSpPr>
        <p:grpSp>
          <p:nvGrpSpPr>
            <p:cNvPr id="190" name="グループ化 189">
              <a:extLst>
                <a:ext uri="{FF2B5EF4-FFF2-40B4-BE49-F238E27FC236}">
                  <a16:creationId xmlns:a16="http://schemas.microsoft.com/office/drawing/2014/main" id="{8B436DF1-E523-2BFE-DBBB-6F94E488E1A2}"/>
                </a:ext>
              </a:extLst>
            </p:cNvPr>
            <p:cNvGrpSpPr/>
            <p:nvPr/>
          </p:nvGrpSpPr>
          <p:grpSpPr>
            <a:xfrm>
              <a:off x="1362649" y="3016387"/>
              <a:ext cx="1478618" cy="330230"/>
              <a:chOff x="1362649" y="3016387"/>
              <a:chExt cx="1478618" cy="330230"/>
            </a:xfrm>
          </p:grpSpPr>
          <p:sp>
            <p:nvSpPr>
              <p:cNvPr id="192" name="正方形/長方形 191">
                <a:extLst>
                  <a:ext uri="{FF2B5EF4-FFF2-40B4-BE49-F238E27FC236}">
                    <a16:creationId xmlns:a16="http://schemas.microsoft.com/office/drawing/2014/main" id="{D2FD7DC9-B211-9D18-52C1-B9ABDD8455AD}"/>
                  </a:ext>
                </a:extLst>
              </p:cNvPr>
              <p:cNvSpPr/>
              <p:nvPr/>
            </p:nvSpPr>
            <p:spPr>
              <a:xfrm>
                <a:off x="1362649" y="3016387"/>
                <a:ext cx="1478617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93" name="正方形/長方形 192">
                <a:extLst>
                  <a:ext uri="{FF2B5EF4-FFF2-40B4-BE49-F238E27FC236}">
                    <a16:creationId xmlns:a16="http://schemas.microsoft.com/office/drawing/2014/main" id="{8C4FBEF8-A5DC-1A09-21A7-161F3F9A29DA}"/>
                  </a:ext>
                </a:extLst>
              </p:cNvPr>
              <p:cNvSpPr/>
              <p:nvPr/>
            </p:nvSpPr>
            <p:spPr>
              <a:xfrm>
                <a:off x="1362650" y="3181740"/>
                <a:ext cx="1478617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191" name="正方形/長方形 190">
              <a:extLst>
                <a:ext uri="{FF2B5EF4-FFF2-40B4-BE49-F238E27FC236}">
                  <a16:creationId xmlns:a16="http://schemas.microsoft.com/office/drawing/2014/main" id="{3F328547-F3F3-B47B-4910-233C58FD6181}"/>
                </a:ext>
              </a:extLst>
            </p:cNvPr>
            <p:cNvSpPr/>
            <p:nvPr/>
          </p:nvSpPr>
          <p:spPr>
            <a:xfrm>
              <a:off x="1777292" y="3196108"/>
              <a:ext cx="628450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編集</a:t>
              </a:r>
              <a:r>
                <a:rPr kumimoji="1" lang="en-US" altLang="ja-JP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2</a:t>
              </a:r>
              <a:endPara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</p:grpSp>
      <p:grpSp>
        <p:nvGrpSpPr>
          <p:cNvPr id="194" name="グループ化 193">
            <a:extLst>
              <a:ext uri="{FF2B5EF4-FFF2-40B4-BE49-F238E27FC236}">
                <a16:creationId xmlns:a16="http://schemas.microsoft.com/office/drawing/2014/main" id="{BA62D422-13CA-CA5B-9F8E-A665865C37F9}"/>
              </a:ext>
            </a:extLst>
          </p:cNvPr>
          <p:cNvGrpSpPr/>
          <p:nvPr/>
        </p:nvGrpSpPr>
        <p:grpSpPr>
          <a:xfrm>
            <a:off x="2527676" y="2635909"/>
            <a:ext cx="756000" cy="330230"/>
            <a:chOff x="1362650" y="3016387"/>
            <a:chExt cx="1502662" cy="330230"/>
          </a:xfrm>
        </p:grpSpPr>
        <p:grpSp>
          <p:nvGrpSpPr>
            <p:cNvPr id="196" name="グループ化 195">
              <a:extLst>
                <a:ext uri="{FF2B5EF4-FFF2-40B4-BE49-F238E27FC236}">
                  <a16:creationId xmlns:a16="http://schemas.microsoft.com/office/drawing/2014/main" id="{9AEC1446-5FEE-C491-27A1-7848FEBF3165}"/>
                </a:ext>
              </a:extLst>
            </p:cNvPr>
            <p:cNvGrpSpPr/>
            <p:nvPr/>
          </p:nvGrpSpPr>
          <p:grpSpPr>
            <a:xfrm>
              <a:off x="1362650" y="3016387"/>
              <a:ext cx="1502662" cy="330230"/>
              <a:chOff x="1362650" y="3016387"/>
              <a:chExt cx="1502662" cy="330230"/>
            </a:xfrm>
          </p:grpSpPr>
          <p:sp>
            <p:nvSpPr>
              <p:cNvPr id="198" name="正方形/長方形 197">
                <a:extLst>
                  <a:ext uri="{FF2B5EF4-FFF2-40B4-BE49-F238E27FC236}">
                    <a16:creationId xmlns:a16="http://schemas.microsoft.com/office/drawing/2014/main" id="{BBDE18EE-B0B1-4684-555F-BB9BEA909262}"/>
                  </a:ext>
                </a:extLst>
              </p:cNvPr>
              <p:cNvSpPr/>
              <p:nvPr/>
            </p:nvSpPr>
            <p:spPr>
              <a:xfrm>
                <a:off x="1362650" y="3016387"/>
                <a:ext cx="1502662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02" name="正方形/長方形 201">
                <a:extLst>
                  <a:ext uri="{FF2B5EF4-FFF2-40B4-BE49-F238E27FC236}">
                    <a16:creationId xmlns:a16="http://schemas.microsoft.com/office/drawing/2014/main" id="{D4E92414-CCF2-3604-554A-AC4F933C4F12}"/>
                  </a:ext>
                </a:extLst>
              </p:cNvPr>
              <p:cNvSpPr/>
              <p:nvPr/>
            </p:nvSpPr>
            <p:spPr>
              <a:xfrm>
                <a:off x="1362651" y="3181740"/>
                <a:ext cx="1502659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197" name="正方形/長方形 196">
              <a:extLst>
                <a:ext uri="{FF2B5EF4-FFF2-40B4-BE49-F238E27FC236}">
                  <a16:creationId xmlns:a16="http://schemas.microsoft.com/office/drawing/2014/main" id="{4982BC9C-7994-A82A-BF12-1C90F73C4F2A}"/>
                </a:ext>
              </a:extLst>
            </p:cNvPr>
            <p:cNvSpPr/>
            <p:nvPr/>
          </p:nvSpPr>
          <p:spPr>
            <a:xfrm>
              <a:off x="1799112" y="3195732"/>
              <a:ext cx="629737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編集</a:t>
              </a:r>
              <a:r>
                <a:rPr kumimoji="1" lang="en-US" altLang="ja-JP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1</a:t>
              </a:r>
              <a:endPara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</p:grpSp>
      <p:sp>
        <p:nvSpPr>
          <p:cNvPr id="203" name="正方形/長方形 202">
            <a:extLst>
              <a:ext uri="{FF2B5EF4-FFF2-40B4-BE49-F238E27FC236}">
                <a16:creationId xmlns:a16="http://schemas.microsoft.com/office/drawing/2014/main" id="{A422D784-9A7A-0A51-B5E1-A4DE60A2D5DB}"/>
              </a:ext>
            </a:extLst>
          </p:cNvPr>
          <p:cNvSpPr/>
          <p:nvPr/>
        </p:nvSpPr>
        <p:spPr>
          <a:xfrm>
            <a:off x="9497051" y="773160"/>
            <a:ext cx="2313947" cy="59922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12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納入通知書兼領収証書</a:t>
            </a:r>
            <a:r>
              <a:rPr kumimoji="1" lang="en-US" altLang="ja-JP" sz="12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kumimoji="1" lang="ja-JP" altLang="en-US" sz="12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納入者控</a:t>
            </a:r>
            <a:r>
              <a:rPr kumimoji="1" lang="en-US" altLang="ja-JP" sz="12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endParaRPr kumimoji="1" lang="ja-JP" altLang="en-US" sz="12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1" name="正方形/長方形 80">
            <a:extLst>
              <a:ext uri="{FF2B5EF4-FFF2-40B4-BE49-F238E27FC236}">
                <a16:creationId xmlns:a16="http://schemas.microsoft.com/office/drawing/2014/main" id="{3390BFCF-637D-8F9C-F7F3-C71616F46685}"/>
              </a:ext>
            </a:extLst>
          </p:cNvPr>
          <p:cNvSpPr/>
          <p:nvPr/>
        </p:nvSpPr>
        <p:spPr>
          <a:xfrm>
            <a:off x="2749730" y="2653864"/>
            <a:ext cx="317922" cy="13614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1CD7668A-A97A-27E7-5B75-2A8A0E506EE0}"/>
              </a:ext>
            </a:extLst>
          </p:cNvPr>
          <p:cNvSpPr/>
          <p:nvPr/>
        </p:nvSpPr>
        <p:spPr>
          <a:xfrm>
            <a:off x="3502645" y="2642266"/>
            <a:ext cx="319233" cy="12885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3" name="正方形/長方形 82">
            <a:extLst>
              <a:ext uri="{FF2B5EF4-FFF2-40B4-BE49-F238E27FC236}">
                <a16:creationId xmlns:a16="http://schemas.microsoft.com/office/drawing/2014/main" id="{90552EFA-A83D-6555-E474-AFF6F44ECF0A}"/>
              </a:ext>
            </a:extLst>
          </p:cNvPr>
          <p:cNvSpPr/>
          <p:nvPr/>
        </p:nvSpPr>
        <p:spPr>
          <a:xfrm>
            <a:off x="4263814" y="2656015"/>
            <a:ext cx="319233" cy="12885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86" name="グループ化 85">
            <a:extLst>
              <a:ext uri="{FF2B5EF4-FFF2-40B4-BE49-F238E27FC236}">
                <a16:creationId xmlns:a16="http://schemas.microsoft.com/office/drawing/2014/main" id="{EDA70BCA-0F16-F368-C2DB-F4B68AA78EE8}"/>
              </a:ext>
            </a:extLst>
          </p:cNvPr>
          <p:cNvGrpSpPr/>
          <p:nvPr/>
        </p:nvGrpSpPr>
        <p:grpSpPr>
          <a:xfrm>
            <a:off x="5253276" y="3195859"/>
            <a:ext cx="1857600" cy="165278"/>
            <a:chOff x="1669479" y="3016387"/>
            <a:chExt cx="1796606" cy="165278"/>
          </a:xfrm>
        </p:grpSpPr>
        <p:grpSp>
          <p:nvGrpSpPr>
            <p:cNvPr id="88" name="グループ化 87">
              <a:extLst>
                <a:ext uri="{FF2B5EF4-FFF2-40B4-BE49-F238E27FC236}">
                  <a16:creationId xmlns:a16="http://schemas.microsoft.com/office/drawing/2014/main" id="{E5E9438C-4203-5EB3-508B-EACE67C92F64}"/>
                </a:ext>
              </a:extLst>
            </p:cNvPr>
            <p:cNvGrpSpPr/>
            <p:nvPr/>
          </p:nvGrpSpPr>
          <p:grpSpPr>
            <a:xfrm>
              <a:off x="1669479" y="3016387"/>
              <a:ext cx="1796606" cy="165278"/>
              <a:chOff x="1669479" y="3016387"/>
              <a:chExt cx="1796606" cy="165278"/>
            </a:xfrm>
          </p:grpSpPr>
          <p:sp>
            <p:nvSpPr>
              <p:cNvPr id="90" name="正方形/長方形 89">
                <a:extLst>
                  <a:ext uri="{FF2B5EF4-FFF2-40B4-BE49-F238E27FC236}">
                    <a16:creationId xmlns:a16="http://schemas.microsoft.com/office/drawing/2014/main" id="{E96B245A-0D93-755E-1FCD-5D217D5ED838}"/>
                  </a:ext>
                </a:extLst>
              </p:cNvPr>
              <p:cNvSpPr/>
              <p:nvPr/>
            </p:nvSpPr>
            <p:spPr>
              <a:xfrm>
                <a:off x="1669479" y="3016387"/>
                <a:ext cx="820185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通知書番号</a:t>
                </a:r>
              </a:p>
            </p:txBody>
          </p:sp>
          <p:sp>
            <p:nvSpPr>
              <p:cNvPr id="91" name="正方形/長方形 90">
                <a:extLst>
                  <a:ext uri="{FF2B5EF4-FFF2-40B4-BE49-F238E27FC236}">
                    <a16:creationId xmlns:a16="http://schemas.microsoft.com/office/drawing/2014/main" id="{00B2D87C-28E2-4037-AD9F-86B4C96BD993}"/>
                  </a:ext>
                </a:extLst>
              </p:cNvPr>
              <p:cNvSpPr/>
              <p:nvPr/>
            </p:nvSpPr>
            <p:spPr>
              <a:xfrm>
                <a:off x="2489664" y="3016788"/>
                <a:ext cx="976421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7C947F6C-58E9-2051-5EA9-9A415C2C7907}"/>
                </a:ext>
              </a:extLst>
            </p:cNvPr>
            <p:cNvSpPr/>
            <p:nvPr/>
          </p:nvSpPr>
          <p:spPr>
            <a:xfrm>
              <a:off x="2629095" y="3033620"/>
              <a:ext cx="691295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通知書番号</a:t>
              </a:r>
            </a:p>
          </p:txBody>
        </p:sp>
      </p:grpSp>
      <p:grpSp>
        <p:nvGrpSpPr>
          <p:cNvPr id="95" name="グループ化 94">
            <a:extLst>
              <a:ext uri="{FF2B5EF4-FFF2-40B4-BE49-F238E27FC236}">
                <a16:creationId xmlns:a16="http://schemas.microsoft.com/office/drawing/2014/main" id="{7E03ACE1-3EE8-8953-7671-EB6D988272A1}"/>
              </a:ext>
            </a:extLst>
          </p:cNvPr>
          <p:cNvGrpSpPr/>
          <p:nvPr/>
        </p:nvGrpSpPr>
        <p:grpSpPr>
          <a:xfrm>
            <a:off x="2921864" y="2297578"/>
            <a:ext cx="703915" cy="330563"/>
            <a:chOff x="1115508" y="2859006"/>
            <a:chExt cx="1285804" cy="330563"/>
          </a:xfrm>
        </p:grpSpPr>
        <p:grpSp>
          <p:nvGrpSpPr>
            <p:cNvPr id="96" name="グループ化 95">
              <a:extLst>
                <a:ext uri="{FF2B5EF4-FFF2-40B4-BE49-F238E27FC236}">
                  <a16:creationId xmlns:a16="http://schemas.microsoft.com/office/drawing/2014/main" id="{42CDCD38-EC97-68FB-A431-AFAE3532A741}"/>
                </a:ext>
              </a:extLst>
            </p:cNvPr>
            <p:cNvGrpSpPr/>
            <p:nvPr/>
          </p:nvGrpSpPr>
          <p:grpSpPr>
            <a:xfrm>
              <a:off x="1115508" y="2859006"/>
              <a:ext cx="1285804" cy="330563"/>
              <a:chOff x="1076902" y="2859006"/>
              <a:chExt cx="1285804" cy="330563"/>
            </a:xfrm>
          </p:grpSpPr>
          <p:sp>
            <p:nvSpPr>
              <p:cNvPr id="117" name="正方形/長方形 116">
                <a:extLst>
                  <a:ext uri="{FF2B5EF4-FFF2-40B4-BE49-F238E27FC236}">
                    <a16:creationId xmlns:a16="http://schemas.microsoft.com/office/drawing/2014/main" id="{492946CF-F711-DCE5-25F8-817AFD42202C}"/>
                  </a:ext>
                </a:extLst>
              </p:cNvPr>
              <p:cNvSpPr/>
              <p:nvPr/>
            </p:nvSpPr>
            <p:spPr>
              <a:xfrm>
                <a:off x="1076902" y="2859006"/>
                <a:ext cx="1285804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通知書番号</a:t>
                </a:r>
              </a:p>
            </p:txBody>
          </p:sp>
          <p:sp>
            <p:nvSpPr>
              <p:cNvPr id="119" name="正方形/長方形 118">
                <a:extLst>
                  <a:ext uri="{FF2B5EF4-FFF2-40B4-BE49-F238E27FC236}">
                    <a16:creationId xmlns:a16="http://schemas.microsoft.com/office/drawing/2014/main" id="{3A176C1A-A840-6BD9-D2F6-BC7DC56C95AF}"/>
                  </a:ext>
                </a:extLst>
              </p:cNvPr>
              <p:cNvSpPr/>
              <p:nvPr/>
            </p:nvSpPr>
            <p:spPr>
              <a:xfrm>
                <a:off x="1076902" y="3024692"/>
                <a:ext cx="1285804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8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114" name="正方形/長方形 113">
              <a:extLst>
                <a:ext uri="{FF2B5EF4-FFF2-40B4-BE49-F238E27FC236}">
                  <a16:creationId xmlns:a16="http://schemas.microsoft.com/office/drawing/2014/main" id="{FC71C612-82B2-BD6A-9D42-3FA98248B205}"/>
                </a:ext>
              </a:extLst>
            </p:cNvPr>
            <p:cNvSpPr/>
            <p:nvPr/>
          </p:nvSpPr>
          <p:spPr>
            <a:xfrm>
              <a:off x="1241263" y="3039060"/>
              <a:ext cx="1076855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8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通知書番号</a:t>
              </a:r>
            </a:p>
          </p:txBody>
        </p:sp>
      </p:grpSp>
      <p:grpSp>
        <p:nvGrpSpPr>
          <p:cNvPr id="256" name="グループ化 255">
            <a:extLst>
              <a:ext uri="{FF2B5EF4-FFF2-40B4-BE49-F238E27FC236}">
                <a16:creationId xmlns:a16="http://schemas.microsoft.com/office/drawing/2014/main" id="{CB9C7B40-6A09-029D-F2FE-56AA74ABD6A1}"/>
              </a:ext>
            </a:extLst>
          </p:cNvPr>
          <p:cNvGrpSpPr/>
          <p:nvPr/>
        </p:nvGrpSpPr>
        <p:grpSpPr>
          <a:xfrm>
            <a:off x="900677" y="2633810"/>
            <a:ext cx="792000" cy="330230"/>
            <a:chOff x="1362651" y="3016387"/>
            <a:chExt cx="1285804" cy="330230"/>
          </a:xfrm>
        </p:grpSpPr>
        <p:grpSp>
          <p:nvGrpSpPr>
            <p:cNvPr id="257" name="グループ化 256">
              <a:extLst>
                <a:ext uri="{FF2B5EF4-FFF2-40B4-BE49-F238E27FC236}">
                  <a16:creationId xmlns:a16="http://schemas.microsoft.com/office/drawing/2014/main" id="{3C7A24C2-396D-3B84-6E4D-7F95567921D2}"/>
                </a:ext>
              </a:extLst>
            </p:cNvPr>
            <p:cNvGrpSpPr/>
            <p:nvPr/>
          </p:nvGrpSpPr>
          <p:grpSpPr>
            <a:xfrm>
              <a:off x="1362651" y="3016387"/>
              <a:ext cx="1285804" cy="330230"/>
              <a:chOff x="1362651" y="3016387"/>
              <a:chExt cx="1285804" cy="330230"/>
            </a:xfrm>
          </p:grpSpPr>
          <p:sp>
            <p:nvSpPr>
              <p:cNvPr id="283" name="正方形/長方形 282">
                <a:extLst>
                  <a:ext uri="{FF2B5EF4-FFF2-40B4-BE49-F238E27FC236}">
                    <a16:creationId xmlns:a16="http://schemas.microsoft.com/office/drawing/2014/main" id="{31FCE455-3CD9-F78E-243C-E7772AEB5058}"/>
                  </a:ext>
                </a:extLst>
              </p:cNvPr>
              <p:cNvSpPr/>
              <p:nvPr/>
            </p:nvSpPr>
            <p:spPr>
              <a:xfrm>
                <a:off x="1362651" y="3016387"/>
                <a:ext cx="1285804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世帯番号</a:t>
                </a:r>
                <a:endParaRPr kumimoji="1" lang="en-US" altLang="ja-JP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84" name="正方形/長方形 283">
                <a:extLst>
                  <a:ext uri="{FF2B5EF4-FFF2-40B4-BE49-F238E27FC236}">
                    <a16:creationId xmlns:a16="http://schemas.microsoft.com/office/drawing/2014/main" id="{581BC214-2E70-F893-43C0-86574375AFA6}"/>
                  </a:ext>
                </a:extLst>
              </p:cNvPr>
              <p:cNvSpPr/>
              <p:nvPr/>
            </p:nvSpPr>
            <p:spPr>
              <a:xfrm>
                <a:off x="1362651" y="3181740"/>
                <a:ext cx="1285804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258" name="正方形/長方形 257">
              <a:extLst>
                <a:ext uri="{FF2B5EF4-FFF2-40B4-BE49-F238E27FC236}">
                  <a16:creationId xmlns:a16="http://schemas.microsoft.com/office/drawing/2014/main" id="{A0A801F0-060E-BB1F-6C1A-8649EFF2F7F6}"/>
                </a:ext>
              </a:extLst>
            </p:cNvPr>
            <p:cNvSpPr/>
            <p:nvPr/>
          </p:nvSpPr>
          <p:spPr>
            <a:xfrm>
              <a:off x="1522835" y="3196108"/>
              <a:ext cx="1012124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世帯番号</a:t>
              </a:r>
            </a:p>
          </p:txBody>
        </p:sp>
      </p:grpSp>
      <p:grpSp>
        <p:nvGrpSpPr>
          <p:cNvPr id="286" name="グループ化 285">
            <a:extLst>
              <a:ext uri="{FF2B5EF4-FFF2-40B4-BE49-F238E27FC236}">
                <a16:creationId xmlns:a16="http://schemas.microsoft.com/office/drawing/2014/main" id="{1E528CA1-5519-0EA8-37F6-42CB099ECF11}"/>
              </a:ext>
            </a:extLst>
          </p:cNvPr>
          <p:cNvGrpSpPr/>
          <p:nvPr/>
        </p:nvGrpSpPr>
        <p:grpSpPr>
          <a:xfrm>
            <a:off x="11232770" y="2360081"/>
            <a:ext cx="2185193" cy="165278"/>
            <a:chOff x="1665005" y="3016387"/>
            <a:chExt cx="1801384" cy="165278"/>
          </a:xfrm>
        </p:grpSpPr>
        <p:grpSp>
          <p:nvGrpSpPr>
            <p:cNvPr id="287" name="グループ化 286">
              <a:extLst>
                <a:ext uri="{FF2B5EF4-FFF2-40B4-BE49-F238E27FC236}">
                  <a16:creationId xmlns:a16="http://schemas.microsoft.com/office/drawing/2014/main" id="{3E975055-9227-07A1-36B1-319D2486D7CA}"/>
                </a:ext>
              </a:extLst>
            </p:cNvPr>
            <p:cNvGrpSpPr/>
            <p:nvPr/>
          </p:nvGrpSpPr>
          <p:grpSpPr>
            <a:xfrm>
              <a:off x="1665005" y="3016387"/>
              <a:ext cx="1801384" cy="165278"/>
              <a:chOff x="1665005" y="3016387"/>
              <a:chExt cx="1801384" cy="165278"/>
            </a:xfrm>
          </p:grpSpPr>
          <p:sp>
            <p:nvSpPr>
              <p:cNvPr id="295" name="正方形/長方形 294">
                <a:extLst>
                  <a:ext uri="{FF2B5EF4-FFF2-40B4-BE49-F238E27FC236}">
                    <a16:creationId xmlns:a16="http://schemas.microsoft.com/office/drawing/2014/main" id="{34F6CA7A-A8E1-C223-C9CB-9095F143396F}"/>
                  </a:ext>
                </a:extLst>
              </p:cNvPr>
              <p:cNvSpPr/>
              <p:nvPr/>
            </p:nvSpPr>
            <p:spPr>
              <a:xfrm>
                <a:off x="1665005" y="3016387"/>
                <a:ext cx="664294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決定通知書番号</a:t>
                </a:r>
              </a:p>
            </p:txBody>
          </p:sp>
          <p:sp>
            <p:nvSpPr>
              <p:cNvPr id="296" name="正方形/長方形 295">
                <a:extLst>
                  <a:ext uri="{FF2B5EF4-FFF2-40B4-BE49-F238E27FC236}">
                    <a16:creationId xmlns:a16="http://schemas.microsoft.com/office/drawing/2014/main" id="{1A7F3F8E-1AA1-1E68-2FC3-CBABFF25510E}"/>
                  </a:ext>
                </a:extLst>
              </p:cNvPr>
              <p:cNvSpPr/>
              <p:nvPr/>
            </p:nvSpPr>
            <p:spPr>
              <a:xfrm>
                <a:off x="2329301" y="3016788"/>
                <a:ext cx="1137088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294" name="正方形/長方形 293">
              <a:extLst>
                <a:ext uri="{FF2B5EF4-FFF2-40B4-BE49-F238E27FC236}">
                  <a16:creationId xmlns:a16="http://schemas.microsoft.com/office/drawing/2014/main" id="{A6FEB4D1-2BC8-0089-41A7-E576F852F46F}"/>
                </a:ext>
              </a:extLst>
            </p:cNvPr>
            <p:cNvSpPr/>
            <p:nvPr/>
          </p:nvSpPr>
          <p:spPr>
            <a:xfrm>
              <a:off x="2549256" y="3033620"/>
              <a:ext cx="691295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決定通知書番号</a:t>
              </a:r>
            </a:p>
          </p:txBody>
        </p:sp>
      </p:grpSp>
      <p:pic>
        <p:nvPicPr>
          <p:cNvPr id="127" name="図 126" descr="ロゴ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7009952B-48C4-ECD9-9007-C820BBD7C8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6045" y="859195"/>
            <a:ext cx="216376" cy="216376"/>
          </a:xfrm>
          <a:prstGeom prst="rect">
            <a:avLst/>
          </a:prstGeom>
        </p:spPr>
      </p:pic>
      <p:sp>
        <p:nvSpPr>
          <p:cNvPr id="308" name="正方形/長方形 307">
            <a:extLst>
              <a:ext uri="{FF2B5EF4-FFF2-40B4-BE49-F238E27FC236}">
                <a16:creationId xmlns:a16="http://schemas.microsoft.com/office/drawing/2014/main" id="{B66DC53F-F52D-147E-0183-9C19ED4C0EC8}"/>
              </a:ext>
            </a:extLst>
          </p:cNvPr>
          <p:cNvSpPr/>
          <p:nvPr/>
        </p:nvSpPr>
        <p:spPr>
          <a:xfrm rot="5400000">
            <a:off x="4196251" y="4993069"/>
            <a:ext cx="445582" cy="105082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700" dirty="0" err="1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eL</a:t>
            </a:r>
            <a:r>
              <a:rPr kumimoji="1" lang="en-US" altLang="ja-JP" sz="7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-QR</a:t>
            </a:r>
            <a:endParaRPr kumimoji="1" lang="ja-JP" altLang="en-US" sz="700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26" name="正方形/長方形 325">
            <a:extLst>
              <a:ext uri="{FF2B5EF4-FFF2-40B4-BE49-F238E27FC236}">
                <a16:creationId xmlns:a16="http://schemas.microsoft.com/office/drawing/2014/main" id="{907E4779-CBAC-A564-D65F-474D02399587}"/>
              </a:ext>
            </a:extLst>
          </p:cNvPr>
          <p:cNvSpPr/>
          <p:nvPr/>
        </p:nvSpPr>
        <p:spPr>
          <a:xfrm>
            <a:off x="5338144" y="3415653"/>
            <a:ext cx="771708" cy="136140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90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eL</a:t>
            </a:r>
            <a:r>
              <a:rPr kumimoji="1" lang="ja-JP" altLang="en-US" sz="90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</a:t>
            </a:r>
            <a:endParaRPr kumimoji="1" lang="ja-JP" altLang="en-US" sz="900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27" name="正方形/長方形 326">
            <a:extLst>
              <a:ext uri="{FF2B5EF4-FFF2-40B4-BE49-F238E27FC236}">
                <a16:creationId xmlns:a16="http://schemas.microsoft.com/office/drawing/2014/main" id="{498C3929-8673-3959-475F-687B17E85163}"/>
              </a:ext>
            </a:extLst>
          </p:cNvPr>
          <p:cNvSpPr/>
          <p:nvPr/>
        </p:nvSpPr>
        <p:spPr>
          <a:xfrm>
            <a:off x="11248137" y="919299"/>
            <a:ext cx="771708" cy="136140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900" dirty="0" err="1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eL</a:t>
            </a:r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</a:t>
            </a:r>
          </a:p>
        </p:txBody>
      </p:sp>
      <p:sp>
        <p:nvSpPr>
          <p:cNvPr id="448" name="正方形/長方形 447">
            <a:extLst>
              <a:ext uri="{FF2B5EF4-FFF2-40B4-BE49-F238E27FC236}">
                <a16:creationId xmlns:a16="http://schemas.microsoft.com/office/drawing/2014/main" id="{2AF8F757-4087-3B83-A613-FFB670C59711}"/>
              </a:ext>
            </a:extLst>
          </p:cNvPr>
          <p:cNvSpPr/>
          <p:nvPr/>
        </p:nvSpPr>
        <p:spPr>
          <a:xfrm>
            <a:off x="5021845" y="5135059"/>
            <a:ext cx="907856" cy="13614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この受領証は、大切に保管してください。</a:t>
            </a:r>
          </a:p>
        </p:txBody>
      </p:sp>
      <p:sp>
        <p:nvSpPr>
          <p:cNvPr id="452" name="正方形/長方形 451">
            <a:extLst>
              <a:ext uri="{FF2B5EF4-FFF2-40B4-BE49-F238E27FC236}">
                <a16:creationId xmlns:a16="http://schemas.microsoft.com/office/drawing/2014/main" id="{4EA1DC5E-3B0F-B30D-AAD3-D6977A95BC20}"/>
              </a:ext>
            </a:extLst>
          </p:cNvPr>
          <p:cNvSpPr/>
          <p:nvPr/>
        </p:nvSpPr>
        <p:spPr>
          <a:xfrm>
            <a:off x="7284028" y="1456934"/>
            <a:ext cx="196956" cy="3151491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wordArtVertRtl" wrap="none" lIns="36000" tIns="0" rIns="0" bIns="0" rtlCol="0" anchor="b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4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ATM</a:t>
            </a:r>
            <a:r>
              <a:rPr kumimoji="1" lang="ja-JP" altLang="en-US" sz="4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またはゆうちょ銀行・郵便局でお支払いの場合、左側の２枚のみお出しください。上記以外でお支払いの場合は切り取らないで</a:t>
            </a:r>
            <a:r>
              <a:rPr kumimoji="1" lang="ja-JP" altLang="en-US" sz="4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ください。</a:t>
            </a:r>
            <a:endParaRPr kumimoji="1" lang="ja-JP" altLang="en-US" sz="4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pic>
        <p:nvPicPr>
          <p:cNvPr id="453" name="図 452">
            <a:extLst>
              <a:ext uri="{FF2B5EF4-FFF2-40B4-BE49-F238E27FC236}">
                <a16:creationId xmlns:a16="http://schemas.microsoft.com/office/drawing/2014/main" id="{208CA5C1-48F1-4411-887F-415B96A2384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3880" y="870376"/>
            <a:ext cx="206571" cy="177800"/>
          </a:xfrm>
          <a:prstGeom prst="rect">
            <a:avLst/>
          </a:prstGeom>
        </p:spPr>
      </p:pic>
      <p:pic>
        <p:nvPicPr>
          <p:cNvPr id="472" name="図 471">
            <a:extLst>
              <a:ext uri="{FF2B5EF4-FFF2-40B4-BE49-F238E27FC236}">
                <a16:creationId xmlns:a16="http://schemas.microsoft.com/office/drawing/2014/main" id="{DFAD1240-91E2-9193-0C64-A8E0F59E996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3289" y="860804"/>
            <a:ext cx="247650" cy="213158"/>
          </a:xfrm>
          <a:prstGeom prst="rect">
            <a:avLst/>
          </a:prstGeom>
        </p:spPr>
      </p:pic>
      <p:grpSp>
        <p:nvGrpSpPr>
          <p:cNvPr id="479" name="グループ化 478">
            <a:extLst>
              <a:ext uri="{FF2B5EF4-FFF2-40B4-BE49-F238E27FC236}">
                <a16:creationId xmlns:a16="http://schemas.microsoft.com/office/drawing/2014/main" id="{331ACE2C-E3A9-55A6-6E28-7589CDAB995E}"/>
              </a:ext>
            </a:extLst>
          </p:cNvPr>
          <p:cNvGrpSpPr/>
          <p:nvPr/>
        </p:nvGrpSpPr>
        <p:grpSpPr>
          <a:xfrm>
            <a:off x="908672" y="1969527"/>
            <a:ext cx="3896778" cy="330849"/>
            <a:chOff x="903039" y="1959749"/>
            <a:chExt cx="3896778" cy="330849"/>
          </a:xfrm>
        </p:grpSpPr>
        <p:grpSp>
          <p:nvGrpSpPr>
            <p:cNvPr id="480" name="グループ化 479">
              <a:extLst>
                <a:ext uri="{FF2B5EF4-FFF2-40B4-BE49-F238E27FC236}">
                  <a16:creationId xmlns:a16="http://schemas.microsoft.com/office/drawing/2014/main" id="{2D22EBC0-86BB-A6C6-8F6B-52635A5D9DDB}"/>
                </a:ext>
              </a:extLst>
            </p:cNvPr>
            <p:cNvGrpSpPr/>
            <p:nvPr/>
          </p:nvGrpSpPr>
          <p:grpSpPr>
            <a:xfrm>
              <a:off x="903039" y="1959749"/>
              <a:ext cx="891253" cy="330230"/>
              <a:chOff x="1362651" y="3016387"/>
              <a:chExt cx="1285804" cy="330230"/>
            </a:xfrm>
          </p:grpSpPr>
          <p:sp>
            <p:nvSpPr>
              <p:cNvPr id="525" name="正方形/長方形 524">
                <a:extLst>
                  <a:ext uri="{FF2B5EF4-FFF2-40B4-BE49-F238E27FC236}">
                    <a16:creationId xmlns:a16="http://schemas.microsoft.com/office/drawing/2014/main" id="{B2891A1A-9592-EEF7-CBC1-6D66D33A72A2}"/>
                  </a:ext>
                </a:extLst>
              </p:cNvPr>
              <p:cNvSpPr/>
              <p:nvPr/>
            </p:nvSpPr>
            <p:spPr>
              <a:xfrm>
                <a:off x="1362651" y="3016387"/>
                <a:ext cx="1285804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収納機関番号</a:t>
                </a:r>
              </a:p>
            </p:txBody>
          </p:sp>
          <p:sp>
            <p:nvSpPr>
              <p:cNvPr id="526" name="正方形/長方形 525">
                <a:extLst>
                  <a:ext uri="{FF2B5EF4-FFF2-40B4-BE49-F238E27FC236}">
                    <a16:creationId xmlns:a16="http://schemas.microsoft.com/office/drawing/2014/main" id="{48003079-0246-EAE5-FBE6-E2E107E38102}"/>
                  </a:ext>
                </a:extLst>
              </p:cNvPr>
              <p:cNvSpPr/>
              <p:nvPr/>
            </p:nvSpPr>
            <p:spPr>
              <a:xfrm>
                <a:off x="1362651" y="3181740"/>
                <a:ext cx="1285804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481" name="正方形/長方形 480">
              <a:extLst>
                <a:ext uri="{FF2B5EF4-FFF2-40B4-BE49-F238E27FC236}">
                  <a16:creationId xmlns:a16="http://schemas.microsoft.com/office/drawing/2014/main" id="{702E9820-1A9B-D6FE-1045-B72A6EE4459C}"/>
                </a:ext>
              </a:extLst>
            </p:cNvPr>
            <p:cNvSpPr/>
            <p:nvPr/>
          </p:nvSpPr>
          <p:spPr>
            <a:xfrm>
              <a:off x="978993" y="2139470"/>
              <a:ext cx="771708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収納機関番号</a:t>
              </a:r>
            </a:p>
          </p:txBody>
        </p:sp>
        <p:grpSp>
          <p:nvGrpSpPr>
            <p:cNvPr id="482" name="グループ化 481">
              <a:extLst>
                <a:ext uri="{FF2B5EF4-FFF2-40B4-BE49-F238E27FC236}">
                  <a16:creationId xmlns:a16="http://schemas.microsoft.com/office/drawing/2014/main" id="{E8ABA2D3-5F8F-BB57-8FE7-5A219F620BC9}"/>
                </a:ext>
              </a:extLst>
            </p:cNvPr>
            <p:cNvGrpSpPr/>
            <p:nvPr/>
          </p:nvGrpSpPr>
          <p:grpSpPr>
            <a:xfrm>
              <a:off x="4144272" y="1959749"/>
              <a:ext cx="655545" cy="330230"/>
              <a:chOff x="1362651" y="3016387"/>
              <a:chExt cx="1285804" cy="330230"/>
            </a:xfrm>
          </p:grpSpPr>
          <p:grpSp>
            <p:nvGrpSpPr>
              <p:cNvPr id="493" name="グループ化 492">
                <a:extLst>
                  <a:ext uri="{FF2B5EF4-FFF2-40B4-BE49-F238E27FC236}">
                    <a16:creationId xmlns:a16="http://schemas.microsoft.com/office/drawing/2014/main" id="{B52BEA8E-6C5B-C18B-33A9-22421709DA00}"/>
                  </a:ext>
                </a:extLst>
              </p:cNvPr>
              <p:cNvGrpSpPr/>
              <p:nvPr/>
            </p:nvGrpSpPr>
            <p:grpSpPr>
              <a:xfrm>
                <a:off x="1362651" y="3016387"/>
                <a:ext cx="1285804" cy="330230"/>
                <a:chOff x="1362651" y="3016387"/>
                <a:chExt cx="1285804" cy="330230"/>
              </a:xfrm>
            </p:grpSpPr>
            <p:sp>
              <p:nvSpPr>
                <p:cNvPr id="523" name="正方形/長方形 522">
                  <a:extLst>
                    <a:ext uri="{FF2B5EF4-FFF2-40B4-BE49-F238E27FC236}">
                      <a16:creationId xmlns:a16="http://schemas.microsoft.com/office/drawing/2014/main" id="{93B73C14-F2FA-5BFB-2E90-F6FA29547CF2}"/>
                    </a:ext>
                  </a:extLst>
                </p:cNvPr>
                <p:cNvSpPr/>
                <p:nvPr/>
              </p:nvSpPr>
              <p:spPr>
                <a:xfrm>
                  <a:off x="1362651" y="3016387"/>
                  <a:ext cx="1285804" cy="164877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lIns="36000" tIns="0" rIns="0" bIns="0" rtlCol="0" anchor="ctr" anchorCtr="0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kumimoji="1" lang="ja-JP" altLang="en-US" sz="900" dirty="0">
                      <a:solidFill>
                        <a:schemeClr val="tx1"/>
                      </a:solidFill>
                      <a:latin typeface="ＭＳ Ｐゴシック" panose="020B0600070205080204" pitchFamily="50" charset="-128"/>
                      <a:ea typeface="ＭＳ Ｐゴシック" panose="020B0600070205080204" pitchFamily="50" charset="-128"/>
                    </a:rPr>
                    <a:t>納付区分</a:t>
                  </a:r>
                </a:p>
              </p:txBody>
            </p:sp>
            <p:sp>
              <p:nvSpPr>
                <p:cNvPr id="524" name="正方形/長方形 523">
                  <a:extLst>
                    <a:ext uri="{FF2B5EF4-FFF2-40B4-BE49-F238E27FC236}">
                      <a16:creationId xmlns:a16="http://schemas.microsoft.com/office/drawing/2014/main" id="{C8F5A8D0-9844-86D1-DD01-CF9A15570129}"/>
                    </a:ext>
                  </a:extLst>
                </p:cNvPr>
                <p:cNvSpPr/>
                <p:nvPr/>
              </p:nvSpPr>
              <p:spPr>
                <a:xfrm>
                  <a:off x="1362651" y="3181740"/>
                  <a:ext cx="1285804" cy="164877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lIns="36000" tIns="0" rIns="0" bIns="0" rtlCol="0" anchor="ctr" anchorCtr="0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endParaRPr>
                </a:p>
              </p:txBody>
            </p:sp>
          </p:grpSp>
          <p:sp>
            <p:nvSpPr>
              <p:cNvPr id="494" name="正方形/長方形 493">
                <a:extLst>
                  <a:ext uri="{FF2B5EF4-FFF2-40B4-BE49-F238E27FC236}">
                    <a16:creationId xmlns:a16="http://schemas.microsoft.com/office/drawing/2014/main" id="{D9129C69-CC68-E534-F20F-C633B534A1B4}"/>
                  </a:ext>
                </a:extLst>
              </p:cNvPr>
              <p:cNvSpPr/>
              <p:nvPr/>
            </p:nvSpPr>
            <p:spPr>
              <a:xfrm>
                <a:off x="1584051" y="3196108"/>
                <a:ext cx="912111" cy="13614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納付区分</a:t>
                </a:r>
              </a:p>
            </p:txBody>
          </p:sp>
        </p:grpSp>
        <p:grpSp>
          <p:nvGrpSpPr>
            <p:cNvPr id="483" name="グループ化 482">
              <a:extLst>
                <a:ext uri="{FF2B5EF4-FFF2-40B4-BE49-F238E27FC236}">
                  <a16:creationId xmlns:a16="http://schemas.microsoft.com/office/drawing/2014/main" id="{42B7B7E3-9C2B-E798-8FE2-F4E9828D4A61}"/>
                </a:ext>
              </a:extLst>
            </p:cNvPr>
            <p:cNvGrpSpPr/>
            <p:nvPr/>
          </p:nvGrpSpPr>
          <p:grpSpPr>
            <a:xfrm>
              <a:off x="3271592" y="1960368"/>
              <a:ext cx="872131" cy="330230"/>
              <a:chOff x="1362651" y="3016387"/>
              <a:chExt cx="1285804" cy="330230"/>
            </a:xfrm>
          </p:grpSpPr>
          <p:grpSp>
            <p:nvGrpSpPr>
              <p:cNvPr id="489" name="グループ化 488">
                <a:extLst>
                  <a:ext uri="{FF2B5EF4-FFF2-40B4-BE49-F238E27FC236}">
                    <a16:creationId xmlns:a16="http://schemas.microsoft.com/office/drawing/2014/main" id="{23A5101A-7378-0F81-D9DC-DDC89C7F0483}"/>
                  </a:ext>
                </a:extLst>
              </p:cNvPr>
              <p:cNvGrpSpPr/>
              <p:nvPr/>
            </p:nvGrpSpPr>
            <p:grpSpPr>
              <a:xfrm>
                <a:off x="1362651" y="3016387"/>
                <a:ext cx="1285804" cy="330230"/>
                <a:chOff x="1362651" y="3016387"/>
                <a:chExt cx="1285804" cy="330230"/>
              </a:xfrm>
            </p:grpSpPr>
            <p:sp>
              <p:nvSpPr>
                <p:cNvPr id="491" name="正方形/長方形 490">
                  <a:extLst>
                    <a:ext uri="{FF2B5EF4-FFF2-40B4-BE49-F238E27FC236}">
                      <a16:creationId xmlns:a16="http://schemas.microsoft.com/office/drawing/2014/main" id="{AE4FB906-D285-11FF-49E7-AEEB26867C1B}"/>
                    </a:ext>
                  </a:extLst>
                </p:cNvPr>
                <p:cNvSpPr/>
                <p:nvPr/>
              </p:nvSpPr>
              <p:spPr>
                <a:xfrm>
                  <a:off x="1362651" y="3016387"/>
                  <a:ext cx="1285804" cy="164877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lIns="36000" tIns="0" rIns="0" bIns="0" rtlCol="0" anchor="ctr" anchorCtr="0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kumimoji="1" lang="ja-JP" altLang="en-US" sz="900" dirty="0">
                      <a:solidFill>
                        <a:schemeClr val="tx1"/>
                      </a:solidFill>
                      <a:latin typeface="ＭＳ Ｐゴシック" panose="020B0600070205080204" pitchFamily="50" charset="-128"/>
                      <a:ea typeface="ＭＳ Ｐゴシック" panose="020B0600070205080204" pitchFamily="50" charset="-128"/>
                    </a:rPr>
                    <a:t>確認番号</a:t>
                  </a:r>
                </a:p>
              </p:txBody>
            </p:sp>
            <p:sp>
              <p:nvSpPr>
                <p:cNvPr id="492" name="正方形/長方形 491">
                  <a:extLst>
                    <a:ext uri="{FF2B5EF4-FFF2-40B4-BE49-F238E27FC236}">
                      <a16:creationId xmlns:a16="http://schemas.microsoft.com/office/drawing/2014/main" id="{3AF07A09-2D0D-7082-069C-B4EDEE33F0FE}"/>
                    </a:ext>
                  </a:extLst>
                </p:cNvPr>
                <p:cNvSpPr/>
                <p:nvPr/>
              </p:nvSpPr>
              <p:spPr>
                <a:xfrm>
                  <a:off x="1362651" y="3181740"/>
                  <a:ext cx="1285804" cy="164877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lIns="36000" tIns="0" rIns="0" bIns="0" rtlCol="0" anchor="ctr" anchorCtr="0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endParaRPr>
                </a:p>
              </p:txBody>
            </p:sp>
          </p:grpSp>
          <p:sp>
            <p:nvSpPr>
              <p:cNvPr id="490" name="正方形/長方形 489">
                <a:extLst>
                  <a:ext uri="{FF2B5EF4-FFF2-40B4-BE49-F238E27FC236}">
                    <a16:creationId xmlns:a16="http://schemas.microsoft.com/office/drawing/2014/main" id="{B5DA1F53-B8AE-810F-9BDA-8367EABA1566}"/>
                  </a:ext>
                </a:extLst>
              </p:cNvPr>
              <p:cNvSpPr/>
              <p:nvPr/>
            </p:nvSpPr>
            <p:spPr>
              <a:xfrm>
                <a:off x="1522835" y="3196108"/>
                <a:ext cx="1012124" cy="13614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確認番号</a:t>
                </a:r>
              </a:p>
            </p:txBody>
          </p:sp>
        </p:grpSp>
        <p:grpSp>
          <p:nvGrpSpPr>
            <p:cNvPr id="484" name="グループ化 483">
              <a:extLst>
                <a:ext uri="{FF2B5EF4-FFF2-40B4-BE49-F238E27FC236}">
                  <a16:creationId xmlns:a16="http://schemas.microsoft.com/office/drawing/2014/main" id="{19864EFD-2BA8-9B03-F47B-C285E1EFD667}"/>
                </a:ext>
              </a:extLst>
            </p:cNvPr>
            <p:cNvGrpSpPr/>
            <p:nvPr/>
          </p:nvGrpSpPr>
          <p:grpSpPr>
            <a:xfrm>
              <a:off x="1794848" y="1960029"/>
              <a:ext cx="1473808" cy="330230"/>
              <a:chOff x="1362651" y="3016387"/>
              <a:chExt cx="1285804" cy="330230"/>
            </a:xfrm>
          </p:grpSpPr>
          <p:grpSp>
            <p:nvGrpSpPr>
              <p:cNvPr id="485" name="グループ化 484">
                <a:extLst>
                  <a:ext uri="{FF2B5EF4-FFF2-40B4-BE49-F238E27FC236}">
                    <a16:creationId xmlns:a16="http://schemas.microsoft.com/office/drawing/2014/main" id="{3330399F-E8E6-FF0A-4CB7-ED1E4C07CD87}"/>
                  </a:ext>
                </a:extLst>
              </p:cNvPr>
              <p:cNvGrpSpPr/>
              <p:nvPr/>
            </p:nvGrpSpPr>
            <p:grpSpPr>
              <a:xfrm>
                <a:off x="1362651" y="3016387"/>
                <a:ext cx="1285804" cy="330230"/>
                <a:chOff x="1362651" y="3016387"/>
                <a:chExt cx="1285804" cy="330230"/>
              </a:xfrm>
            </p:grpSpPr>
            <p:sp>
              <p:nvSpPr>
                <p:cNvPr id="487" name="正方形/長方形 486">
                  <a:extLst>
                    <a:ext uri="{FF2B5EF4-FFF2-40B4-BE49-F238E27FC236}">
                      <a16:creationId xmlns:a16="http://schemas.microsoft.com/office/drawing/2014/main" id="{6D1BA4A8-F6B6-8D57-B47D-1FC5DB7B920E}"/>
                    </a:ext>
                  </a:extLst>
                </p:cNvPr>
                <p:cNvSpPr/>
                <p:nvPr/>
              </p:nvSpPr>
              <p:spPr>
                <a:xfrm>
                  <a:off x="1362651" y="3016387"/>
                  <a:ext cx="1285804" cy="164877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lIns="36000" tIns="0" rIns="0" bIns="0" rtlCol="0" anchor="ctr" anchorCtr="0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kumimoji="1" lang="ja-JP" altLang="en-US" sz="900" dirty="0">
                      <a:solidFill>
                        <a:schemeClr val="tx1"/>
                      </a:solidFill>
                      <a:latin typeface="ＭＳ Ｐゴシック" panose="020B0600070205080204" pitchFamily="50" charset="-128"/>
                      <a:ea typeface="ＭＳ Ｐゴシック" panose="020B0600070205080204" pitchFamily="50" charset="-128"/>
                    </a:rPr>
                    <a:t>納付番号</a:t>
                  </a:r>
                </a:p>
              </p:txBody>
            </p:sp>
            <p:sp>
              <p:nvSpPr>
                <p:cNvPr id="488" name="正方形/長方形 487">
                  <a:extLst>
                    <a:ext uri="{FF2B5EF4-FFF2-40B4-BE49-F238E27FC236}">
                      <a16:creationId xmlns:a16="http://schemas.microsoft.com/office/drawing/2014/main" id="{45B25D4E-412A-41A0-005B-4184AEA48B85}"/>
                    </a:ext>
                  </a:extLst>
                </p:cNvPr>
                <p:cNvSpPr/>
                <p:nvPr/>
              </p:nvSpPr>
              <p:spPr>
                <a:xfrm>
                  <a:off x="1362651" y="3181740"/>
                  <a:ext cx="1285804" cy="164877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lIns="36000" tIns="0" rIns="0" bIns="0" rtlCol="0" anchor="ctr" anchorCtr="0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endParaRPr>
                </a:p>
              </p:txBody>
            </p:sp>
          </p:grpSp>
          <p:sp>
            <p:nvSpPr>
              <p:cNvPr id="486" name="正方形/長方形 485">
                <a:extLst>
                  <a:ext uri="{FF2B5EF4-FFF2-40B4-BE49-F238E27FC236}">
                    <a16:creationId xmlns:a16="http://schemas.microsoft.com/office/drawing/2014/main" id="{E44451C4-470F-ACB1-8AC9-EFF7E52FF0AA}"/>
                  </a:ext>
                </a:extLst>
              </p:cNvPr>
              <p:cNvSpPr/>
              <p:nvPr/>
            </p:nvSpPr>
            <p:spPr>
              <a:xfrm>
                <a:off x="1522835" y="3196108"/>
                <a:ext cx="1012124" cy="13614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納付番号</a:t>
                </a:r>
              </a:p>
            </p:txBody>
          </p:sp>
        </p:grpSp>
      </p:grpSp>
      <p:sp>
        <p:nvSpPr>
          <p:cNvPr id="566" name="正方形/長方形 565">
            <a:extLst>
              <a:ext uri="{FF2B5EF4-FFF2-40B4-BE49-F238E27FC236}">
                <a16:creationId xmlns:a16="http://schemas.microsoft.com/office/drawing/2014/main" id="{EE102927-6EA9-0FE7-4DFA-549CBC0118CC}"/>
              </a:ext>
            </a:extLst>
          </p:cNvPr>
          <p:cNvSpPr/>
          <p:nvPr/>
        </p:nvSpPr>
        <p:spPr>
          <a:xfrm>
            <a:off x="692209" y="5380210"/>
            <a:ext cx="907856" cy="13614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納入済通知書</a:t>
            </a:r>
            <a:r>
              <a:rPr kumimoji="1" lang="ja-JP" altLang="en-US" sz="5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は下端から</a:t>
            </a:r>
            <a:r>
              <a:rPr kumimoji="1" lang="en-US" altLang="ja-JP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10mm</a:t>
            </a:r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は印字しない（</a:t>
            </a:r>
            <a:r>
              <a:rPr kumimoji="1" lang="en-US" altLang="ja-JP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次元コードは印字可）</a:t>
            </a:r>
          </a:p>
        </p:txBody>
      </p:sp>
      <p:sp>
        <p:nvSpPr>
          <p:cNvPr id="567" name="正方形/長方形 566">
            <a:extLst>
              <a:ext uri="{FF2B5EF4-FFF2-40B4-BE49-F238E27FC236}">
                <a16:creationId xmlns:a16="http://schemas.microsoft.com/office/drawing/2014/main" id="{26574736-CA1A-5F4D-8D27-6E7AAC5626AB}"/>
              </a:ext>
            </a:extLst>
          </p:cNvPr>
          <p:cNvSpPr/>
          <p:nvPr/>
        </p:nvSpPr>
        <p:spPr>
          <a:xfrm>
            <a:off x="4038631" y="5380210"/>
            <a:ext cx="1541125" cy="13614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※2</a:t>
            </a:r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次元</a:t>
            </a:r>
            <a:r>
              <a:rPr kumimoji="1" lang="ja-JP" altLang="en-US" sz="5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コードは納付書下端</a:t>
            </a:r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から</a:t>
            </a:r>
            <a:r>
              <a:rPr kumimoji="1" lang="en-US" altLang="ja-JP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20mm</a:t>
            </a:r>
            <a:r>
              <a:rPr kumimoji="1" lang="ja-JP" altLang="en-US" sz="5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、右の破線部</a:t>
            </a:r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から</a:t>
            </a:r>
            <a:r>
              <a:rPr kumimoji="1" lang="en-US" altLang="ja-JP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35mm</a:t>
            </a:r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のスペース内に印字</a:t>
            </a:r>
          </a:p>
        </p:txBody>
      </p:sp>
      <p:sp>
        <p:nvSpPr>
          <p:cNvPr id="568" name="正方形/長方形 567">
            <a:extLst>
              <a:ext uri="{FF2B5EF4-FFF2-40B4-BE49-F238E27FC236}">
                <a16:creationId xmlns:a16="http://schemas.microsoft.com/office/drawing/2014/main" id="{8C8E6E0F-397A-0372-0149-D7C8E786C22C}"/>
              </a:ext>
            </a:extLst>
          </p:cNvPr>
          <p:cNvSpPr/>
          <p:nvPr/>
        </p:nvSpPr>
        <p:spPr>
          <a:xfrm>
            <a:off x="4637782" y="423955"/>
            <a:ext cx="1750314" cy="144536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ペイジーマークは、納付書上端から</a:t>
            </a:r>
            <a:r>
              <a:rPr kumimoji="1" lang="en-US" altLang="ja-JP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6mm</a:t>
            </a:r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の位置を始点にして納付合計金額欄までの間に配置</a:t>
            </a:r>
          </a:p>
        </p:txBody>
      </p:sp>
      <p:sp>
        <p:nvSpPr>
          <p:cNvPr id="571" name="正方形/長方形 570">
            <a:extLst>
              <a:ext uri="{FF2B5EF4-FFF2-40B4-BE49-F238E27FC236}">
                <a16:creationId xmlns:a16="http://schemas.microsoft.com/office/drawing/2014/main" id="{5AF845D8-2830-CBB4-4786-0674A081AFE7}"/>
              </a:ext>
            </a:extLst>
          </p:cNvPr>
          <p:cNvSpPr/>
          <p:nvPr/>
        </p:nvSpPr>
        <p:spPr>
          <a:xfrm>
            <a:off x="836337" y="859646"/>
            <a:ext cx="357380" cy="19420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払込書</a:t>
            </a:r>
            <a:r>
              <a:rPr kumimoji="1" lang="en-US" altLang="ja-JP" sz="6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ID</a:t>
            </a:r>
            <a:endParaRPr kumimoji="1" lang="ja-JP" altLang="en-US" sz="6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72" name="Rectangle 866">
            <a:extLst>
              <a:ext uri="{FF2B5EF4-FFF2-40B4-BE49-F238E27FC236}">
                <a16:creationId xmlns:a16="http://schemas.microsoft.com/office/drawing/2014/main" id="{2763A450-5582-8D16-C105-D046DBB4DD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81589" y="871479"/>
            <a:ext cx="561803" cy="19180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36000" tIns="18000" rIns="36000" bIns="0" anchor="ctr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dist" rtl="0">
              <a:lnSpc>
                <a:spcPts val="600"/>
              </a:lnSpc>
            </a:pPr>
            <a:r>
              <a:rPr lang="ja-JP" altLang="en-US" sz="600" dirty="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徴収金・</a:t>
            </a:r>
            <a:endParaRPr lang="en-US" altLang="ja-JP" sz="600" dirty="0">
              <a:solidFill>
                <a:sysClr val="windowText" lastClr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dist" rtl="0">
              <a:lnSpc>
                <a:spcPts val="600"/>
              </a:lnSpc>
            </a:pPr>
            <a:r>
              <a:rPr lang="ja-JP" altLang="en-US" sz="600" dirty="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返還金種類</a:t>
            </a:r>
            <a:endParaRPr lang="ja-JP" altLang="ja-JP" sz="600" dirty="0">
              <a:solidFill>
                <a:sysClr val="windowText" lastClr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73" name="Rectangle 866">
            <a:extLst>
              <a:ext uri="{FF2B5EF4-FFF2-40B4-BE49-F238E27FC236}">
                <a16:creationId xmlns:a16="http://schemas.microsoft.com/office/drawing/2014/main" id="{30FD0CD0-3626-1991-E337-A16FD4D305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75252" y="871479"/>
            <a:ext cx="561803" cy="19180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36000" tIns="18000" rIns="36000" bIns="0" anchor="ctr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dist" rtl="0">
              <a:lnSpc>
                <a:spcPts val="600"/>
              </a:lnSpc>
            </a:pPr>
            <a:r>
              <a:rPr lang="ja-JP" altLang="en-US" sz="600" dirty="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</a:t>
            </a:r>
            <a:endParaRPr lang="en-US" altLang="ja-JP" sz="600" dirty="0">
              <a:solidFill>
                <a:sysClr val="windowText" lastClr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dist" rtl="0">
              <a:lnSpc>
                <a:spcPts val="600"/>
              </a:lnSpc>
            </a:pPr>
            <a:r>
              <a:rPr lang="ja-JP" altLang="en-US" sz="600" dirty="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名称</a:t>
            </a:r>
            <a:endParaRPr lang="ja-JP" altLang="ja-JP" sz="600" dirty="0">
              <a:solidFill>
                <a:sysClr val="windowText" lastClr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8884083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01B4DC0-4169-48BA-A562-69263F033FB2}"/>
</file>

<file path=customXml/itemProps2.xml><?xml version="1.0" encoding="utf-8"?>
<ds:datastoreItem xmlns:ds="http://schemas.openxmlformats.org/officeDocument/2006/customXml" ds:itemID="{3DFA7374-16B9-40D3-8816-687784F330B8}"/>
</file>

<file path=customXml/itemProps3.xml><?xml version="1.0" encoding="utf-8"?>
<ds:datastoreItem xmlns:ds="http://schemas.openxmlformats.org/officeDocument/2006/customXml" ds:itemID="{3E80D2B8-48E3-49DD-93BB-22B7595B2EB7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03-1_150_帳票レイアウト_納入通知書（納付書）（カク公）_20250701_01</Template>
  <TotalTime>4464</TotalTime>
  <Words>787</Words>
  <PresentationFormat>ユーザー設定</PresentationFormat>
  <Paragraphs>188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terms:created xsi:type="dcterms:W3CDTF">2025-07-04T07:45:33Z</dcterms:created>
  <dcterms:modified xsi:type="dcterms:W3CDTF">2026-01-23T07:36:52Z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