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Lst>
  <p:sldSz cx="9906000" cy="6858000" type="A4"/>
  <p:notesSz cx="9144000" cy="6858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08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1"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563" autoAdjust="0"/>
    <p:restoredTop sz="94660"/>
  </p:normalViewPr>
  <p:slideViewPr>
    <p:cSldViewPr snapToGrid="0" showGuides="1">
      <p:cViewPr>
        <p:scale>
          <a:sx n="50" d="100"/>
          <a:sy n="50" d="100"/>
        </p:scale>
        <p:origin x="1928" y="528"/>
      </p:cViewPr>
      <p:guideLst>
        <p:guide orient="horz" pos="2183"/>
        <p:guide pos="308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1665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231579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046045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06077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115296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89732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5519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60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64164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954578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49907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7A3D7FFC-DED4-444A-9501-725964A5FD25}"/>
              </a:ext>
            </a:extLst>
          </p:cNvPr>
          <p:cNvGraphicFramePr>
            <a:graphicFrameLocks noChangeAspect="1"/>
          </p:cNvGraphicFramePr>
          <p:nvPr userDrawn="1">
            <p:custDataLst>
              <p:tags r:id="rId13"/>
            </p:custDataLst>
            <p:extLst>
              <p:ext uri="{D42A27DB-BD31-4B8C-83A1-F6EECF244321}">
                <p14:modId xmlns:p14="http://schemas.microsoft.com/office/powerpoint/2010/main" val="973829859"/>
              </p:ext>
            </p:extLst>
          </p:nvPr>
        </p:nvGraphicFramePr>
        <p:xfrm>
          <a:off x="2294" y="1100"/>
          <a:ext cx="2294" cy="109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2294" y="1100"/>
                        <a:ext cx="2294" cy="1099"/>
                      </a:xfrm>
                      <a:prstGeom prst="rect">
                        <a:avLst/>
                      </a:prstGeom>
                    </p:spPr>
                  </p:pic>
                </p:oleObj>
              </mc:Fallback>
            </mc:AlternateContent>
          </a:graphicData>
        </a:graphic>
      </p:graphicFrame>
    </p:spTree>
    <p:extLst>
      <p:ext uri="{BB962C8B-B14F-4D97-AF65-F5344CB8AC3E}">
        <p14:creationId xmlns:p14="http://schemas.microsoft.com/office/powerpoint/2010/main" val="2895778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3670173287"/>
              </p:ext>
            </p:extLst>
          </p:nvPr>
        </p:nvGraphicFramePr>
        <p:xfrm>
          <a:off x="2580177" y="1100"/>
          <a:ext cx="1099" cy="109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0" name=""/>
                      <p:cNvPicPr/>
                      <p:nvPr/>
                    </p:nvPicPr>
                    <p:blipFill>
                      <a:blip r:embed="rId4"/>
                      <a:stretch>
                        <a:fillRect/>
                      </a:stretch>
                    </p:blipFill>
                    <p:spPr>
                      <a:xfrm>
                        <a:off x="2580177" y="1100"/>
                        <a:ext cx="1099" cy="1099"/>
                      </a:xfrm>
                      <a:prstGeom prst="rect">
                        <a:avLst/>
                      </a:prstGeom>
                    </p:spPr>
                  </p:pic>
                </p:oleObj>
              </mc:Fallback>
            </mc:AlternateContent>
          </a:graphicData>
        </a:graphic>
      </p:graphicFrame>
      <p:sp>
        <p:nvSpPr>
          <p:cNvPr id="12" name="正方形/長方形 11">
            <a:extLst>
              <a:ext uri="{FF2B5EF4-FFF2-40B4-BE49-F238E27FC236}">
                <a16:creationId xmlns:a16="http://schemas.microsoft.com/office/drawing/2014/main" id="{FE7ADC26-D8D8-4DB8-A43B-123C27B64A6A}"/>
              </a:ext>
            </a:extLst>
          </p:cNvPr>
          <p:cNvSpPr/>
          <p:nvPr/>
        </p:nvSpPr>
        <p:spPr>
          <a:xfrm>
            <a:off x="8155757" y="1204697"/>
            <a:ext cx="111600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　　　　　　　　　　現在）</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2684585" y="-1599941"/>
            <a:ext cx="127911" cy="255641"/>
          </a:xfrm>
          <a:prstGeom prst="rect">
            <a:avLst/>
          </a:prstGeom>
          <a:noFill/>
          <a:ln>
            <a:noFill/>
          </a:ln>
          <a:effectLst/>
        </p:spPr>
        <p:txBody>
          <a:bodyPr vert="horz" wrap="none" lIns="63305" tIns="31652" rIns="63305" bIns="31652" numCol="1" anchor="ctr" anchorCtr="0" compatLnSpc="1">
            <a:prstTxWarp prst="textNoShape">
              <a:avLst/>
            </a:prstTxWarp>
            <a:spAutoFit/>
          </a:bodyPr>
          <a:lstStyle/>
          <a:p>
            <a:endParaRPr lang="ja-JP" altLang="en-US" sz="1246"/>
          </a:p>
        </p:txBody>
      </p:sp>
      <p:sp>
        <p:nvSpPr>
          <p:cNvPr id="50" name="正方形/長方形 49">
            <a:extLst>
              <a:ext uri="{FF2B5EF4-FFF2-40B4-BE49-F238E27FC236}">
                <a16:creationId xmlns:a16="http://schemas.microsoft.com/office/drawing/2014/main" id="{EBDAEB49-9BBD-4476-BC0A-754FCA180156}"/>
              </a:ext>
            </a:extLst>
          </p:cNvPr>
          <p:cNvSpPr/>
          <p:nvPr/>
        </p:nvSpPr>
        <p:spPr>
          <a:xfrm>
            <a:off x="653293"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様式番号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D6EB118F-1270-42DD-A723-1F16E02A92D5}"/>
              </a:ext>
            </a:extLst>
          </p:cNvPr>
          <p:cNvSpPr/>
          <p:nvPr/>
        </p:nvSpPr>
        <p:spPr>
          <a:xfrm>
            <a:off x="718129" y="5453417"/>
            <a:ext cx="8553627" cy="53864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tabLst>
                <a:tab pos="355600"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（注）</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１</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４月１日現在の被保護者のうち６５歳以上の者及び当該年度において６５歳に到達する者を記入する。</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２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は市町村記入欄。</a:t>
            </a:r>
          </a:p>
          <a:p>
            <a:pPr marL="355600" algn="l">
              <a:tabLst>
                <a:tab pos="92075" algn="l"/>
                <a:tab pos="534988"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３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「保護開始、停止、廃止年月日」欄は、４月以降の保護の実施機関からの連絡に基づき市町村が記入するための欄。</a:t>
            </a:r>
          </a:p>
        </p:txBody>
      </p:sp>
      <p:sp>
        <p:nvSpPr>
          <p:cNvPr id="16" name="正方形/長方形 15">
            <a:extLst>
              <a:ext uri="{FF2B5EF4-FFF2-40B4-BE49-F238E27FC236}">
                <a16:creationId xmlns:a16="http://schemas.microsoft.com/office/drawing/2014/main" id="{6149E7FF-259F-4CA8-BA7A-F26C96717545}"/>
              </a:ext>
            </a:extLst>
          </p:cNvPr>
          <p:cNvSpPr/>
          <p:nvPr/>
        </p:nvSpPr>
        <p:spPr>
          <a:xfrm>
            <a:off x="3909000" y="865942"/>
            <a:ext cx="2088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dirty="0">
                <a:solidFill>
                  <a:srgbClr val="000000"/>
                </a:solidFill>
                <a:latin typeface="ＭＳ Ｐゴシック" panose="020B0600070205080204" pitchFamily="50" charset="-128"/>
                <a:ea typeface="ＭＳ Ｐゴシック" panose="020B0600070205080204" pitchFamily="50" charset="-128"/>
              </a:rPr>
              <a:t>被保護者情報連絡表（保険者用）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7" name="正方形/長方形 16">
            <a:extLst>
              <a:ext uri="{FF2B5EF4-FFF2-40B4-BE49-F238E27FC236}">
                <a16:creationId xmlns:a16="http://schemas.microsoft.com/office/drawing/2014/main" id="{8C64D187-48CA-4B1E-9528-1BD03FA520FD}"/>
              </a:ext>
            </a:extLst>
          </p:cNvPr>
          <p:cNvSpPr/>
          <p:nvPr/>
        </p:nvSpPr>
        <p:spPr>
          <a:xfrm>
            <a:off x="653293" y="1204697"/>
            <a:ext cx="57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対象年度</a:t>
            </a:r>
          </a:p>
        </p:txBody>
      </p:sp>
      <p:sp>
        <p:nvSpPr>
          <p:cNvPr id="14" name="正方形/長方形 13">
            <a:extLst>
              <a:ext uri="{FF2B5EF4-FFF2-40B4-BE49-F238E27FC236}">
                <a16:creationId xmlns:a16="http://schemas.microsoft.com/office/drawing/2014/main" id="{5C3ACC81-4A60-4428-B873-60DF3B460539}"/>
              </a:ext>
            </a:extLst>
          </p:cNvPr>
          <p:cNvSpPr/>
          <p:nvPr/>
        </p:nvSpPr>
        <p:spPr>
          <a:xfrm>
            <a:off x="4575000" y="1204697"/>
            <a:ext cx="75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介護保険者名</a:t>
            </a:r>
          </a:p>
        </p:txBody>
      </p:sp>
      <p:sp>
        <p:nvSpPr>
          <p:cNvPr id="18" name="正方形/長方形 17">
            <a:extLst>
              <a:ext uri="{FF2B5EF4-FFF2-40B4-BE49-F238E27FC236}">
                <a16:creationId xmlns:a16="http://schemas.microsoft.com/office/drawing/2014/main" id="{D865E365-A8C3-48F8-AECC-C86837A530BC}"/>
              </a:ext>
            </a:extLst>
          </p:cNvPr>
          <p:cNvSpPr/>
          <p:nvPr/>
        </p:nvSpPr>
        <p:spPr>
          <a:xfrm>
            <a:off x="8309182" y="1204697"/>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aphicFrame>
        <p:nvGraphicFramePr>
          <p:cNvPr id="3" name="表 2">
            <a:extLst>
              <a:ext uri="{FF2B5EF4-FFF2-40B4-BE49-F238E27FC236}">
                <a16:creationId xmlns:a16="http://schemas.microsoft.com/office/drawing/2014/main" id="{78C9B8D2-6E72-4456-8EEA-5577BEE4D450}"/>
              </a:ext>
            </a:extLst>
          </p:cNvPr>
          <p:cNvGraphicFramePr>
            <a:graphicFrameLocks noGrp="1"/>
          </p:cNvGraphicFramePr>
          <p:nvPr>
            <p:extLst>
              <p:ext uri="{D42A27DB-BD31-4B8C-83A1-F6EECF244321}">
                <p14:modId xmlns:p14="http://schemas.microsoft.com/office/powerpoint/2010/main" val="2993201373"/>
              </p:ext>
            </p:extLst>
          </p:nvPr>
        </p:nvGraphicFramePr>
        <p:xfrm>
          <a:off x="643767" y="1390662"/>
          <a:ext cx="8627989" cy="3987619"/>
        </p:xfrm>
        <a:graphic>
          <a:graphicData uri="http://schemas.openxmlformats.org/drawingml/2006/table">
            <a:tbl>
              <a:tblPr firstRow="1" firstCol="1" bandRow="1"/>
              <a:tblGrid>
                <a:gridCol w="738887">
                  <a:extLst>
                    <a:ext uri="{9D8B030D-6E8A-4147-A177-3AD203B41FA5}">
                      <a16:colId xmlns:a16="http://schemas.microsoft.com/office/drawing/2014/main" val="3483584715"/>
                    </a:ext>
                  </a:extLst>
                </a:gridCol>
                <a:gridCol w="955294">
                  <a:extLst>
                    <a:ext uri="{9D8B030D-6E8A-4147-A177-3AD203B41FA5}">
                      <a16:colId xmlns:a16="http://schemas.microsoft.com/office/drawing/2014/main" val="2630944018"/>
                    </a:ext>
                  </a:extLst>
                </a:gridCol>
                <a:gridCol w="1624744">
                  <a:extLst>
                    <a:ext uri="{9D8B030D-6E8A-4147-A177-3AD203B41FA5}">
                      <a16:colId xmlns:a16="http://schemas.microsoft.com/office/drawing/2014/main" val="3248068047"/>
                    </a:ext>
                  </a:extLst>
                </a:gridCol>
                <a:gridCol w="768551">
                  <a:extLst>
                    <a:ext uri="{9D8B030D-6E8A-4147-A177-3AD203B41FA5}">
                      <a16:colId xmlns:a16="http://schemas.microsoft.com/office/drawing/2014/main" val="987911430"/>
                    </a:ext>
                  </a:extLst>
                </a:gridCol>
                <a:gridCol w="477984">
                  <a:extLst>
                    <a:ext uri="{9D8B030D-6E8A-4147-A177-3AD203B41FA5}">
                      <a16:colId xmlns:a16="http://schemas.microsoft.com/office/drawing/2014/main" val="1597376529"/>
                    </a:ext>
                  </a:extLst>
                </a:gridCol>
                <a:gridCol w="1202039">
                  <a:extLst>
                    <a:ext uri="{9D8B030D-6E8A-4147-A177-3AD203B41FA5}">
                      <a16:colId xmlns:a16="http://schemas.microsoft.com/office/drawing/2014/main" val="3470200047"/>
                    </a:ext>
                  </a:extLst>
                </a:gridCol>
                <a:gridCol w="1377997">
                  <a:extLst>
                    <a:ext uri="{9D8B030D-6E8A-4147-A177-3AD203B41FA5}">
                      <a16:colId xmlns:a16="http://schemas.microsoft.com/office/drawing/2014/main" val="4163938928"/>
                    </a:ext>
                  </a:extLst>
                </a:gridCol>
                <a:gridCol w="1482493">
                  <a:extLst>
                    <a:ext uri="{9D8B030D-6E8A-4147-A177-3AD203B41FA5}">
                      <a16:colId xmlns:a16="http://schemas.microsoft.com/office/drawing/2014/main" val="1537942893"/>
                    </a:ext>
                  </a:extLst>
                </a:gridCol>
              </a:tblGrid>
              <a:tr h="513551">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氏　　名</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住　　　　　　所</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生年月日</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年齢</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被保険者番号※</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保護開始、停止</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ctr">
                        <a:spcAft>
                          <a:spcPts val="200"/>
                        </a:spcAft>
                      </a:pPr>
                      <a:r>
                        <a:rPr lang="ja-JP" sz="900" kern="100" dirty="0">
                          <a:effectLst/>
                          <a:latin typeface="游明朝" panose="02020400000000000000" pitchFamily="18" charset="-128"/>
                          <a:ea typeface="ＭＳ Ｐゴシック" panose="020B0600070205080204" pitchFamily="50" charset="-128"/>
                          <a:cs typeface="Times New Roman" panose="02020603050405020304" pitchFamily="18" charset="0"/>
                        </a:rPr>
                        <a:t>廃止年月日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100">
                          <a:effectLst/>
                          <a:latin typeface="游明朝" panose="02020400000000000000" pitchFamily="18" charset="-128"/>
                          <a:ea typeface="ＭＳ Ｐゴシック" panose="020B0600070205080204" pitchFamily="50" charset="-128"/>
                          <a:cs typeface="Times New Roman" panose="02020603050405020304" pitchFamily="18" charset="0"/>
                        </a:rPr>
                        <a:t>備　　　　　　　考</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789268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5793237"/>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0255409"/>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9504888"/>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8036446"/>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751818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9114135"/>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7731832"/>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75902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1678544"/>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665454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80328731"/>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5887350"/>
                  </a:ext>
                </a:extLst>
              </a:tr>
              <a:tr h="267236">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100" dirty="0">
                          <a:effectLst/>
                          <a:latin typeface="ＭＳ Ｐゴシック" panose="020B0600070205080204" pitchFamily="50" charset="-128"/>
                          <a:ea typeface="游明朝" panose="02020400000000000000" pitchFamily="18" charset="-128"/>
                          <a:cs typeface="Times New Roman" panose="02020603050405020304" pitchFamily="18" charset="0"/>
                        </a:rPr>
                        <a:t> </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4784470"/>
                  </a:ext>
                </a:extLst>
              </a:tr>
            </a:tbl>
          </a:graphicData>
        </a:graphic>
      </p:graphicFrame>
      <p:sp>
        <p:nvSpPr>
          <p:cNvPr id="15" name="正方形/長方形 14">
            <a:extLst>
              <a:ext uri="{FF2B5EF4-FFF2-40B4-BE49-F238E27FC236}">
                <a16:creationId xmlns:a16="http://schemas.microsoft.com/office/drawing/2014/main" id="{C20E1AF4-2C9A-4C5A-9DD1-7D6607777A3F}"/>
              </a:ext>
            </a:extLst>
          </p:cNvPr>
          <p:cNvSpPr/>
          <p:nvPr/>
        </p:nvSpPr>
        <p:spPr>
          <a:xfrm>
            <a:off x="1725341"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19" name="正方形/長方形 18">
            <a:extLst>
              <a:ext uri="{FF2B5EF4-FFF2-40B4-BE49-F238E27FC236}">
                <a16:creationId xmlns:a16="http://schemas.microsoft.com/office/drawing/2014/main" id="{20FE3C6F-7BE5-469E-8B9D-5CBB9EEC427E}"/>
              </a:ext>
            </a:extLst>
          </p:cNvPr>
          <p:cNvSpPr/>
          <p:nvPr/>
        </p:nvSpPr>
        <p:spPr>
          <a:xfrm>
            <a:off x="4826802" y="1969388"/>
            <a:ext cx="30145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20" name="正方形/長方形 19">
            <a:extLst>
              <a:ext uri="{FF2B5EF4-FFF2-40B4-BE49-F238E27FC236}">
                <a16:creationId xmlns:a16="http://schemas.microsoft.com/office/drawing/2014/main" id="{CB45A092-B327-49FF-B545-53734C93CEB9}"/>
              </a:ext>
            </a:extLst>
          </p:cNvPr>
          <p:cNvSpPr/>
          <p:nvPr/>
        </p:nvSpPr>
        <p:spPr>
          <a:xfrm>
            <a:off x="2982788" y="1971479"/>
            <a:ext cx="301457" cy="12541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21" name="正方形/長方形 20">
            <a:extLst>
              <a:ext uri="{FF2B5EF4-FFF2-40B4-BE49-F238E27FC236}">
                <a16:creationId xmlns:a16="http://schemas.microsoft.com/office/drawing/2014/main" id="{CDB3B825-E7DC-41E4-9069-FB51BED033DD}"/>
              </a:ext>
            </a:extLst>
          </p:cNvPr>
          <p:cNvSpPr/>
          <p:nvPr/>
        </p:nvSpPr>
        <p:spPr>
          <a:xfrm>
            <a:off x="884132" y="1969388"/>
            <a:ext cx="28540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番号</a:t>
            </a:r>
          </a:p>
        </p:txBody>
      </p:sp>
      <p:sp>
        <p:nvSpPr>
          <p:cNvPr id="22" name="正方形/長方形 21">
            <a:extLst>
              <a:ext uri="{FF2B5EF4-FFF2-40B4-BE49-F238E27FC236}">
                <a16:creationId xmlns:a16="http://schemas.microsoft.com/office/drawing/2014/main" id="{95B6097F-3CA7-4DC5-8551-1F53F7DF7231}"/>
              </a:ext>
            </a:extLst>
          </p:cNvPr>
          <p:cNvSpPr/>
          <p:nvPr/>
        </p:nvSpPr>
        <p:spPr>
          <a:xfrm>
            <a:off x="4078235" y="1969388"/>
            <a:ext cx="5349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4" name="正方形/長方形 23">
            <a:extLst>
              <a:ext uri="{FF2B5EF4-FFF2-40B4-BE49-F238E27FC236}">
                <a16:creationId xmlns:a16="http://schemas.microsoft.com/office/drawing/2014/main" id="{B79BA716-BD85-4D1F-A1C3-796960184B06}"/>
              </a:ext>
            </a:extLst>
          </p:cNvPr>
          <p:cNvSpPr/>
          <p:nvPr/>
        </p:nvSpPr>
        <p:spPr>
          <a:xfrm>
            <a:off x="8430808" y="1969388"/>
            <a:ext cx="28514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23" name="正方形/長方形 22">
            <a:extLst>
              <a:ext uri="{FF2B5EF4-FFF2-40B4-BE49-F238E27FC236}">
                <a16:creationId xmlns:a16="http://schemas.microsoft.com/office/drawing/2014/main" id="{5FB3EF16-F4ED-45EC-8C35-868B530ADFA3}"/>
              </a:ext>
            </a:extLst>
          </p:cNvPr>
          <p:cNvSpPr/>
          <p:nvPr/>
        </p:nvSpPr>
        <p:spPr>
          <a:xfrm>
            <a:off x="8767756" y="580998"/>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rgbClr val="000000"/>
                </a:solidFill>
                <a:latin typeface="ＭＳ Ｐゴシック" panose="020B0600070205080204" pitchFamily="50" charset="-128"/>
                <a:ea typeface="ＭＳ Ｐゴシック" panose="020B0600070205080204" pitchFamily="50" charset="-128"/>
              </a:rPr>
              <a:t>文書番号</a:t>
            </a:r>
            <a:endParaRPr kumimoji="1"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 name="正方形/長方形 3">
            <a:extLst>
              <a:ext uri="{FF2B5EF4-FFF2-40B4-BE49-F238E27FC236}">
                <a16:creationId xmlns:a16="http://schemas.microsoft.com/office/drawing/2014/main" id="{5C825430-481F-5240-A504-D57DCBFB9A40}"/>
              </a:ext>
            </a:extLst>
          </p:cNvPr>
          <p:cNvSpPr/>
          <p:nvPr/>
        </p:nvSpPr>
        <p:spPr>
          <a:xfrm>
            <a:off x="4633520" y="6514432"/>
            <a:ext cx="638960" cy="14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ページ番号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C069A9-928D-4E1E-B17D-609DF415E87D}"/>
</file>

<file path=customXml/itemProps2.xml><?xml version="1.0" encoding="utf-8"?>
<ds:datastoreItem xmlns:ds="http://schemas.openxmlformats.org/officeDocument/2006/customXml" ds:itemID="{10D3699C-97FD-45F6-94B5-E7E65B15A9F5}"/>
</file>

<file path=customXml/itemProps3.xml><?xml version="1.0" encoding="utf-8"?>
<ds:datastoreItem xmlns:ds="http://schemas.openxmlformats.org/officeDocument/2006/customXml" ds:itemID="{7A4C55A3-0E89-47D1-86CB-347B023DA4B5}"/>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64</TotalTime>
  <Words>227</Words>
  <PresentationFormat>A4 210 x 297 mm</PresentationFormat>
  <Paragraphs>130</Paragraphs>
  <Slides>1</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8" baseType="lpstr">
      <vt:lpstr>ＭＳ Ｐゴシック</vt:lpstr>
      <vt:lpstr>游明朝</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2025-01-24T02:37:07Z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2022-04-22T02:11:27Z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43fc3b02-9ed9-4c55-9de4-6ca134e4d0ba</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