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9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4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B9EA3-8C0C-4834-A29A-D6DD55240E0B}" v="2" dt="2022-12-20T04:34:37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56" y="60"/>
      </p:cViewPr>
      <p:guideLst>
        <p:guide orient="horz" pos="3097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F35298E-D994-4FDC-A6B8-21DC582C1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3669"/>
              </p:ext>
            </p:extLst>
          </p:nvPr>
        </p:nvGraphicFramePr>
        <p:xfrm>
          <a:off x="560073" y="877942"/>
          <a:ext cx="5750638" cy="7498224"/>
        </p:xfrm>
        <a:graphic>
          <a:graphicData uri="http://schemas.openxmlformats.org/drawingml/2006/table">
            <a:tbl>
              <a:tblPr/>
              <a:tblGrid>
                <a:gridCol w="282138">
                  <a:extLst>
                    <a:ext uri="{9D8B030D-6E8A-4147-A177-3AD203B41FA5}">
                      <a16:colId xmlns:a16="http://schemas.microsoft.com/office/drawing/2014/main" val="2464180307"/>
                    </a:ext>
                  </a:extLst>
                </a:gridCol>
                <a:gridCol w="874047">
                  <a:extLst>
                    <a:ext uri="{9D8B030D-6E8A-4147-A177-3AD203B41FA5}">
                      <a16:colId xmlns:a16="http://schemas.microsoft.com/office/drawing/2014/main" val="343567722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val="4254351297"/>
                    </a:ext>
                  </a:extLst>
                </a:gridCol>
                <a:gridCol w="295422">
                  <a:extLst>
                    <a:ext uri="{9D8B030D-6E8A-4147-A177-3AD203B41FA5}">
                      <a16:colId xmlns:a16="http://schemas.microsoft.com/office/drawing/2014/main" val="18266959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3302096738"/>
                    </a:ext>
                  </a:extLst>
                </a:gridCol>
                <a:gridCol w="533205">
                  <a:extLst>
                    <a:ext uri="{9D8B030D-6E8A-4147-A177-3AD203B41FA5}">
                      <a16:colId xmlns:a16="http://schemas.microsoft.com/office/drawing/2014/main" val="2958968400"/>
                    </a:ext>
                  </a:extLst>
                </a:gridCol>
                <a:gridCol w="380617">
                  <a:extLst>
                    <a:ext uri="{9D8B030D-6E8A-4147-A177-3AD203B41FA5}">
                      <a16:colId xmlns:a16="http://schemas.microsoft.com/office/drawing/2014/main" val="1004232576"/>
                    </a:ext>
                  </a:extLst>
                </a:gridCol>
                <a:gridCol w="605304">
                  <a:extLst>
                    <a:ext uri="{9D8B030D-6E8A-4147-A177-3AD203B41FA5}">
                      <a16:colId xmlns:a16="http://schemas.microsoft.com/office/drawing/2014/main" val="1022339351"/>
                    </a:ext>
                  </a:extLst>
                </a:gridCol>
                <a:gridCol w="309479">
                  <a:extLst>
                    <a:ext uri="{9D8B030D-6E8A-4147-A177-3AD203B41FA5}">
                      <a16:colId xmlns:a16="http://schemas.microsoft.com/office/drawing/2014/main" val="1735706438"/>
                    </a:ext>
                  </a:extLst>
                </a:gridCol>
                <a:gridCol w="1345011">
                  <a:extLst>
                    <a:ext uri="{9D8B030D-6E8A-4147-A177-3AD203B41FA5}">
                      <a16:colId xmlns:a16="http://schemas.microsoft.com/office/drawing/2014/main" val="3848411298"/>
                    </a:ext>
                  </a:extLst>
                </a:gridCol>
              </a:tblGrid>
              <a:tr h="252000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※福祉事務所記載欄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　受理年月日　　　　　　　　年　　　月　　　日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11489"/>
                  </a:ext>
                </a:extLst>
              </a:tr>
              <a:tr h="14401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居住地：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alt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　　　　　　　　　　（フリガナ）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　　　　　　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以降の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氏名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（生年月日） 　　　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歳</a:t>
                      </a:r>
                      <a:r>
                        <a:rPr 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228600" algn="just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に係る施術の給付の要否について意見を求めます。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4037013" algn="l"/>
                      <a:r>
                        <a:rPr lang="ja-JP" sz="9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 </a:t>
                      </a:r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0" indent="4037013" algn="l"/>
                      <a:endParaRPr lang="en-US" altLang="ja-JP" sz="9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304382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</a:t>
                      </a:r>
                      <a:r>
                        <a:rPr lang="ja-JP" sz="900" kern="0" spc="45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要否意見（施術者記載欄）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部位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転帰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継続の場合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傷病の程度及び</a:t>
                      </a:r>
                    </a:p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給付を必要とする理由</a:t>
                      </a: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201285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(2)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(3)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(4)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(5)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(6)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　月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</a:p>
                    <a:p>
                      <a:pPr algn="ctr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治癒・中止・継続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7697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療養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治癒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見込期間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概算見積額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初検時又は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7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ヶ月目以降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788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か月又は　　日間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2928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　円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月目　　　　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871741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往療が必要な場合その理由</a:t>
                      </a:r>
                    </a:p>
                  </a:txBody>
                  <a:tcPr marL="36000" marR="0" marT="3600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34884"/>
                  </a:ext>
                </a:extLst>
              </a:tr>
              <a:tr h="77579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患者氏名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　　　　　　</a:t>
                      </a:r>
                      <a:r>
                        <a:rPr lang="ja-JP" altLang="en-US" sz="900" u="sng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について、上記のとおり給付を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要する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要しない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と認めます。</a:t>
                      </a: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indent="129540" algn="l">
                        <a:spcAft>
                          <a:spcPts val="200"/>
                        </a:spcAft>
                      </a:pP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指定施術機関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施術者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の所在地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L="0" indent="2154238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及び名称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indent="1116330" algn="just">
                        <a:spcAft>
                          <a:spcPts val="200"/>
                        </a:spcAft>
                      </a:pP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694466"/>
                  </a:ext>
                </a:extLst>
              </a:tr>
              <a:tr h="252000">
                <a:tc rowSpan="5"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医師同意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同意年月日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2152650" indent="0"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年  　月 　 日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L="2152650" indent="0"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6587409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指定医療機関名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6380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所在地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11824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医師氏名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78273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注意事項等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just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en-US" alt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（施術に当たって注意すべき事項等があれば記載してください）（任意）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41241" marR="412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320789"/>
                  </a:ext>
                </a:extLst>
              </a:tr>
              <a:tr h="477588">
                <a:tc>
                  <a:txBody>
                    <a:bodyPr/>
                    <a:lstStyle/>
                    <a:p>
                      <a:pPr algn="ct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※嘱託医意見</a:t>
                      </a:r>
                    </a:p>
                  </a:txBody>
                  <a:tcPr marL="0" marR="0" marT="0" marB="0" vert="eaVert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R="127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．不承認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．本庁協議</a:t>
                      </a: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期間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月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  1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2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3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4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5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　　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6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>
                        <a:spcAft>
                          <a:spcPts val="200"/>
                        </a:spcAft>
                      </a:pP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(</a:t>
                      </a:r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詳細意見</a:t>
                      </a:r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)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635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l"/>
                      <a:r>
                        <a:rPr lang="en-US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 </a:t>
                      </a:r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  <a:p>
                      <a:pPr marR="127000" algn="r"/>
                      <a:r>
                        <a:rPr lang="ja-JP" sz="900" kern="100" dirty="0"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ＭＳ 明朝" panose="02020609040205080304" pitchFamily="17" charset="-128"/>
                        </a:rPr>
                        <a:t>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marR="127000" algn="r"/>
                      <a:endParaRPr lang="ja-JP" sz="900" kern="100" dirty="0"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ＭＳ 明朝" panose="02020609040205080304" pitchFamily="17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0673265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3833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1786931" y="557053"/>
            <a:ext cx="3303948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　　　　　　　　　　　　　　　　　　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548041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281026" y="62305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91876" y="2241480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40593" y="2241480"/>
            <a:ext cx="54199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40593" y="242071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21522" y="5543166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875893" y="554316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875893" y="572604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48035" y="5726046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60073" y="9401186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</a:t>
            </a:r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250583" y="541356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     年     月      日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E885B70-FD88-43B4-A418-9DDFBAAC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078" y="2072124"/>
            <a:ext cx="468312" cy="468312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0" tIns="0" rIns="0" bIns="0" anchor="ctr" anchorCtr="0" upright="1">
            <a:noAutofit/>
          </a:bodyPr>
          <a:lstStyle/>
          <a:p>
            <a:pPr algn="ctr"/>
            <a:r>
              <a:rPr lang="ja-JP" sz="900" kern="10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ＭＳ 明朝" panose="02020609040205080304" pitchFamily="17" charset="-128"/>
              </a:rPr>
              <a:t>印</a:t>
            </a:r>
            <a:endParaRPr lang="ja-JP" sz="1050" kern="100">
              <a:effectLst/>
              <a:latin typeface="Century" panose="020406040505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DA39D-9AA7-427B-9794-A874E778F033}"/>
              </a:ext>
            </a:extLst>
          </p:cNvPr>
          <p:cNvSpPr/>
          <p:nvPr/>
        </p:nvSpPr>
        <p:spPr>
          <a:xfrm>
            <a:off x="6310709" y="3773088"/>
            <a:ext cx="228066" cy="52917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FF86CFC-69CC-4A1E-841F-5F706F462577}"/>
              </a:ext>
            </a:extLst>
          </p:cNvPr>
          <p:cNvSpPr/>
          <p:nvPr/>
        </p:nvSpPr>
        <p:spPr>
          <a:xfrm>
            <a:off x="6310709" y="5543166"/>
            <a:ext cx="228065" cy="864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5B1CF0C-64C2-43CC-BEBF-97A16EB9A693}"/>
              </a:ext>
            </a:extLst>
          </p:cNvPr>
          <p:cNvSpPr/>
          <p:nvPr/>
        </p:nvSpPr>
        <p:spPr>
          <a:xfrm>
            <a:off x="1110842" y="937145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4356BDFE-8280-4364-9EBF-B5DAA63B4487}"/>
              </a:ext>
            </a:extLst>
          </p:cNvPr>
          <p:cNvSpPr/>
          <p:nvPr/>
        </p:nvSpPr>
        <p:spPr>
          <a:xfrm>
            <a:off x="5218762" y="9393138"/>
            <a:ext cx="111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A07CE27-7D79-4665-B18E-84BE7FAB11E1}"/>
              </a:ext>
            </a:extLst>
          </p:cNvPr>
          <p:cNvSpPr/>
          <p:nvPr/>
        </p:nvSpPr>
        <p:spPr>
          <a:xfrm>
            <a:off x="838014" y="2373227"/>
            <a:ext cx="167015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zh-TW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endParaRPr kumimoji="1" lang="zh-TW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A496659-477D-44C9-8B67-284374AAFCCC}"/>
              </a:ext>
            </a:extLst>
          </p:cNvPr>
          <p:cNvSpPr/>
          <p:nvPr/>
        </p:nvSpPr>
        <p:spPr>
          <a:xfrm>
            <a:off x="560073" y="8364003"/>
            <a:ext cx="5755454" cy="120970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200"/>
              </a:spcAf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施術を行う場合は、事前に医師の同意を得ること。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2"/>
              <a:tabLst>
                <a:tab pos="361950" algn="l"/>
                <a:tab pos="628650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転帰「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継続の場合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」欄は、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ケ月を超えて施術を継続する場合に該当するものを〇で囲むこと。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>
              <a:spcAft>
                <a:spcPts val="200"/>
              </a:spcAft>
              <a:buAutoNum type="arabicPlain" startAt="3"/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治癒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見込期間」及び「概算見積額」欄は、初検時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(6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ケ月を超えて療養を必要とする場合は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ケ月目以降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</a:p>
          <a:p>
            <a:pPr marL="180975" indent="180975" algn="l">
              <a:spcAft>
                <a:spcPts val="200"/>
              </a:spcAft>
              <a:tabLst>
                <a:tab pos="54292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の療養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見込期間及び概算見積額を記載すること。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algn="l">
              <a:spcAft>
                <a:spcPts val="200"/>
              </a:spcAft>
              <a:tabLst>
                <a:tab pos="361950" algn="l"/>
              </a:tabLst>
            </a:pP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	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037638C-93D2-47B3-BD36-D68194D21E8B}"/>
              </a:ext>
            </a:extLst>
          </p:cNvPr>
          <p:cNvSpPr/>
          <p:nvPr/>
        </p:nvSpPr>
        <p:spPr>
          <a:xfrm>
            <a:off x="4898583" y="2017441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994E6C1-42E8-48C5-9973-6C4FE976B706}"/>
              </a:ext>
            </a:extLst>
          </p:cNvPr>
          <p:cNvSpPr/>
          <p:nvPr/>
        </p:nvSpPr>
        <p:spPr>
          <a:xfrm>
            <a:off x="1173408" y="1672124"/>
            <a:ext cx="1098867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D2D98DF-DB39-4CC1-981A-1E56F19C5E75}"/>
              </a:ext>
            </a:extLst>
          </p:cNvPr>
          <p:cNvSpPr/>
          <p:nvPr/>
        </p:nvSpPr>
        <p:spPr>
          <a:xfrm>
            <a:off x="1437986" y="117503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AE5C9BA-9958-48F5-A55C-F133E5897DB6}"/>
              </a:ext>
            </a:extLst>
          </p:cNvPr>
          <p:cNvSpPr/>
          <p:nvPr/>
        </p:nvSpPr>
        <p:spPr>
          <a:xfrm>
            <a:off x="3429000" y="163878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77E5B9C-BDFA-4C60-B3AA-A52927F31BCE}"/>
              </a:ext>
            </a:extLst>
          </p:cNvPr>
          <p:cNvSpPr/>
          <p:nvPr/>
        </p:nvSpPr>
        <p:spPr>
          <a:xfrm>
            <a:off x="3429000" y="1484131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5F70B44-4D10-4A29-AB38-CCE0FF8B3AEB}"/>
              </a:ext>
            </a:extLst>
          </p:cNvPr>
          <p:cNvSpPr/>
          <p:nvPr/>
        </p:nvSpPr>
        <p:spPr>
          <a:xfrm>
            <a:off x="4633534" y="1638783"/>
            <a:ext cx="50094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B52D936C-4AE0-4E85-AE63-556C7C046036}"/>
              </a:ext>
            </a:extLst>
          </p:cNvPr>
          <p:cNvSpPr/>
          <p:nvPr/>
        </p:nvSpPr>
        <p:spPr>
          <a:xfrm>
            <a:off x="5290103" y="1638783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B37D558-9ACE-4075-B2B2-A33FF0C65B87}"/>
              </a:ext>
            </a:extLst>
          </p:cNvPr>
          <p:cNvSpPr/>
          <p:nvPr/>
        </p:nvSpPr>
        <p:spPr>
          <a:xfrm>
            <a:off x="6318709" y="435323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C7B966B-2A71-45FD-B423-EB2D7F2E1866}"/>
              </a:ext>
            </a:extLst>
          </p:cNvPr>
          <p:cNvSpPr/>
          <p:nvPr/>
        </p:nvSpPr>
        <p:spPr>
          <a:xfrm>
            <a:off x="6343196" y="6431020"/>
            <a:ext cx="228066" cy="8182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3A412B7-4850-4DEE-B304-3DCB36B577AD}"/>
              </a:ext>
            </a:extLst>
          </p:cNvPr>
          <p:cNvSpPr/>
          <p:nvPr/>
        </p:nvSpPr>
        <p:spPr>
          <a:xfrm>
            <a:off x="3129392" y="627697"/>
            <a:ext cx="77347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給付種類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54ECE4A-820B-4151-99D0-0457B13E038C}"/>
              </a:ext>
            </a:extLst>
          </p:cNvPr>
          <p:cNvSpPr/>
          <p:nvPr/>
        </p:nvSpPr>
        <p:spPr>
          <a:xfrm>
            <a:off x="1029026" y="2380504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指定施術者名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2ECEB7AB-B5C7-4389-AF39-261E87E200CE}"/>
              </a:ext>
            </a:extLst>
          </p:cNvPr>
          <p:cNvSpPr/>
          <p:nvPr/>
        </p:nvSpPr>
        <p:spPr>
          <a:xfrm>
            <a:off x="1479026" y="522493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F9828-278A-4C30-A757-5A5F984532E5}"/>
              </a:ext>
            </a:extLst>
          </p:cNvPr>
          <p:cNvSpPr/>
          <p:nvPr/>
        </p:nvSpPr>
        <p:spPr>
          <a:xfrm>
            <a:off x="4701497" y="5726046"/>
            <a:ext cx="150121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指定施術機関（施術者）所在地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AFD2C4F-BA32-48AF-8F2E-B93CEC79B121}"/>
              </a:ext>
            </a:extLst>
          </p:cNvPr>
          <p:cNvSpPr/>
          <p:nvPr/>
        </p:nvSpPr>
        <p:spPr>
          <a:xfrm>
            <a:off x="4704167" y="5868358"/>
            <a:ext cx="1498542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指定施術機関（施術者）名称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89EE43EA-C644-46E1-9897-39878D9F14B9}"/>
              </a:ext>
            </a:extLst>
          </p:cNvPr>
          <p:cNvSpPr/>
          <p:nvPr/>
        </p:nvSpPr>
        <p:spPr>
          <a:xfrm>
            <a:off x="5751245" y="62090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F1EAA84-F7F1-4ACF-94B9-5E4D5871EB59}"/>
              </a:ext>
            </a:extLst>
          </p:cNvPr>
          <p:cNvGrpSpPr/>
          <p:nvPr/>
        </p:nvGrpSpPr>
        <p:grpSpPr>
          <a:xfrm>
            <a:off x="4076102" y="137625"/>
            <a:ext cx="2234607" cy="365760"/>
            <a:chOff x="3645000" y="1370007"/>
            <a:chExt cx="2234607" cy="365760"/>
          </a:xfrm>
          <a:noFill/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E1ABEBF1-B13B-4B59-B747-72F25F6303A6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CF18CF9-C3BD-4D2A-8D8A-760D0B11A2D8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61265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D8A144-6813-4CD5-B0E2-2F539B36D0B4}"/>
</file>

<file path=customXml/itemProps2.xml><?xml version="1.0" encoding="utf-8"?>
<ds:datastoreItem xmlns:ds="http://schemas.openxmlformats.org/officeDocument/2006/customXml" ds:itemID="{6993C6B8-C154-4BAB-88C8-EF5FAC3C5191}"/>
</file>

<file path=customXml/itemProps3.xml><?xml version="1.0" encoding="utf-8"?>
<ds:datastoreItem xmlns:ds="http://schemas.openxmlformats.org/officeDocument/2006/customXml" ds:itemID="{7555A050-DD9E-413C-A988-3C5B494771A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504</Words>
  <PresentationFormat>A4 210 x 297 mm</PresentationFormat>
  <Paragraphs>109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Century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2022-04-22T02:11:24Z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7e6e92d0-c0b7-41fc-a254-4b5ea008b0b0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