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618" y="29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9934B6D-BF18-41DF-B8A3-C19E317BB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07241"/>
              </p:ext>
            </p:extLst>
          </p:nvPr>
        </p:nvGraphicFramePr>
        <p:xfrm>
          <a:off x="561804" y="1232170"/>
          <a:ext cx="5748903" cy="2188520"/>
        </p:xfrm>
        <a:graphic>
          <a:graphicData uri="http://schemas.openxmlformats.org/drawingml/2006/table">
            <a:tbl>
              <a:tblPr/>
              <a:tblGrid>
                <a:gridCol w="299734">
                  <a:extLst>
                    <a:ext uri="{9D8B030D-6E8A-4147-A177-3AD203B41FA5}">
                      <a16:colId xmlns:a16="http://schemas.microsoft.com/office/drawing/2014/main" val="1703130"/>
                    </a:ext>
                  </a:extLst>
                </a:gridCol>
                <a:gridCol w="638435">
                  <a:extLst>
                    <a:ext uri="{9D8B030D-6E8A-4147-A177-3AD203B41FA5}">
                      <a16:colId xmlns:a16="http://schemas.microsoft.com/office/drawing/2014/main" val="2492279941"/>
                    </a:ext>
                  </a:extLst>
                </a:gridCol>
                <a:gridCol w="440609">
                  <a:extLst>
                    <a:ext uri="{9D8B030D-6E8A-4147-A177-3AD203B41FA5}">
                      <a16:colId xmlns:a16="http://schemas.microsoft.com/office/drawing/2014/main" val="3099675809"/>
                    </a:ext>
                  </a:extLst>
                </a:gridCol>
                <a:gridCol w="1943822">
                  <a:extLst>
                    <a:ext uri="{9D8B030D-6E8A-4147-A177-3AD203B41FA5}">
                      <a16:colId xmlns:a16="http://schemas.microsoft.com/office/drawing/2014/main" val="1248600279"/>
                    </a:ext>
                  </a:extLst>
                </a:gridCol>
                <a:gridCol w="204994">
                  <a:extLst>
                    <a:ext uri="{9D8B030D-6E8A-4147-A177-3AD203B41FA5}">
                      <a16:colId xmlns:a16="http://schemas.microsoft.com/office/drawing/2014/main" val="1472770666"/>
                    </a:ext>
                  </a:extLst>
                </a:gridCol>
                <a:gridCol w="971417">
                  <a:extLst>
                    <a:ext uri="{9D8B030D-6E8A-4147-A177-3AD203B41FA5}">
                      <a16:colId xmlns:a16="http://schemas.microsoft.com/office/drawing/2014/main" val="3782031924"/>
                    </a:ext>
                  </a:extLst>
                </a:gridCol>
                <a:gridCol w="1249892">
                  <a:extLst>
                    <a:ext uri="{9D8B030D-6E8A-4147-A177-3AD203B41FA5}">
                      <a16:colId xmlns:a16="http://schemas.microsoft.com/office/drawing/2014/main" val="3487495214"/>
                    </a:ext>
                  </a:extLst>
                </a:gridCol>
              </a:tblGrid>
              <a:tr h="432000"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生活保護法治療材料券</a:t>
                      </a:r>
                    </a:p>
                  </a:txBody>
                  <a:tcPr marL="0" marR="0" marT="288000" marB="28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交付番号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この券の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　　　　　　　　　まで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20272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受給者氏名　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 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126945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42608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223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45110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35C3A38-646B-4570-BFF0-9D532B84E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3818"/>
              </p:ext>
            </p:extLst>
          </p:nvPr>
        </p:nvGraphicFramePr>
        <p:xfrm>
          <a:off x="561805" y="3393071"/>
          <a:ext cx="5748902" cy="3722800"/>
        </p:xfrm>
        <a:graphic>
          <a:graphicData uri="http://schemas.openxmlformats.org/drawingml/2006/table">
            <a:tbl>
              <a:tblPr/>
              <a:tblGrid>
                <a:gridCol w="298435">
                  <a:extLst>
                    <a:ext uri="{9D8B030D-6E8A-4147-A177-3AD203B41FA5}">
                      <a16:colId xmlns:a16="http://schemas.microsoft.com/office/drawing/2014/main" val="4195208602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4162108105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1664844468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2860754397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3493910827"/>
                    </a:ext>
                  </a:extLst>
                </a:gridCol>
                <a:gridCol w="1248367">
                  <a:extLst>
                    <a:ext uri="{9D8B030D-6E8A-4147-A177-3AD203B41FA5}">
                      <a16:colId xmlns:a16="http://schemas.microsoft.com/office/drawing/2014/main" val="1109417206"/>
                    </a:ext>
                  </a:extLst>
                </a:gridCol>
              </a:tblGrid>
              <a:tr h="0">
                <a:tc rowSpan="11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治療材料費請求明細書</a:t>
                      </a:r>
                    </a:p>
                  </a:txBody>
                  <a:tcPr marL="0" marR="0" marT="540000" marB="540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77487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709293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9271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6908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64265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34757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8207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社保負担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48162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　　法　　負　　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6648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　  人　　  支　　  払　　  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4548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引　請　求　（支　払）金　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37304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6342787" y="4646823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921954" y="212720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634326" y="211791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552280" y="1062437"/>
            <a:ext cx="5748903" cy="1624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62050" algn="l">
              <a:tabLst>
                <a:tab pos="22383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担当員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取扱担当者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561805" y="7139709"/>
            <a:ext cx="3464095" cy="6241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1809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本人支払額は物品納入と同時に徴収してください。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治療材料費は福祉事務所へ請求してください。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治療材料費請求明細書のうち取扱業者が記載する所要経費の　　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金額は店頭販売価格を記載してください。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9772" y="9629058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5408748" y="141672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単給・併給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465882" y="1325181"/>
            <a:ext cx="144000" cy="9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1CFA67-780B-4345-8FAD-0FB68A6A338E}"/>
              </a:ext>
            </a:extLst>
          </p:cNvPr>
          <p:cNvSpPr txBox="1"/>
          <p:nvPr/>
        </p:nvSpPr>
        <p:spPr>
          <a:xfrm>
            <a:off x="2064842" y="809559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治療材料券・治療材料費請求明細書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E5F694F-2C67-46CE-99B5-35615BD44216}"/>
              </a:ext>
            </a:extLst>
          </p:cNvPr>
          <p:cNvSpPr/>
          <p:nvPr/>
        </p:nvSpPr>
        <p:spPr>
          <a:xfrm>
            <a:off x="3426731" y="1844538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954B4C4-14CE-4E4B-8E51-55DA8A169043}"/>
              </a:ext>
            </a:extLst>
          </p:cNvPr>
          <p:cNvSpPr/>
          <p:nvPr/>
        </p:nvSpPr>
        <p:spPr>
          <a:xfrm>
            <a:off x="6465882" y="2274565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ACBBD2F-4F65-4D7C-854A-9E97004BC273}"/>
              </a:ext>
            </a:extLst>
          </p:cNvPr>
          <p:cNvSpPr/>
          <p:nvPr/>
        </p:nvSpPr>
        <p:spPr>
          <a:xfrm>
            <a:off x="6465882" y="2971948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115F43C-8C0C-4572-99C4-926C9F7AA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56953"/>
              </p:ext>
            </p:extLst>
          </p:nvPr>
        </p:nvGraphicFramePr>
        <p:xfrm>
          <a:off x="556116" y="7989947"/>
          <a:ext cx="3589151" cy="1512000"/>
        </p:xfrm>
        <a:graphic>
          <a:graphicData uri="http://schemas.openxmlformats.org/drawingml/2006/table">
            <a:tbl>
              <a:tblPr/>
              <a:tblGrid>
                <a:gridCol w="1201800">
                  <a:extLst>
                    <a:ext uri="{9D8B030D-6E8A-4147-A177-3AD203B41FA5}">
                      <a16:colId xmlns:a16="http://schemas.microsoft.com/office/drawing/2014/main" val="2918662003"/>
                    </a:ext>
                  </a:extLst>
                </a:gridCol>
                <a:gridCol w="258679">
                  <a:extLst>
                    <a:ext uri="{9D8B030D-6E8A-4147-A177-3AD203B41FA5}">
                      <a16:colId xmlns:a16="http://schemas.microsoft.com/office/drawing/2014/main" val="3370922155"/>
                    </a:ext>
                  </a:extLst>
                </a:gridCol>
                <a:gridCol w="1059563">
                  <a:extLst>
                    <a:ext uri="{9D8B030D-6E8A-4147-A177-3AD203B41FA5}">
                      <a16:colId xmlns:a16="http://schemas.microsoft.com/office/drawing/2014/main" val="685202107"/>
                    </a:ext>
                  </a:extLst>
                </a:gridCol>
                <a:gridCol w="591828">
                  <a:extLst>
                    <a:ext uri="{9D8B030D-6E8A-4147-A177-3AD203B41FA5}">
                      <a16:colId xmlns:a16="http://schemas.microsoft.com/office/drawing/2014/main" val="286837066"/>
                    </a:ext>
                  </a:extLst>
                </a:gridCol>
                <a:gridCol w="477281">
                  <a:extLst>
                    <a:ext uri="{9D8B030D-6E8A-4147-A177-3AD203B41FA5}">
                      <a16:colId xmlns:a16="http://schemas.microsoft.com/office/drawing/2014/main" val="2398464212"/>
                    </a:ext>
                  </a:extLst>
                </a:gridCol>
              </a:tblGrid>
              <a:tr h="216000"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口座振替申出表示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5225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7335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58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口座名義フリガナ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300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1691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預金の種類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6878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406949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10E7D40-4D67-4D54-B738-C14F3C2ECE06}"/>
              </a:ext>
            </a:extLst>
          </p:cNvPr>
          <p:cNvSpPr/>
          <p:nvPr/>
        </p:nvSpPr>
        <p:spPr>
          <a:xfrm>
            <a:off x="3000375" y="5753195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社保有無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EF98E22-9439-4FAB-9719-7B65ED4195C5}"/>
              </a:ext>
            </a:extLst>
          </p:cNvPr>
          <p:cNvSpPr/>
          <p:nvPr/>
        </p:nvSpPr>
        <p:spPr>
          <a:xfrm>
            <a:off x="3000375" y="6025324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他法負担有無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C028C5D-F790-4878-8660-883AE472EA34}"/>
              </a:ext>
            </a:extLst>
          </p:cNvPr>
          <p:cNvSpPr/>
          <p:nvPr/>
        </p:nvSpPr>
        <p:spPr>
          <a:xfrm>
            <a:off x="1635304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社保区分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558568-4095-4BED-AF67-8D467251DA5B}"/>
              </a:ext>
            </a:extLst>
          </p:cNvPr>
          <p:cNvSpPr/>
          <p:nvPr/>
        </p:nvSpPr>
        <p:spPr>
          <a:xfrm>
            <a:off x="5408748" y="106243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F4A57-ECB2-4111-A1F3-804D887BEBAB}"/>
              </a:ext>
            </a:extLst>
          </p:cNvPr>
          <p:cNvSpPr txBox="1"/>
          <p:nvPr/>
        </p:nvSpPr>
        <p:spPr>
          <a:xfrm>
            <a:off x="4145267" y="713165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請求者氏名及び住所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2C6CF0-5F16-4C60-AC41-27E5F25030D6}"/>
              </a:ext>
            </a:extLst>
          </p:cNvPr>
          <p:cNvSpPr/>
          <p:nvPr/>
        </p:nvSpPr>
        <p:spPr>
          <a:xfrm>
            <a:off x="571330" y="883536"/>
            <a:ext cx="81931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再発行の文言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BD3268-1C03-4A00-9A96-107AD04E01C5}"/>
              </a:ext>
            </a:extLst>
          </p:cNvPr>
          <p:cNvSpPr/>
          <p:nvPr/>
        </p:nvSpPr>
        <p:spPr>
          <a:xfrm>
            <a:off x="2282326" y="1082005"/>
            <a:ext cx="7719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2FC5EAD-D6AE-4F76-82B3-959E838BF884}"/>
              </a:ext>
            </a:extLst>
          </p:cNvPr>
          <p:cNvSpPr/>
          <p:nvPr/>
        </p:nvSpPr>
        <p:spPr>
          <a:xfrm>
            <a:off x="3676253" y="1062437"/>
            <a:ext cx="649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27273D4-0224-432E-B9D4-37622432BBE2}"/>
              </a:ext>
            </a:extLst>
          </p:cNvPr>
          <p:cNvSpPr/>
          <p:nvPr/>
        </p:nvSpPr>
        <p:spPr>
          <a:xfrm>
            <a:off x="896450" y="146357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9E52957-A87A-4A5D-9712-3CDA8B8282CC}"/>
              </a:ext>
            </a:extLst>
          </p:cNvPr>
          <p:cNvSpPr/>
          <p:nvPr/>
        </p:nvSpPr>
        <p:spPr>
          <a:xfrm>
            <a:off x="2514280" y="14377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有効期限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AB7CE4C-7E98-4556-BB16-3E33237F318C}"/>
              </a:ext>
            </a:extLst>
          </p:cNvPr>
          <p:cNvSpPr/>
          <p:nvPr/>
        </p:nvSpPr>
        <p:spPr>
          <a:xfrm>
            <a:off x="2784280" y="1844537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B5AAAB1-BA36-4836-94CC-C07EE5958327}"/>
              </a:ext>
            </a:extLst>
          </p:cNvPr>
          <p:cNvSpPr/>
          <p:nvPr/>
        </p:nvSpPr>
        <p:spPr>
          <a:xfrm>
            <a:off x="3980436" y="1901812"/>
            <a:ext cx="519473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50D6500-CD97-438F-9533-F5D2F3C851DD}"/>
              </a:ext>
            </a:extLst>
          </p:cNvPr>
          <p:cNvSpPr/>
          <p:nvPr/>
        </p:nvSpPr>
        <p:spPr>
          <a:xfrm>
            <a:off x="896450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42EAB68-3585-4E6D-9913-6B601F1C0398}"/>
              </a:ext>
            </a:extLst>
          </p:cNvPr>
          <p:cNvSpPr/>
          <p:nvPr/>
        </p:nvSpPr>
        <p:spPr>
          <a:xfrm>
            <a:off x="3945805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2A5CEA7-8DAE-42E0-9039-F535FB2DAE7B}"/>
              </a:ext>
            </a:extLst>
          </p:cNvPr>
          <p:cNvSpPr/>
          <p:nvPr/>
        </p:nvSpPr>
        <p:spPr>
          <a:xfrm>
            <a:off x="2231656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貸与年月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CD90CD8-3716-401F-9839-95ED41286360}"/>
              </a:ext>
            </a:extLst>
          </p:cNvPr>
          <p:cNvSpPr/>
          <p:nvPr/>
        </p:nvSpPr>
        <p:spPr>
          <a:xfrm>
            <a:off x="4204968" y="2920012"/>
            <a:ext cx="38883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CAD0E59-F377-4E8A-A791-EA983BC530C5}"/>
              </a:ext>
            </a:extLst>
          </p:cNvPr>
          <p:cNvSpPr/>
          <p:nvPr/>
        </p:nvSpPr>
        <p:spPr>
          <a:xfrm>
            <a:off x="3440436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社保割合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BAC8E1A-D9D3-4B70-B45B-C0B81A5705F7}"/>
              </a:ext>
            </a:extLst>
          </p:cNvPr>
          <p:cNvSpPr/>
          <p:nvPr/>
        </p:nvSpPr>
        <p:spPr>
          <a:xfrm>
            <a:off x="3440436" y="602532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他法負担割合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F10E882-5C24-4DD7-9BD9-990F8970E807}"/>
              </a:ext>
            </a:extLst>
          </p:cNvPr>
          <p:cNvSpPr/>
          <p:nvPr/>
        </p:nvSpPr>
        <p:spPr>
          <a:xfrm>
            <a:off x="4145267" y="6355731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8B4639-2407-4EFD-A214-BA276865BC6D}"/>
              </a:ext>
            </a:extLst>
          </p:cNvPr>
          <p:cNvSpPr/>
          <p:nvPr/>
        </p:nvSpPr>
        <p:spPr>
          <a:xfrm>
            <a:off x="1858911" y="8259073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振込先金融機関名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0904D4-AB6A-4B29-9C7A-786618E1F44D}"/>
              </a:ext>
            </a:extLst>
          </p:cNvPr>
          <p:cNvSpPr/>
          <p:nvPr/>
        </p:nvSpPr>
        <p:spPr>
          <a:xfrm>
            <a:off x="1858911" y="8469046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振込先支店名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09E9A84-0763-4927-8CD6-AF4D3607EF33}"/>
              </a:ext>
            </a:extLst>
          </p:cNvPr>
          <p:cNvSpPr/>
          <p:nvPr/>
        </p:nvSpPr>
        <p:spPr>
          <a:xfrm>
            <a:off x="1858911" y="8679019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振込先ふりがな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FFD4E4-D260-40F1-A3E3-3B598904FFEA}"/>
              </a:ext>
            </a:extLst>
          </p:cNvPr>
          <p:cNvSpPr/>
          <p:nvPr/>
        </p:nvSpPr>
        <p:spPr>
          <a:xfrm>
            <a:off x="1858911" y="8888992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振込先口座名義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34F7A8-CD7B-4BA6-9117-AD77AEA7745E}"/>
              </a:ext>
            </a:extLst>
          </p:cNvPr>
          <p:cNvSpPr/>
          <p:nvPr/>
        </p:nvSpPr>
        <p:spPr>
          <a:xfrm>
            <a:off x="1858911" y="9098965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振込先預金種別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C831366-280C-453F-9D50-75074DAEE9F2}"/>
              </a:ext>
            </a:extLst>
          </p:cNvPr>
          <p:cNvSpPr/>
          <p:nvPr/>
        </p:nvSpPr>
        <p:spPr>
          <a:xfrm>
            <a:off x="1858911" y="9308940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AE53263-F311-4AED-B990-54AE6EC9CCA9}"/>
              </a:ext>
            </a:extLst>
          </p:cNvPr>
          <p:cNvSpPr/>
          <p:nvPr/>
        </p:nvSpPr>
        <p:spPr>
          <a:xfrm>
            <a:off x="1569954" y="1694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受給者氏名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8E57E56-595A-424D-99E0-3385E2604013}"/>
              </a:ext>
            </a:extLst>
          </p:cNvPr>
          <p:cNvSpPr/>
          <p:nvPr/>
        </p:nvSpPr>
        <p:spPr>
          <a:xfrm>
            <a:off x="1610055" y="2917916"/>
            <a:ext cx="1079169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治療材料種類名称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71D7D03-1FF2-4754-8C9F-11EC0028CCCE}"/>
              </a:ext>
            </a:extLst>
          </p:cNvPr>
          <p:cNvSpPr/>
          <p:nvPr/>
        </p:nvSpPr>
        <p:spPr>
          <a:xfrm>
            <a:off x="1606879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支給種類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5864F88-41BD-4AD7-BBB9-FC6AB7A0636C}"/>
              </a:ext>
            </a:extLst>
          </p:cNvPr>
          <p:cNvSpPr/>
          <p:nvPr/>
        </p:nvSpPr>
        <p:spPr>
          <a:xfrm>
            <a:off x="2856433" y="3191199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修理方法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4E2A30B-F2A6-4E47-A2A1-D42D0769D6A6}"/>
              </a:ext>
            </a:extLst>
          </p:cNvPr>
          <p:cNvGrpSpPr/>
          <p:nvPr/>
        </p:nvGrpSpPr>
        <p:grpSpPr>
          <a:xfrm>
            <a:off x="4078857" y="249017"/>
            <a:ext cx="2234607" cy="365760"/>
            <a:chOff x="3645000" y="1370007"/>
            <a:chExt cx="2234607" cy="365760"/>
          </a:xfrm>
          <a:noFill/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0EB6FC6-33B0-4233-AFB3-8AA6214D750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675FFD89-9EF7-4B33-8CA0-6BA9F82CDB2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7067F97-19ED-429F-A446-DA7F3CEB05FB}"/>
              </a:ext>
            </a:extLst>
          </p:cNvPr>
          <p:cNvSpPr/>
          <p:nvPr/>
        </p:nvSpPr>
        <p:spPr>
          <a:xfrm>
            <a:off x="5770707" y="6799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0032240B-1FFB-4606-A943-DB1EAC7EEAFD}"/>
              </a:ext>
            </a:extLst>
          </p:cNvPr>
          <p:cNvSpPr/>
          <p:nvPr/>
        </p:nvSpPr>
        <p:spPr>
          <a:xfrm>
            <a:off x="4240172" y="7393519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D7BAD6A1-9682-4970-857D-C5243D95DFD5}"/>
              </a:ext>
            </a:extLst>
          </p:cNvPr>
          <p:cNvSpPr/>
          <p:nvPr/>
        </p:nvSpPr>
        <p:spPr>
          <a:xfrm>
            <a:off x="4240172" y="7579256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請求者住所</a:t>
            </a:r>
          </a:p>
        </p:txBody>
      </p:sp>
    </p:spTree>
    <p:extLst>
      <p:ext uri="{BB962C8B-B14F-4D97-AF65-F5344CB8AC3E}">
        <p14:creationId xmlns:p14="http://schemas.microsoft.com/office/powerpoint/2010/main" val="464745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7221A75-D379-4976-99A9-98CE03591A06}"/>
</file>

<file path=customXml/itemProps2.xml><?xml version="1.0" encoding="utf-8"?>
<ds:datastoreItem xmlns:ds="http://schemas.openxmlformats.org/officeDocument/2006/customXml" ds:itemID="{7799C1A7-80DD-4A4D-8B3F-9BD9071624E7}"/>
</file>

<file path=customXml/itemProps3.xml><?xml version="1.0" encoding="utf-8"?>
<ds:datastoreItem xmlns:ds="http://schemas.openxmlformats.org/officeDocument/2006/customXml" ds:itemID="{AC1DAB74-E528-4CF2-94BC-721F9BAC47C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312</Words>
  <PresentationFormat>A4 210 x 297 mm</PresentationFormat>
  <Paragraphs>134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2026-01-23T07:26:13Z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5c78d9f7-52b5-4d33-ad18-7fea3d81d3c8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