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DE5CFE-3457-46F2-A779-99520DF23E28}" v="7" dt="2022-08-16T04:53:05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3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E84E48A-3796-403E-B73B-40540B9248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588495"/>
              </p:ext>
            </p:extLst>
          </p:nvPr>
        </p:nvGraphicFramePr>
        <p:xfrm>
          <a:off x="560816" y="1053914"/>
          <a:ext cx="5748714" cy="3090320"/>
        </p:xfrm>
        <a:graphic>
          <a:graphicData uri="http://schemas.openxmlformats.org/drawingml/2006/table">
            <a:tbl>
              <a:tblPr firstRow="1" firstCol="1" bandRow="1"/>
              <a:tblGrid>
                <a:gridCol w="1170801">
                  <a:extLst>
                    <a:ext uri="{9D8B030D-6E8A-4147-A177-3AD203B41FA5}">
                      <a16:colId xmlns:a16="http://schemas.microsoft.com/office/drawing/2014/main" val="3965464140"/>
                    </a:ext>
                  </a:extLst>
                </a:gridCol>
                <a:gridCol w="1152940">
                  <a:extLst>
                    <a:ext uri="{9D8B030D-6E8A-4147-A177-3AD203B41FA5}">
                      <a16:colId xmlns:a16="http://schemas.microsoft.com/office/drawing/2014/main" val="3067335573"/>
                    </a:ext>
                  </a:extLst>
                </a:gridCol>
                <a:gridCol w="399856">
                  <a:extLst>
                    <a:ext uri="{9D8B030D-6E8A-4147-A177-3AD203B41FA5}">
                      <a16:colId xmlns:a16="http://schemas.microsoft.com/office/drawing/2014/main" val="1618561991"/>
                    </a:ext>
                  </a:extLst>
                </a:gridCol>
                <a:gridCol w="795683">
                  <a:extLst>
                    <a:ext uri="{9D8B030D-6E8A-4147-A177-3AD203B41FA5}">
                      <a16:colId xmlns:a16="http://schemas.microsoft.com/office/drawing/2014/main" val="1406902650"/>
                    </a:ext>
                  </a:extLst>
                </a:gridCol>
                <a:gridCol w="112690">
                  <a:extLst>
                    <a:ext uri="{9D8B030D-6E8A-4147-A177-3AD203B41FA5}">
                      <a16:colId xmlns:a16="http://schemas.microsoft.com/office/drawing/2014/main" val="3234982730"/>
                    </a:ext>
                  </a:extLst>
                </a:gridCol>
                <a:gridCol w="451403">
                  <a:extLst>
                    <a:ext uri="{9D8B030D-6E8A-4147-A177-3AD203B41FA5}">
                      <a16:colId xmlns:a16="http://schemas.microsoft.com/office/drawing/2014/main" val="2319751059"/>
                    </a:ext>
                  </a:extLst>
                </a:gridCol>
                <a:gridCol w="663314">
                  <a:extLst>
                    <a:ext uri="{9D8B030D-6E8A-4147-A177-3AD203B41FA5}">
                      <a16:colId xmlns:a16="http://schemas.microsoft.com/office/drawing/2014/main" val="908757706"/>
                    </a:ext>
                  </a:extLst>
                </a:gridCol>
                <a:gridCol w="1002027">
                  <a:extLst>
                    <a:ext uri="{9D8B030D-6E8A-4147-A177-3AD203B41FA5}">
                      <a16:colId xmlns:a16="http://schemas.microsoft.com/office/drawing/2014/main" val="2986785459"/>
                    </a:ext>
                  </a:extLst>
                </a:gridCol>
              </a:tblGrid>
              <a:tr h="381534">
                <a:tc row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※指定医療機関名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※発行年月日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22176"/>
                  </a:ext>
                </a:extLst>
              </a:tr>
              <a:tr h="39753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※医療機関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481445"/>
                  </a:ext>
                </a:extLst>
              </a:tr>
              <a:tr h="436823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利用者カナ氏名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707273"/>
                  </a:ext>
                </a:extLst>
              </a:tr>
              <a:tr h="218412"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現在受けている扶助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831131"/>
                  </a:ext>
                </a:extLst>
              </a:tr>
              <a:tr h="509627">
                <a:tc>
                  <a:txBody>
                    <a:bodyPr/>
                    <a:lstStyle/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理由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400" marR="39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2356"/>
                  </a:ext>
                </a:extLst>
              </a:tr>
              <a:tr h="1146387">
                <a:tc gridSpan="8">
                  <a:txBody>
                    <a:bodyPr/>
                    <a:lstStyle/>
                    <a:p>
                      <a:pPr indent="114300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052763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住所</a:t>
                      </a:r>
                      <a:endParaRPr lang="en-US" altLang="ja-JP" sz="900" kern="10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2687638" algn="just">
                        <a:lnSpc>
                          <a:spcPts val="1300"/>
                        </a:lnSpc>
                        <a:tabLst>
                          <a:tab pos="323532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</a:t>
                      </a:r>
                      <a:r>
                        <a:rPr lang="ja-JP" altLang="en-US" sz="900" kern="0" spc="116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</a:t>
                      </a:r>
                      <a:endParaRPr lang="en-US" altLang="ja-JP" sz="900" kern="0" spc="116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indent="3235325" algn="just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利用者との関係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54753"/>
                  </a:ext>
                </a:extLst>
              </a:tr>
            </a:tbl>
          </a:graphicData>
        </a:graphic>
      </p:graphicFrame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E729BDE-D683-4D40-A597-B5E1D7214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336312"/>
              </p:ext>
            </p:extLst>
          </p:nvPr>
        </p:nvGraphicFramePr>
        <p:xfrm>
          <a:off x="560815" y="4654729"/>
          <a:ext cx="5748713" cy="4299621"/>
        </p:xfrm>
        <a:graphic>
          <a:graphicData uri="http://schemas.openxmlformats.org/drawingml/2006/table">
            <a:tbl>
              <a:tblPr firstRow="1" firstCol="1" bandRow="1"/>
              <a:tblGrid>
                <a:gridCol w="858410">
                  <a:extLst>
                    <a:ext uri="{9D8B030D-6E8A-4147-A177-3AD203B41FA5}">
                      <a16:colId xmlns:a16="http://schemas.microsoft.com/office/drawing/2014/main" val="2435216797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474508650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439184396"/>
                    </a:ext>
                  </a:extLst>
                </a:gridCol>
                <a:gridCol w="1014921">
                  <a:extLst>
                    <a:ext uri="{9D8B030D-6E8A-4147-A177-3AD203B41FA5}">
                      <a16:colId xmlns:a16="http://schemas.microsoft.com/office/drawing/2014/main" val="330446478"/>
                    </a:ext>
                  </a:extLst>
                </a:gridCol>
                <a:gridCol w="145214">
                  <a:extLst>
                    <a:ext uri="{9D8B030D-6E8A-4147-A177-3AD203B41FA5}">
                      <a16:colId xmlns:a16="http://schemas.microsoft.com/office/drawing/2014/main" val="3226734325"/>
                    </a:ext>
                  </a:extLst>
                </a:gridCol>
                <a:gridCol w="802015">
                  <a:extLst>
                    <a:ext uri="{9D8B030D-6E8A-4147-A177-3AD203B41FA5}">
                      <a16:colId xmlns:a16="http://schemas.microsoft.com/office/drawing/2014/main" val="3649880396"/>
                    </a:ext>
                  </a:extLst>
                </a:gridCol>
                <a:gridCol w="1289853">
                  <a:extLst>
                    <a:ext uri="{9D8B030D-6E8A-4147-A177-3AD203B41FA5}">
                      <a16:colId xmlns:a16="http://schemas.microsoft.com/office/drawing/2014/main" val="832157681"/>
                    </a:ext>
                  </a:extLst>
                </a:gridCol>
              </a:tblGrid>
              <a:tr h="306000">
                <a:tc gridSpan="2"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利用者氏名</a:t>
                      </a: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9844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主 た る 病 名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kern="10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開始年月日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677094"/>
                  </a:ext>
                </a:extLst>
              </a:tr>
              <a:tr h="306000">
                <a:tc gridSpan="2"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3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病状・治療状態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（改善の見込み等）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</a:pPr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002988"/>
                  </a:ext>
                </a:extLst>
              </a:tr>
              <a:tr h="586677">
                <a:tc gridSpan="2">
                  <a:txBody>
                    <a:bodyPr/>
                    <a:lstStyle/>
                    <a:p>
                      <a:pPr algn="dist"/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訪問看護見込期間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か月</a:t>
                      </a:r>
                    </a:p>
                    <a:p>
                      <a:pPr algn="r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日</a:t>
                      </a:r>
                      <a:endParaRPr kumimoji="1" lang="ja-JP" altLang="en-US" dirty="0"/>
                    </a:p>
                  </a:txBody>
                  <a:tcPr marL="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見込回数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dist">
                        <a:spcAft>
                          <a:spcPts val="200"/>
                        </a:spcAft>
                      </a:pP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0" spc="37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週あたり）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</a:t>
                      </a:r>
                      <a:r>
                        <a:rPr lang="ja-JP" altLang="en-US" sz="9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以上</a:t>
                      </a:r>
                      <a:endParaRPr lang="ja-JP" sz="9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その他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　　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回）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308055"/>
                  </a:ext>
                </a:extLst>
              </a:tr>
              <a:tr h="432000"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実施が適当と思われる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訪問看護事業者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所在地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67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名称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315059"/>
                  </a:ext>
                </a:extLst>
              </a:tr>
              <a:tr h="821496">
                <a:tc gridSpan="7">
                  <a:txBody>
                    <a:bodyPr/>
                    <a:lstStyle/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上記のとおり訪問看護を（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要する 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要しない）と認めます。</a:t>
                      </a: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指定医療機関の所在地及び名称</a:t>
                      </a:r>
                    </a:p>
                    <a:p>
                      <a:pPr indent="114300" algn="just">
                        <a:lnSpc>
                          <a:spcPts val="1400"/>
                        </a:lnSpc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　　　　　　　　　指定医療機関の長又は開設者氏名　　　　　　　　　</a:t>
                      </a: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0674692"/>
                  </a:ext>
                </a:extLst>
              </a:tr>
              <a:tr h="1065178"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spc="1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※福祉事務所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嘱託医意見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訪問看護の要否（ア　要する　イ　要しない）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訪問看護見込期間（ 　　か月）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訪問看護見込回数（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週当たり　回（　 週当たり　回））</a:t>
                      </a:r>
                    </a:p>
                    <a:p>
                      <a:pPr algn="just">
                        <a:lnSpc>
                          <a:spcPts val="1400"/>
                        </a:lnSpc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参考意見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  <a:p>
                      <a:pPr algn="r">
                        <a:lnSpc>
                          <a:spcPts val="14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嘱託医　　　　　　㊞</a:t>
                      </a:r>
                      <a:endParaRPr kumimoji="1" lang="ja-JP" altLang="en-US" dirty="0"/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8270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保護変更申請書（傷病届）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1852632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2659644" y="44718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9563074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75955" y="3342419"/>
            <a:ext cx="95437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703352" y="3339083"/>
            <a:ext cx="7096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1703352" y="3529530"/>
            <a:ext cx="60804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3456078" y="4471849"/>
            <a:ext cx="100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659644" y="3525299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4147477" y="9103372"/>
            <a:ext cx="75789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左中かっこ 20">
            <a:extLst>
              <a:ext uri="{FF2B5EF4-FFF2-40B4-BE49-F238E27FC236}">
                <a16:creationId xmlns:a16="http://schemas.microsoft.com/office/drawing/2014/main" id="{C2E369B4-B1D0-4FB5-8E1A-B85595E7C20F}"/>
              </a:ext>
            </a:extLst>
          </p:cNvPr>
          <p:cNvSpPr/>
          <p:nvPr/>
        </p:nvSpPr>
        <p:spPr>
          <a:xfrm>
            <a:off x="3741048" y="3644717"/>
            <a:ext cx="44450" cy="447675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1B95061-2143-4778-80A6-19547EB5D438}"/>
              </a:ext>
            </a:extLst>
          </p:cNvPr>
          <p:cNvSpPr txBox="1"/>
          <p:nvPr/>
        </p:nvSpPr>
        <p:spPr>
          <a:xfrm>
            <a:off x="2655000" y="4210239"/>
            <a:ext cx="1548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訪問看護要否意見書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66BC020-E060-4519-955C-4AB25A31C590}"/>
              </a:ext>
            </a:extLst>
          </p:cNvPr>
          <p:cNvSpPr/>
          <p:nvPr/>
        </p:nvSpPr>
        <p:spPr>
          <a:xfrm>
            <a:off x="4147478" y="4267738"/>
            <a:ext cx="864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新規・継続　）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A4E85CE-8C31-4B25-9733-E92E81302D1F}"/>
              </a:ext>
            </a:extLst>
          </p:cNvPr>
          <p:cNvSpPr/>
          <p:nvPr/>
        </p:nvSpPr>
        <p:spPr>
          <a:xfrm>
            <a:off x="4284078" y="4278889"/>
            <a:ext cx="57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66AAF8A6-0678-4363-A1DF-4644D78F5631}"/>
              </a:ext>
            </a:extLst>
          </p:cNvPr>
          <p:cNvSpPr/>
          <p:nvPr/>
        </p:nvSpPr>
        <p:spPr>
          <a:xfrm>
            <a:off x="675956" y="6860915"/>
            <a:ext cx="95437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EA115AB-29E0-48A3-99E7-76675DA0ECBC}"/>
              </a:ext>
            </a:extLst>
          </p:cNvPr>
          <p:cNvSpPr/>
          <p:nvPr/>
        </p:nvSpPr>
        <p:spPr>
          <a:xfrm>
            <a:off x="1691096" y="6860915"/>
            <a:ext cx="7219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97EFA31-9611-4667-84AA-F3F07ADD81A2}"/>
              </a:ext>
            </a:extLst>
          </p:cNvPr>
          <p:cNvSpPr/>
          <p:nvPr/>
        </p:nvSpPr>
        <p:spPr>
          <a:xfrm>
            <a:off x="1691096" y="7043795"/>
            <a:ext cx="6449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B786F73-B4BC-4A27-8504-03390250BAA1}"/>
              </a:ext>
            </a:extLst>
          </p:cNvPr>
          <p:cNvSpPr/>
          <p:nvPr/>
        </p:nvSpPr>
        <p:spPr>
          <a:xfrm>
            <a:off x="2659644" y="704379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07A3F02-1091-49F7-8F08-6AABC3EDE34E}"/>
              </a:ext>
            </a:extLst>
          </p:cNvPr>
          <p:cNvSpPr/>
          <p:nvPr/>
        </p:nvSpPr>
        <p:spPr>
          <a:xfrm>
            <a:off x="4507478" y="7043795"/>
            <a:ext cx="12599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月　　　日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F270E0-14D5-49CC-A0A4-7D78FC96CC36}"/>
              </a:ext>
            </a:extLst>
          </p:cNvPr>
          <p:cNvSpPr/>
          <p:nvPr/>
        </p:nvSpPr>
        <p:spPr>
          <a:xfrm>
            <a:off x="5193528" y="9103372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3F35D168-2A11-4B41-9D65-AE0C84065CE3}"/>
              </a:ext>
            </a:extLst>
          </p:cNvPr>
          <p:cNvSpPr/>
          <p:nvPr/>
        </p:nvSpPr>
        <p:spPr>
          <a:xfrm>
            <a:off x="4284078" y="726299"/>
            <a:ext cx="2040835" cy="2616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訪問看護・訪問リハビリテーション事業者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2DA69F0-A008-439D-AF7E-7F135D0AAA8E}"/>
              </a:ext>
            </a:extLst>
          </p:cNvPr>
          <p:cNvSpPr/>
          <p:nvPr/>
        </p:nvSpPr>
        <p:spPr>
          <a:xfrm>
            <a:off x="560815" y="8910192"/>
            <a:ext cx="3468485" cy="45229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541338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（注意）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印の欄は福祉事務所で記入します。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D9CF0B8-02D7-4BAB-9C88-77BE5C4A7365}"/>
              </a:ext>
            </a:extLst>
          </p:cNvPr>
          <p:cNvSpPr/>
          <p:nvPr/>
        </p:nvSpPr>
        <p:spPr>
          <a:xfrm>
            <a:off x="3301338" y="1300154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B932CC2-9753-4C61-951F-80295E1D9377}"/>
              </a:ext>
            </a:extLst>
          </p:cNvPr>
          <p:cNvSpPr/>
          <p:nvPr/>
        </p:nvSpPr>
        <p:spPr>
          <a:xfrm>
            <a:off x="2906079" y="1138015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2451AD6A-0FF7-495C-A3C1-B48F19C9758B}"/>
              </a:ext>
            </a:extLst>
          </p:cNvPr>
          <p:cNvSpPr/>
          <p:nvPr/>
        </p:nvSpPr>
        <p:spPr>
          <a:xfrm>
            <a:off x="5368292" y="1177550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A1DE262-F2FA-4CB0-A488-F34FB7051D01}"/>
              </a:ext>
            </a:extLst>
          </p:cNvPr>
          <p:cNvSpPr/>
          <p:nvPr/>
        </p:nvSpPr>
        <p:spPr>
          <a:xfrm>
            <a:off x="1855347" y="190346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利用者カナ氏名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A41B297-0B14-440C-A657-E3F051208580}"/>
              </a:ext>
            </a:extLst>
          </p:cNvPr>
          <p:cNvSpPr/>
          <p:nvPr/>
        </p:nvSpPr>
        <p:spPr>
          <a:xfrm>
            <a:off x="1855347" y="2090967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0F0BAF38-354A-4FEC-80C3-0205C67D21BB}"/>
              </a:ext>
            </a:extLst>
          </p:cNvPr>
          <p:cNvSpPr/>
          <p:nvPr/>
        </p:nvSpPr>
        <p:spPr>
          <a:xfrm>
            <a:off x="4203001" y="2020353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ACBE49C-FF4F-417F-A518-8CBD65E83896}"/>
              </a:ext>
            </a:extLst>
          </p:cNvPr>
          <p:cNvSpPr/>
          <p:nvPr/>
        </p:nvSpPr>
        <p:spPr>
          <a:xfrm>
            <a:off x="1852632" y="231172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9B81DE6-9B87-4D0B-B602-DEF45E8D7293}"/>
              </a:ext>
            </a:extLst>
          </p:cNvPr>
          <p:cNvSpPr/>
          <p:nvPr/>
        </p:nvSpPr>
        <p:spPr>
          <a:xfrm>
            <a:off x="2001960" y="476774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利用者氏名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E081F3F-8B31-45AB-BBEE-88448AAEF76B}"/>
              </a:ext>
            </a:extLst>
          </p:cNvPr>
          <p:cNvSpPr/>
          <p:nvPr/>
        </p:nvSpPr>
        <p:spPr>
          <a:xfrm>
            <a:off x="5132511" y="4767749"/>
            <a:ext cx="532484" cy="1355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82C629D-D827-4469-BE1B-7442AA5CC0CF}"/>
              </a:ext>
            </a:extLst>
          </p:cNvPr>
          <p:cNvSpPr/>
          <p:nvPr/>
        </p:nvSpPr>
        <p:spPr>
          <a:xfrm>
            <a:off x="2906079" y="156440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39D4D181-3294-4399-8F2C-47D1B960C405}"/>
              </a:ext>
            </a:extLst>
          </p:cNvPr>
          <p:cNvSpPr/>
          <p:nvPr/>
        </p:nvSpPr>
        <p:spPr>
          <a:xfrm>
            <a:off x="4779353" y="231172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9229681-250D-46C8-9338-AC4775552A61}"/>
              </a:ext>
            </a:extLst>
          </p:cNvPr>
          <p:cNvSpPr/>
          <p:nvPr/>
        </p:nvSpPr>
        <p:spPr>
          <a:xfrm>
            <a:off x="3517648" y="7476390"/>
            <a:ext cx="94643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医療機関所在地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730FDDA-0E84-443A-8B84-DC52F4981974}"/>
              </a:ext>
            </a:extLst>
          </p:cNvPr>
          <p:cNvSpPr/>
          <p:nvPr/>
        </p:nvSpPr>
        <p:spPr>
          <a:xfrm>
            <a:off x="4509842" y="7476390"/>
            <a:ext cx="1003272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182B841-1E0C-44D6-81C3-EFBDC5B02B38}"/>
              </a:ext>
            </a:extLst>
          </p:cNvPr>
          <p:cNvSpPr/>
          <p:nvPr/>
        </p:nvSpPr>
        <p:spPr>
          <a:xfrm>
            <a:off x="3513755" y="7650379"/>
            <a:ext cx="879419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41962CB8-3486-446F-B259-F86882B128CE}"/>
              </a:ext>
            </a:extLst>
          </p:cNvPr>
          <p:cNvGrpSpPr/>
          <p:nvPr/>
        </p:nvGrpSpPr>
        <p:grpSpPr>
          <a:xfrm>
            <a:off x="4074921" y="140404"/>
            <a:ext cx="2234607" cy="365760"/>
            <a:chOff x="3645000" y="1370007"/>
            <a:chExt cx="2234607" cy="365760"/>
          </a:xfrm>
          <a:noFill/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3745CCF-CDDE-4073-81DB-11F127B06EB1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77E621A8-7BE7-4C03-B05D-F81B1E4ABED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2FD1D83E-082A-436E-81FA-2CBA7109E0A4}"/>
              </a:ext>
            </a:extLst>
          </p:cNvPr>
          <p:cNvSpPr/>
          <p:nvPr/>
        </p:nvSpPr>
        <p:spPr>
          <a:xfrm>
            <a:off x="571331" y="8403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5D381D9B-4F01-4F3E-BE73-6E467A8DDC7B}"/>
              </a:ext>
            </a:extLst>
          </p:cNvPr>
          <p:cNvSpPr/>
          <p:nvPr/>
        </p:nvSpPr>
        <p:spPr>
          <a:xfrm>
            <a:off x="4393174" y="3683519"/>
            <a:ext cx="464250" cy="135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490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3625FCA-48C1-4E81-AEF5-C5F9AFD25AA0}"/>
</file>

<file path=customXml/itemProps2.xml><?xml version="1.0" encoding="utf-8"?>
<ds:datastoreItem xmlns:ds="http://schemas.openxmlformats.org/officeDocument/2006/customXml" ds:itemID="{F72CBAEE-6052-4463-839F-6E0D7610EE71}"/>
</file>

<file path=customXml/itemProps3.xml><?xml version="1.0" encoding="utf-8"?>
<ds:datastoreItem xmlns:ds="http://schemas.openxmlformats.org/officeDocument/2006/customXml" ds:itemID="{BD44360E-BE9B-46C4-9FFD-AE6300E43F2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348</Words>
  <PresentationFormat>A4 210 x 297 mm</PresentationFormat>
  <Paragraphs>105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2022-12-20T13:26:59Z</cp:lastPrinted>
  <dcterms:created xsi:type="dcterms:W3CDTF">2022-01-20T04:34:58Z</dcterms:created>
  <dcterms:modified xsi:type="dcterms:W3CDTF">2024-03-25T07:25:24Z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ec626ae9-7fe0-449a-b7ef-d410fe4bddfc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