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4.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8" d="100"/>
          <a:sy n="78" d="100"/>
        </p:scale>
        <p:origin x="3618" y="294"/>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1AF6D1-48CD-8B21-94EA-1CC7F649BAA1}"/>
            </a:ext>
          </a:extLst>
        </p:cNvPr>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1FDF5C4A-EAAE-2436-8333-225EBD043EF5}"/>
              </a:ext>
            </a:extLst>
          </p:cNvPr>
          <p:cNvGraphicFramePr>
            <a:graphicFrameLocks noGrp="1"/>
          </p:cNvGraphicFramePr>
          <p:nvPr>
            <p:extLst>
              <p:ext uri="{D42A27DB-BD31-4B8C-83A1-F6EECF244321}">
                <p14:modId xmlns:p14="http://schemas.microsoft.com/office/powerpoint/2010/main" val="1323509146"/>
              </p:ext>
            </p:extLst>
          </p:nvPr>
        </p:nvGraphicFramePr>
        <p:xfrm>
          <a:off x="552530" y="2278279"/>
          <a:ext cx="5761596" cy="371333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70136">
                <a:tc gridSpan="15">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5019">
                <a:tc gridSpan="14">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記</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50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50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50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調査事項</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50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bl>
          </a:graphicData>
        </a:graphic>
      </p:graphicFrame>
      <p:graphicFrame>
        <p:nvGraphicFramePr>
          <p:cNvPr id="37" name="オブジェクト 36" hidden="1">
            <a:extLst>
              <a:ext uri="{FF2B5EF4-FFF2-40B4-BE49-F238E27FC236}">
                <a16:creationId xmlns:a16="http://schemas.microsoft.com/office/drawing/2014/main" id="{1F42D666-2395-5DBB-FBC0-765A4377531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964BDD73-0E65-2BDA-D4AF-AD66C3557E6C}"/>
              </a:ext>
            </a:extLst>
          </p:cNvPr>
          <p:cNvSpPr>
            <a:spLocks noChangeArrowheads="1"/>
          </p:cNvSpPr>
          <p:nvPr/>
        </p:nvSpPr>
        <p:spPr bwMode="auto">
          <a:xfrm>
            <a:off x="152400" y="152400"/>
            <a:ext cx="6858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D7E144FD-596D-FC6C-D8BD-F37DCFB720E1}"/>
              </a:ext>
            </a:extLst>
          </p:cNvPr>
          <p:cNvSpPr>
            <a:spLocks noChangeArrowheads="1"/>
          </p:cNvSpPr>
          <p:nvPr/>
        </p:nvSpPr>
        <p:spPr bwMode="auto">
          <a:xfrm>
            <a:off x="152400" y="609600"/>
            <a:ext cx="6858000" cy="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04CB8C95-5797-EFB8-ED12-E9EB7209CE29}"/>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BC335C2F-5A62-AAAE-4B9B-9C573F33EC62}"/>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EAFC57B7-F882-5392-4D37-DA8134806A43}"/>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BE4944AA-DB52-A109-8FF8-E4820F5FC2AC}"/>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DD45F75E-D84E-EB28-75D3-2A1399E133BC}"/>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463DBF25-1D32-9D62-666E-7F631345D923}"/>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4B8B4C02-D817-508E-716E-61CE572A9031}"/>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7DE083C1-D766-44A2-7B42-6EE93DC4C9CB}"/>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FF6840CC-3029-17AD-700A-56C5A873650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B28986FB-2DC8-733F-BF95-FA40F26D1753}"/>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B43DCD0F-60C9-C134-ED16-B4CA24007150}"/>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90FB27A8-8F16-9E99-0FE3-8FA34E4F58EB}"/>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23AEF41C-E350-F619-90D5-A1F63F574E16}"/>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80" name="正方形/長方形 79">
            <a:extLst>
              <a:ext uri="{FF2B5EF4-FFF2-40B4-BE49-F238E27FC236}">
                <a16:creationId xmlns:a16="http://schemas.microsoft.com/office/drawing/2014/main" id="{8A90F41F-101F-9635-5422-796CFCBA0B74}"/>
              </a:ext>
            </a:extLst>
          </p:cNvPr>
          <p:cNvSpPr/>
          <p:nvPr/>
        </p:nvSpPr>
        <p:spPr>
          <a:xfrm>
            <a:off x="2759810"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25B39B31-DF6B-A88E-B64E-3AC018E2C744}"/>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8" name="正方形/長方形 47">
            <a:extLst>
              <a:ext uri="{FF2B5EF4-FFF2-40B4-BE49-F238E27FC236}">
                <a16:creationId xmlns:a16="http://schemas.microsoft.com/office/drawing/2014/main" id="{2023242A-0E86-6394-6A40-052879825214}"/>
              </a:ext>
            </a:extLst>
          </p:cNvPr>
          <p:cNvSpPr/>
          <p:nvPr/>
        </p:nvSpPr>
        <p:spPr>
          <a:xfrm>
            <a:off x="2032217" y="351888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211A9E0A-519E-4911-A2A8-6706777AC208}"/>
              </a:ext>
            </a:extLst>
          </p:cNvPr>
          <p:cNvSpPr/>
          <p:nvPr/>
        </p:nvSpPr>
        <p:spPr>
          <a:xfrm>
            <a:off x="2032217" y="382827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EE92E24D-B9BF-4E36-1450-6A80128EB2C2}"/>
              </a:ext>
            </a:extLst>
          </p:cNvPr>
          <p:cNvSpPr/>
          <p:nvPr/>
        </p:nvSpPr>
        <p:spPr>
          <a:xfrm>
            <a:off x="2032217" y="410987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58" name="正方形/長方形 57">
            <a:extLst>
              <a:ext uri="{FF2B5EF4-FFF2-40B4-BE49-F238E27FC236}">
                <a16:creationId xmlns:a16="http://schemas.microsoft.com/office/drawing/2014/main" id="{A9141831-7B2A-B105-4DE1-4AE2A201CBC1}"/>
              </a:ext>
            </a:extLst>
          </p:cNvPr>
          <p:cNvSpPr/>
          <p:nvPr/>
        </p:nvSpPr>
        <p:spPr>
          <a:xfrm>
            <a:off x="2032217" y="441925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59" name="正方形/長方形 58">
            <a:extLst>
              <a:ext uri="{FF2B5EF4-FFF2-40B4-BE49-F238E27FC236}">
                <a16:creationId xmlns:a16="http://schemas.microsoft.com/office/drawing/2014/main" id="{4330B02D-F6A5-EF9C-18BA-DC2A54D75E4C}"/>
              </a:ext>
            </a:extLst>
          </p:cNvPr>
          <p:cNvSpPr/>
          <p:nvPr/>
        </p:nvSpPr>
        <p:spPr>
          <a:xfrm>
            <a:off x="2032217" y="47286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60" name="正方形/長方形 59">
            <a:extLst>
              <a:ext uri="{FF2B5EF4-FFF2-40B4-BE49-F238E27FC236}">
                <a16:creationId xmlns:a16="http://schemas.microsoft.com/office/drawing/2014/main" id="{5B991A52-D7B5-2020-8F00-C034786485E0}"/>
              </a:ext>
            </a:extLst>
          </p:cNvPr>
          <p:cNvSpPr/>
          <p:nvPr/>
        </p:nvSpPr>
        <p:spPr>
          <a:xfrm>
            <a:off x="2032217" y="50380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61" name="正方形/長方形 60">
            <a:extLst>
              <a:ext uri="{FF2B5EF4-FFF2-40B4-BE49-F238E27FC236}">
                <a16:creationId xmlns:a16="http://schemas.microsoft.com/office/drawing/2014/main" id="{4E98A369-FDA7-28E6-E7FE-17293731675D}"/>
              </a:ext>
            </a:extLst>
          </p:cNvPr>
          <p:cNvSpPr/>
          <p:nvPr/>
        </p:nvSpPr>
        <p:spPr>
          <a:xfrm>
            <a:off x="2032217" y="336419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2" name="正方形/長方形 61">
            <a:extLst>
              <a:ext uri="{FF2B5EF4-FFF2-40B4-BE49-F238E27FC236}">
                <a16:creationId xmlns:a16="http://schemas.microsoft.com/office/drawing/2014/main" id="{33B82807-C8FB-0ED3-7316-22D55C62BBAB}"/>
              </a:ext>
            </a:extLst>
          </p:cNvPr>
          <p:cNvSpPr/>
          <p:nvPr/>
        </p:nvSpPr>
        <p:spPr>
          <a:xfrm>
            <a:off x="2032217" y="3673578"/>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52DA4A5-D8BA-25F5-7246-56C3CEF3934B}"/>
              </a:ext>
            </a:extLst>
          </p:cNvPr>
          <p:cNvSpPr/>
          <p:nvPr/>
        </p:nvSpPr>
        <p:spPr>
          <a:xfrm>
            <a:off x="2032217" y="3969070"/>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4" name="正方形/長方形 63">
            <a:extLst>
              <a:ext uri="{FF2B5EF4-FFF2-40B4-BE49-F238E27FC236}">
                <a16:creationId xmlns:a16="http://schemas.microsoft.com/office/drawing/2014/main" id="{085D97D2-FC56-6667-F083-AF26C8D74F11}"/>
              </a:ext>
            </a:extLst>
          </p:cNvPr>
          <p:cNvSpPr/>
          <p:nvPr/>
        </p:nvSpPr>
        <p:spPr>
          <a:xfrm>
            <a:off x="2032217" y="426456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5" name="正方形/長方形 64">
            <a:extLst>
              <a:ext uri="{FF2B5EF4-FFF2-40B4-BE49-F238E27FC236}">
                <a16:creationId xmlns:a16="http://schemas.microsoft.com/office/drawing/2014/main" id="{14BFD1F3-EB62-206C-1FD1-EEC714B10616}"/>
              </a:ext>
            </a:extLst>
          </p:cNvPr>
          <p:cNvSpPr/>
          <p:nvPr/>
        </p:nvSpPr>
        <p:spPr>
          <a:xfrm>
            <a:off x="2032217" y="457394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8" name="正方形/長方形 67">
            <a:extLst>
              <a:ext uri="{FF2B5EF4-FFF2-40B4-BE49-F238E27FC236}">
                <a16:creationId xmlns:a16="http://schemas.microsoft.com/office/drawing/2014/main" id="{561963FC-681A-8502-D5B6-22BF34DF6EE2}"/>
              </a:ext>
            </a:extLst>
          </p:cNvPr>
          <p:cNvSpPr/>
          <p:nvPr/>
        </p:nvSpPr>
        <p:spPr>
          <a:xfrm>
            <a:off x="2032217" y="48833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9" name="正方形/長方形 68">
            <a:extLst>
              <a:ext uri="{FF2B5EF4-FFF2-40B4-BE49-F238E27FC236}">
                <a16:creationId xmlns:a16="http://schemas.microsoft.com/office/drawing/2014/main" id="{5B4DB643-828F-B484-C0B3-87170AC387B7}"/>
              </a:ext>
            </a:extLst>
          </p:cNvPr>
          <p:cNvSpPr/>
          <p:nvPr/>
        </p:nvSpPr>
        <p:spPr>
          <a:xfrm>
            <a:off x="2032217" y="519270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70" name="正方形/長方形 69">
            <a:extLst>
              <a:ext uri="{FF2B5EF4-FFF2-40B4-BE49-F238E27FC236}">
                <a16:creationId xmlns:a16="http://schemas.microsoft.com/office/drawing/2014/main" id="{DD6D524F-D521-AF31-EFBF-D3B9A40338EC}"/>
              </a:ext>
            </a:extLst>
          </p:cNvPr>
          <p:cNvSpPr/>
          <p:nvPr/>
        </p:nvSpPr>
        <p:spPr>
          <a:xfrm>
            <a:off x="2014494" y="5347394"/>
            <a:ext cx="8753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65A31CD2-843B-9880-4EA0-36C423B8741F}"/>
              </a:ext>
            </a:extLst>
          </p:cNvPr>
          <p:cNvSpPr/>
          <p:nvPr/>
        </p:nvSpPr>
        <p:spPr>
          <a:xfrm>
            <a:off x="2014494" y="5499625"/>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2" name="正方形/長方形 71">
            <a:extLst>
              <a:ext uri="{FF2B5EF4-FFF2-40B4-BE49-F238E27FC236}">
                <a16:creationId xmlns:a16="http://schemas.microsoft.com/office/drawing/2014/main" id="{80FE86F1-C6AF-8B8E-7849-2685877939FB}"/>
              </a:ext>
            </a:extLst>
          </p:cNvPr>
          <p:cNvSpPr/>
          <p:nvPr/>
        </p:nvSpPr>
        <p:spPr>
          <a:xfrm>
            <a:off x="3041879" y="5499625"/>
            <a:ext cx="80829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3" name="正方形/長方形 72">
            <a:extLst>
              <a:ext uri="{FF2B5EF4-FFF2-40B4-BE49-F238E27FC236}">
                <a16:creationId xmlns:a16="http://schemas.microsoft.com/office/drawing/2014/main" id="{E7AB50A4-DB8E-4607-B4D7-103BA43781C6}"/>
              </a:ext>
            </a:extLst>
          </p:cNvPr>
          <p:cNvSpPr/>
          <p:nvPr/>
        </p:nvSpPr>
        <p:spPr>
          <a:xfrm>
            <a:off x="3932645" y="5499625"/>
            <a:ext cx="938129"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4" name="正方形/長方形 73">
            <a:extLst>
              <a:ext uri="{FF2B5EF4-FFF2-40B4-BE49-F238E27FC236}">
                <a16:creationId xmlns:a16="http://schemas.microsoft.com/office/drawing/2014/main" id="{7172D241-33C2-DB41-66EC-B231B9E665FB}"/>
              </a:ext>
            </a:extLst>
          </p:cNvPr>
          <p:cNvSpPr/>
          <p:nvPr/>
        </p:nvSpPr>
        <p:spPr>
          <a:xfrm>
            <a:off x="4953241" y="5499625"/>
            <a:ext cx="810902"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3D5DAAFC-E943-4508-1621-8C3B469D8DE3}"/>
              </a:ext>
            </a:extLst>
          </p:cNvPr>
          <p:cNvSpPr/>
          <p:nvPr/>
        </p:nvSpPr>
        <p:spPr>
          <a:xfrm>
            <a:off x="5846608" y="5500814"/>
            <a:ext cx="969059" cy="12739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83" name="正方形/長方形 82">
            <a:extLst>
              <a:ext uri="{FF2B5EF4-FFF2-40B4-BE49-F238E27FC236}">
                <a16:creationId xmlns:a16="http://schemas.microsoft.com/office/drawing/2014/main" id="{76A88F67-3BCB-209C-F81E-DA385DAD3B44}"/>
              </a:ext>
            </a:extLst>
          </p:cNvPr>
          <p:cNvSpPr/>
          <p:nvPr/>
        </p:nvSpPr>
        <p:spPr>
          <a:xfrm>
            <a:off x="2014494" y="5725547"/>
            <a:ext cx="944918" cy="12858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調査事項</a:t>
            </a:r>
          </a:p>
        </p:txBody>
      </p:sp>
      <p:grpSp>
        <p:nvGrpSpPr>
          <p:cNvPr id="54" name="グループ化 53">
            <a:extLst>
              <a:ext uri="{FF2B5EF4-FFF2-40B4-BE49-F238E27FC236}">
                <a16:creationId xmlns:a16="http://schemas.microsoft.com/office/drawing/2014/main" id="{62811371-B2F4-00ED-34BB-2C9CAB27474F}"/>
              </a:ext>
            </a:extLst>
          </p:cNvPr>
          <p:cNvGrpSpPr/>
          <p:nvPr/>
        </p:nvGrpSpPr>
        <p:grpSpPr>
          <a:xfrm>
            <a:off x="3371810" y="8883902"/>
            <a:ext cx="3283370" cy="848750"/>
            <a:chOff x="3428404" y="8056060"/>
            <a:chExt cx="3283370" cy="848750"/>
          </a:xfrm>
          <a:noFill/>
        </p:grpSpPr>
        <p:sp>
          <p:nvSpPr>
            <p:cNvPr id="55" name="正方形/長方形 54">
              <a:extLst>
                <a:ext uri="{FF2B5EF4-FFF2-40B4-BE49-F238E27FC236}">
                  <a16:creationId xmlns:a16="http://schemas.microsoft.com/office/drawing/2014/main" id="{98DA84F7-30B6-F03B-2773-E4F7330734DC}"/>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56" name="グループ化 55">
              <a:extLst>
                <a:ext uri="{FF2B5EF4-FFF2-40B4-BE49-F238E27FC236}">
                  <a16:creationId xmlns:a16="http://schemas.microsoft.com/office/drawing/2014/main" id="{20E72CBB-8519-811D-CDF8-E31DDF41758F}"/>
                </a:ext>
              </a:extLst>
            </p:cNvPr>
            <p:cNvGrpSpPr/>
            <p:nvPr/>
          </p:nvGrpSpPr>
          <p:grpSpPr>
            <a:xfrm>
              <a:off x="3428404" y="8056060"/>
              <a:ext cx="3283370" cy="848750"/>
              <a:chOff x="2732913" y="8312956"/>
              <a:chExt cx="3283370" cy="848750"/>
            </a:xfrm>
            <a:grpFill/>
          </p:grpSpPr>
          <p:sp>
            <p:nvSpPr>
              <p:cNvPr id="84" name="テキスト ボックス 83">
                <a:extLst>
                  <a:ext uri="{FF2B5EF4-FFF2-40B4-BE49-F238E27FC236}">
                    <a16:creationId xmlns:a16="http://schemas.microsoft.com/office/drawing/2014/main" id="{7D0AEBB9-57C8-8522-322C-981A61D6E2EC}"/>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E41307DF-35B0-B886-8EC3-FB75E648BF4E}"/>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6" name="正方形/長方形 85">
                <a:extLst>
                  <a:ext uri="{FF2B5EF4-FFF2-40B4-BE49-F238E27FC236}">
                    <a16:creationId xmlns:a16="http://schemas.microsoft.com/office/drawing/2014/main" id="{0694DCA0-A3BB-F927-F6EA-1C81FA8E30D4}"/>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7" name="正方形/長方形 86">
                <a:extLst>
                  <a:ext uri="{FF2B5EF4-FFF2-40B4-BE49-F238E27FC236}">
                    <a16:creationId xmlns:a16="http://schemas.microsoft.com/office/drawing/2014/main" id="{B9B17B1A-C5A9-D714-1E12-D878ECC46DCB}"/>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8" name="正方形/長方形 87">
                <a:extLst>
                  <a:ext uri="{FF2B5EF4-FFF2-40B4-BE49-F238E27FC236}">
                    <a16:creationId xmlns:a16="http://schemas.microsoft.com/office/drawing/2014/main" id="{8789B91A-8500-A2CC-F05C-C5C8F1DABBBB}"/>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9" name="正方形/長方形 88">
                <a:extLst>
                  <a:ext uri="{FF2B5EF4-FFF2-40B4-BE49-F238E27FC236}">
                    <a16:creationId xmlns:a16="http://schemas.microsoft.com/office/drawing/2014/main" id="{B1181C43-23B1-6D38-84C5-B6DF72F62D9B}"/>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0" name="正方形/長方形 89">
                <a:extLst>
                  <a:ext uri="{FF2B5EF4-FFF2-40B4-BE49-F238E27FC236}">
                    <a16:creationId xmlns:a16="http://schemas.microsoft.com/office/drawing/2014/main" id="{9B0AAF8F-7310-E502-F6F6-596CAE4CD388}"/>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91" name="正方形/長方形 90">
                <a:extLst>
                  <a:ext uri="{FF2B5EF4-FFF2-40B4-BE49-F238E27FC236}">
                    <a16:creationId xmlns:a16="http://schemas.microsoft.com/office/drawing/2014/main" id="{FDC19979-B18D-9104-882F-32D3653EDD34}"/>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2" name="正方形/長方形 91">
                <a:extLst>
                  <a:ext uri="{FF2B5EF4-FFF2-40B4-BE49-F238E27FC236}">
                    <a16:creationId xmlns:a16="http://schemas.microsoft.com/office/drawing/2014/main" id="{0C529FA1-E133-9E9A-FB3C-794E63B6BD5A}"/>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3" name="正方形/長方形 92">
                <a:extLst>
                  <a:ext uri="{FF2B5EF4-FFF2-40B4-BE49-F238E27FC236}">
                    <a16:creationId xmlns:a16="http://schemas.microsoft.com/office/drawing/2014/main" id="{0DC7E35E-1FFF-B03E-F222-52302308B0BC}"/>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66" name="正方形/長方形 65">
            <a:extLst>
              <a:ext uri="{FF2B5EF4-FFF2-40B4-BE49-F238E27FC236}">
                <a16:creationId xmlns:a16="http://schemas.microsoft.com/office/drawing/2014/main" id="{0711B08A-B1C5-D610-1690-CC4A29FC5862}"/>
              </a:ext>
            </a:extLst>
          </p:cNvPr>
          <p:cNvSpPr/>
          <p:nvPr/>
        </p:nvSpPr>
        <p:spPr>
          <a:xfrm>
            <a:off x="659805" y="285947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sp>
        <p:nvSpPr>
          <p:cNvPr id="2" name="Rectangle 109">
            <a:extLst>
              <a:ext uri="{FF2B5EF4-FFF2-40B4-BE49-F238E27FC236}">
                <a16:creationId xmlns:a16="http://schemas.microsoft.com/office/drawing/2014/main" id="{C8EE04DB-9DA0-A196-8E97-03C60088DF1A}"/>
              </a:ext>
            </a:extLst>
          </p:cNvPr>
          <p:cNvSpPr>
            <a:spLocks noChangeArrowheads="1"/>
          </p:cNvSpPr>
          <p:nvPr/>
        </p:nvSpPr>
        <p:spPr bwMode="auto">
          <a:xfrm>
            <a:off x="543875" y="7660293"/>
            <a:ext cx="1438067" cy="21544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tabLst>
                <a:tab pos="2057400" algn="l"/>
              </a:tabLst>
            </a:pPr>
            <a:r>
              <a:rPr lang="en-US" altLang="ja-JP" sz="800" b="0" i="0" u="none" strike="noStrike" dirty="0">
                <a:solidFill>
                  <a:srgbClr val="FF0000"/>
                </a:solidFill>
                <a:effectLst/>
                <a:latin typeface="ＭＳ Ｐゴシック" panose="020B0600070205080204" pitchFamily="50" charset="-128"/>
                <a:ea typeface="ＭＳ Ｐゴシック" panose="020B0600070205080204" pitchFamily="50" charset="-128"/>
              </a:rPr>
              <a:t>※</a:t>
            </a:r>
            <a:r>
              <a:rPr lang="ja-JP" altLang="en-US" sz="800" b="0" i="0" u="none" strike="noStrike" dirty="0">
                <a:solidFill>
                  <a:srgbClr val="FF0000"/>
                </a:solidFill>
                <a:effectLst/>
                <a:latin typeface="ＭＳ Ｐゴシック" panose="020B0600070205080204" pitchFamily="50" charset="-128"/>
                <a:ea typeface="ＭＳ Ｐゴシック" panose="020B0600070205080204" pitchFamily="50" charset="-128"/>
              </a:rPr>
              <a:t>根拠法令は裏面のとおり</a:t>
            </a:r>
          </a:p>
        </p:txBody>
      </p:sp>
    </p:spTree>
    <p:extLst>
      <p:ext uri="{BB962C8B-B14F-4D97-AF65-F5344CB8AC3E}">
        <p14:creationId xmlns:p14="http://schemas.microsoft.com/office/powerpoint/2010/main" val="779065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6236D-E895-5ECF-823C-0D937C53C961}"/>
            </a:ext>
          </a:extLst>
        </p:cNvPr>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BD1F8066-77C8-774E-033D-6077F210336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1F42D666-2395-5DBB-FBC0-765A4377531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2" name="Rectangle 109">
            <a:extLst>
              <a:ext uri="{FF2B5EF4-FFF2-40B4-BE49-F238E27FC236}">
                <a16:creationId xmlns:a16="http://schemas.microsoft.com/office/drawing/2014/main" id="{50668C23-54C5-0EE9-C7E5-EDFCCF6C0B72}"/>
              </a:ext>
            </a:extLst>
          </p:cNvPr>
          <p:cNvSpPr>
            <a:spLocks noChangeArrowheads="1"/>
          </p:cNvSpPr>
          <p:nvPr/>
        </p:nvSpPr>
        <p:spPr bwMode="auto">
          <a:xfrm>
            <a:off x="327454" y="1653664"/>
            <a:ext cx="6203092" cy="4324261"/>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t"/>
            <a:r>
              <a:rPr lang="ja-JP" altLang="en-US" sz="1100" dirty="0">
                <a:solidFill>
                  <a:srgbClr val="FF0000"/>
                </a:solidFill>
                <a:latin typeface="ＭＳ Ｐゴシック" panose="020B0600070205080204" pitchFamily="50" charset="-128"/>
                <a:ea typeface="ＭＳ Ｐゴシック" panose="020B0600070205080204" pitchFamily="50" charset="-128"/>
              </a:rPr>
              <a:t>（参考）生活保護法</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第</a:t>
            </a:r>
            <a:r>
              <a:rPr lang="en-US" altLang="ja-JP" sz="1100" dirty="0">
                <a:solidFill>
                  <a:srgbClr val="FF0000"/>
                </a:solidFill>
                <a:latin typeface="ＭＳ Ｐゴシック" panose="020B0600070205080204" pitchFamily="50" charset="-128"/>
                <a:ea typeface="ＭＳ Ｐゴシック" panose="020B0600070205080204" pitchFamily="50" charset="-128"/>
              </a:rPr>
              <a:t>29</a:t>
            </a:r>
            <a:r>
              <a:rPr lang="ja-JP" altLang="en-US" sz="1100" dirty="0">
                <a:solidFill>
                  <a:srgbClr val="FF0000"/>
                </a:solidFill>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1100" dirty="0">
                <a:solidFill>
                  <a:srgbClr val="FF0000"/>
                </a:solidFill>
                <a:latin typeface="ＭＳ Ｐゴシック" panose="020B0600070205080204" pitchFamily="50" charset="-128"/>
                <a:ea typeface="ＭＳ Ｐゴシック" panose="020B0600070205080204" pitchFamily="50" charset="-128"/>
              </a:rPr>
              <a:t>77</a:t>
            </a:r>
            <a:r>
              <a:rPr lang="ja-JP" altLang="en-US" sz="1100" dirty="0">
                <a:solidFill>
                  <a:srgbClr val="FF0000"/>
                </a:solidFill>
                <a:latin typeface="ＭＳ Ｐゴシック" panose="020B0600070205080204" pitchFamily="50" charset="-128"/>
                <a:ea typeface="ＭＳ Ｐゴシック" panose="020B0600070205080204" pitchFamily="50" charset="-128"/>
              </a:rPr>
              <a:t>条若しくは第</a:t>
            </a:r>
            <a:r>
              <a:rPr lang="en-US" altLang="ja-JP" sz="1100" dirty="0">
                <a:solidFill>
                  <a:srgbClr val="FF0000"/>
                </a:solidFill>
                <a:latin typeface="ＭＳ Ｐゴシック" panose="020B0600070205080204" pitchFamily="50" charset="-128"/>
                <a:ea typeface="ＭＳ Ｐゴシック" panose="020B0600070205080204" pitchFamily="50" charset="-128"/>
              </a:rPr>
              <a:t>78</a:t>
            </a:r>
            <a:r>
              <a:rPr lang="ja-JP" altLang="en-US" sz="1100" dirty="0">
                <a:solidFill>
                  <a:srgbClr val="FF0000"/>
                </a:solidFill>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1100" dirty="0">
                <a:solidFill>
                  <a:srgbClr val="FF0000"/>
                </a:solidFill>
                <a:latin typeface="ＭＳ Ｐゴシック" panose="020B0600070205080204" pitchFamily="50" charset="-128"/>
                <a:ea typeface="ＭＳ Ｐゴシック" panose="020B0600070205080204" pitchFamily="50" charset="-128"/>
              </a:rPr>
              <a:t>34</a:t>
            </a:r>
            <a:r>
              <a:rPr lang="ja-JP" altLang="en-US" sz="1100" dirty="0">
                <a:solidFill>
                  <a:srgbClr val="FF0000"/>
                </a:solidFill>
                <a:latin typeface="ＭＳ Ｐゴシック" panose="020B0600070205080204" pitchFamily="50" charset="-128"/>
                <a:ea typeface="ＭＳ Ｐゴシック" panose="020B0600070205080204" pitchFamily="50" charset="-128"/>
              </a:rPr>
              <a:t>年法律第</a:t>
            </a:r>
            <a:r>
              <a:rPr lang="en-US" altLang="ja-JP" sz="1100" dirty="0">
                <a:solidFill>
                  <a:srgbClr val="FF0000"/>
                </a:solidFill>
                <a:latin typeface="ＭＳ Ｐゴシック" panose="020B0600070205080204" pitchFamily="50" charset="-128"/>
                <a:ea typeface="ＭＳ Ｐゴシック" panose="020B0600070205080204" pitchFamily="50" charset="-128"/>
              </a:rPr>
              <a:t>141</a:t>
            </a:r>
            <a:r>
              <a:rPr lang="ja-JP" altLang="en-US" sz="1100" dirty="0">
                <a:solidFill>
                  <a:srgbClr val="FF0000"/>
                </a:solidFill>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en-US" altLang="ja-JP" sz="1100" dirty="0">
                <a:solidFill>
                  <a:srgbClr val="FF0000"/>
                </a:solidFill>
                <a:latin typeface="ＭＳ Ｐゴシック" panose="020B0600070205080204" pitchFamily="50" charset="-128"/>
                <a:ea typeface="ＭＳ Ｐゴシック" panose="020B0600070205080204" pitchFamily="50" charset="-128"/>
              </a:rPr>
              <a:t>2</a:t>
            </a:r>
            <a:r>
              <a:rPr lang="ja-JP" altLang="en-US" sz="1100" dirty="0">
                <a:solidFill>
                  <a:srgbClr val="FF0000"/>
                </a:solidFill>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があつたときには、速やかに、当該情報を記載し、若しくは記録した書類を閲覧させ、又は資料の提供を行うものとする。</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第</a:t>
            </a:r>
            <a:r>
              <a:rPr lang="en-US" altLang="ja-JP" sz="1100" dirty="0">
                <a:solidFill>
                  <a:srgbClr val="FF0000"/>
                </a:solidFill>
                <a:latin typeface="ＭＳ Ｐゴシック" panose="020B0600070205080204" pitchFamily="50" charset="-128"/>
                <a:ea typeface="ＭＳ Ｐゴシック" panose="020B0600070205080204" pitchFamily="50" charset="-128"/>
              </a:rPr>
              <a:t>24</a:t>
            </a:r>
            <a:r>
              <a:rPr lang="ja-JP" altLang="en-US" sz="1100" dirty="0">
                <a:solidFill>
                  <a:srgbClr val="FF0000"/>
                </a:solidFill>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　一～三　（略）</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　五　（略）</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（参考２）生活保護法施行令</a:t>
            </a:r>
            <a:br>
              <a:rPr lang="ja-JP" altLang="en-US" sz="1100" dirty="0">
                <a:solidFill>
                  <a:srgbClr val="FF0000"/>
                </a:solidFill>
                <a:latin typeface="ＭＳ Ｐゴシック" panose="020B0600070205080204" pitchFamily="50" charset="-128"/>
                <a:ea typeface="ＭＳ Ｐゴシック" panose="020B0600070205080204" pitchFamily="50" charset="-128"/>
              </a:rPr>
            </a:br>
            <a:r>
              <a:rPr lang="ja-JP" altLang="en-US" sz="1100" dirty="0">
                <a:solidFill>
                  <a:srgbClr val="FF0000"/>
                </a:solidFill>
                <a:latin typeface="ＭＳ Ｐゴシック" panose="020B0600070205080204" pitchFamily="50" charset="-128"/>
                <a:ea typeface="ＭＳ Ｐゴシック" panose="020B0600070205080204" pitchFamily="50" charset="-128"/>
              </a:rPr>
              <a:t>第２条の２　法第</a:t>
            </a:r>
            <a:r>
              <a:rPr lang="en-US" altLang="ja-JP" sz="1100" dirty="0">
                <a:solidFill>
                  <a:srgbClr val="FF0000"/>
                </a:solidFill>
                <a:latin typeface="ＭＳ Ｐゴシック" panose="020B0600070205080204" pitchFamily="50" charset="-128"/>
                <a:ea typeface="ＭＳ Ｐゴシック" panose="020B0600070205080204" pitchFamily="50" charset="-128"/>
              </a:rPr>
              <a:t>29</a:t>
            </a:r>
            <a:r>
              <a:rPr lang="ja-JP" altLang="en-US" sz="1100" dirty="0">
                <a:solidFill>
                  <a:srgbClr val="FF0000"/>
                </a:solidFill>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p:txBody>
      </p:sp>
      <p:sp>
        <p:nvSpPr>
          <p:cNvPr id="2" name="Rectangle 109">
            <a:extLst>
              <a:ext uri="{FF2B5EF4-FFF2-40B4-BE49-F238E27FC236}">
                <a16:creationId xmlns:a16="http://schemas.microsoft.com/office/drawing/2014/main" id="{2931D5AA-68E7-1700-448A-888051104EC4}"/>
              </a:ext>
            </a:extLst>
          </p:cNvPr>
          <p:cNvSpPr>
            <a:spLocks noChangeArrowheads="1"/>
          </p:cNvSpPr>
          <p:nvPr/>
        </p:nvSpPr>
        <p:spPr bwMode="auto">
          <a:xfrm>
            <a:off x="543875" y="828256"/>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FF0000"/>
                </a:solidFill>
                <a:effectLst/>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37466717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B18EAFC-8174-4E57-BD22-A9BC9BAABA2F}"/>
</file>

<file path=customXml/itemProps2.xml><?xml version="1.0" encoding="utf-8"?>
<ds:datastoreItem xmlns:ds="http://schemas.openxmlformats.org/officeDocument/2006/customXml" ds:itemID="{C34317AD-AC57-4A32-8A2C-4F42EF6570D1}"/>
</file>

<file path=customXml/itemProps3.xml><?xml version="1.0" encoding="utf-8"?>
<ds:datastoreItem xmlns:ds="http://schemas.openxmlformats.org/officeDocument/2006/customXml" ds:itemID="{496E5EF1-24E1-472D-92CC-3039930EB29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382</TotalTime>
  <Words>821</Words>
  <PresentationFormat>A4 210 x 297 mm</PresentationFormat>
  <Paragraphs>67</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2026-01-13T10:47:09Z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589c65e4-7291-45f6-b283-8f39546f6e66</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