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ppt/tags/tag1.xml" ContentType="application/vnd.openxmlformats-officedocument.presentationml.tags+xml"/>
  <Override PartName="/ppt/tags/tag3.xml" ContentType="application/vnd.openxmlformats-officedocument.presentationml.tags+xml"/>
  <Override PartName="/ppt/tags/tag2.xml" ContentType="application/vnd.openxmlformats-officedocument.presentationml.tags+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7"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1253"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6" clrIdx="0">
    <p:extLst>
      <p:ext uri="{19B8F6BF-5375-455C-9EA6-DF929625EA0E}">
        <p15:presenceInfo xmlns:p15="http://schemas.microsoft.com/office/powerpoint/2012/main" userId="S-1-5-21-4175116151-3849908774-3845857867-619503" providerId="AD"/>
      </p:ext>
    </p:extLst>
  </p:cmAuthor>
  <p:cmAuthor id="2" name="渡部 俊(watabe-shun.ik4)" initials="渡部" lastIdx="3" clrIdx="1">
    <p:extLst>
      <p:ext uri="{19B8F6BF-5375-455C-9EA6-DF929625EA0E}">
        <p15:presenceInfo xmlns:p15="http://schemas.microsoft.com/office/powerpoint/2012/main" userId="S-1-5-21-4175116151-3849908774-3845857867-619606" providerId="AD"/>
      </p:ext>
    </p:extLst>
  </p:cmAuthor>
  <p:cmAuthor id="3" name="Okano, Takumi (JP - AB 岡野 匠)" initials="OT(A岡匠" lastIdx="4" clrIdx="2">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558E8A7-F211-4C07-A887-CEE3C13D0C99}" v="1" dt="2022-12-22T07:42:23.457"/>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606" autoAdjust="0"/>
    <p:restoredTop sz="94660"/>
  </p:normalViewPr>
  <p:slideViewPr>
    <p:cSldViewPr snapToGrid="0" showGuides="1">
      <p:cViewPr varScale="1">
        <p:scale>
          <a:sx n="103" d="100"/>
          <a:sy n="103" d="100"/>
        </p:scale>
        <p:origin x="6978" y="312"/>
      </p:cViewPr>
      <p:guideLst>
        <p:guide orient="horz" pos="3120"/>
        <p:guide pos="1253"/>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12" Type="http://schemas.openxmlformats.org/officeDocument/2006/relationships/customXml" Target="../customXml/item3.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2.xml"/><Relationship Id="rId5" Type="http://schemas.openxmlformats.org/officeDocument/2006/relationships/presProps" Target="presProps.xml"/><Relationship Id="rId10" Type="http://schemas.openxmlformats.org/officeDocument/2006/relationships/customXml" Target="../customXml/item1.xml"/><Relationship Id="rId4" Type="http://schemas.openxmlformats.org/officeDocument/2006/relationships/commentAuthors" Target="commentAuthors.xml"/><Relationship Id="rId9" Type="http://schemas.microsoft.com/office/2015/10/relationships/revisionInfo" Target="revisionInfo.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2025/8/6</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49000" y="1182018"/>
            <a:ext cx="5760000" cy="5604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50000"/>
              </a:lnSpc>
              <a:spcBef>
                <a:spcPct val="0"/>
              </a:spcBef>
              <a:spcAft>
                <a:spcPct val="0"/>
              </a:spcAft>
              <a:buClrTx/>
              <a:buSzTx/>
              <a:buFontTx/>
              <a:buNone/>
              <a:tabLst>
                <a:tab pos="2057400" algn="l"/>
              </a:tabLst>
            </a:pPr>
            <a:r>
              <a:rPr lang="ja-JP" altLang="en-US" sz="1100" dirty="0">
                <a:latin typeface="ＭＳ Ｐゴシック" panose="020B0600070205080204" pitchFamily="50" charset="-128"/>
                <a:ea typeface="ＭＳ Ｐゴシック" panose="020B0600070205080204" pitchFamily="50" charset="-128"/>
              </a:rPr>
              <a:t>生活保護法第</a:t>
            </a:r>
            <a:r>
              <a:rPr lang="en-US" altLang="ja-JP" sz="1100" dirty="0">
                <a:latin typeface="ＭＳ Ｐゴシック" panose="020B0600070205080204" pitchFamily="50" charset="-128"/>
                <a:ea typeface="ＭＳ Ｐゴシック" panose="020B0600070205080204" pitchFamily="50" charset="-128"/>
              </a:rPr>
              <a:t>78</a:t>
            </a:r>
            <a:r>
              <a:rPr lang="ja-JP" altLang="en-US" sz="1100" dirty="0">
                <a:latin typeface="ＭＳ Ｐゴシック" panose="020B0600070205080204" pitchFamily="50" charset="-128"/>
                <a:ea typeface="ＭＳ Ｐゴシック" panose="020B0600070205080204" pitchFamily="50" charset="-128"/>
              </a:rPr>
              <a:t>条の</a:t>
            </a:r>
            <a:r>
              <a:rPr lang="en-US" altLang="ja-JP" sz="1100" dirty="0">
                <a:latin typeface="ＭＳ Ｐゴシック" panose="020B0600070205080204" pitchFamily="50" charset="-128"/>
                <a:ea typeface="ＭＳ Ｐゴシック" panose="020B0600070205080204" pitchFamily="50" charset="-128"/>
              </a:rPr>
              <a:t>2</a:t>
            </a:r>
            <a:r>
              <a:rPr lang="ja-JP" altLang="en-US" sz="1100" dirty="0">
                <a:latin typeface="ＭＳ Ｐゴシック" panose="020B0600070205080204" pitchFamily="50" charset="-128"/>
                <a:ea typeface="ＭＳ Ｐゴシック" panose="020B0600070205080204" pitchFamily="50" charset="-128"/>
              </a:rPr>
              <a:t>の規定による保護金品等を徴収金の納入に充てる旨の申出書</a:t>
            </a:r>
            <a:endParaRPr lang="en-US" altLang="ja-JP" sz="1100" dirty="0">
              <a:latin typeface="ＭＳ Ｐゴシック" panose="020B0600070205080204" pitchFamily="50" charset="-128"/>
              <a:ea typeface="ＭＳ Ｐゴシック" panose="020B0600070205080204" pitchFamily="50" charset="-128"/>
            </a:endParaRPr>
          </a:p>
          <a:p>
            <a:pPr lvl="0" indent="0" algn="ctr" defTabSz="914400">
              <a:lnSpc>
                <a:spcPct val="150000"/>
              </a:lnSpc>
              <a:tabLst>
                <a:tab pos="2057400" algn="l"/>
              </a:tabLst>
            </a:pPr>
            <a:r>
              <a:rPr kumimoji="0" lang="ja-JP" altLang="en-US"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（生活保護法</a:t>
            </a:r>
            <a:r>
              <a:rPr lang="ja-JP" altLang="en-US" sz="1100" dirty="0">
                <a:latin typeface="ＭＳ Ｐゴシック" panose="020B0600070205080204" pitchFamily="50" charset="-128"/>
                <a:ea typeface="ＭＳ Ｐゴシック" panose="020B0600070205080204" pitchFamily="50" charset="-128"/>
                <a:cs typeface="ＤＦ平成明朝体W3" charset="-128"/>
              </a:rPr>
              <a:t>第</a:t>
            </a:r>
            <a:r>
              <a:rPr lang="en-US" altLang="ja-JP" sz="1100" dirty="0">
                <a:latin typeface="ＭＳ Ｐゴシック" panose="020B0600070205080204" pitchFamily="50" charset="-128"/>
                <a:ea typeface="ＭＳ Ｐゴシック" panose="020B0600070205080204" pitchFamily="50" charset="-128"/>
                <a:cs typeface="ＤＦ平成明朝体W3" charset="-128"/>
              </a:rPr>
              <a:t>77</a:t>
            </a:r>
            <a:r>
              <a:rPr lang="ja-JP" altLang="en-US" sz="1100" dirty="0">
                <a:latin typeface="ＭＳ Ｐゴシック" panose="020B0600070205080204" pitchFamily="50" charset="-128"/>
                <a:ea typeface="ＭＳ Ｐゴシック" panose="020B0600070205080204" pitchFamily="50" charset="-128"/>
                <a:cs typeface="ＤＦ平成明朝体W3" charset="-128"/>
              </a:rPr>
              <a:t>条の</a:t>
            </a:r>
            <a:r>
              <a:rPr lang="en-US" altLang="ja-JP" sz="1100" dirty="0">
                <a:latin typeface="ＭＳ Ｐゴシック" panose="020B0600070205080204" pitchFamily="50" charset="-128"/>
                <a:ea typeface="ＭＳ Ｐゴシック" panose="020B0600070205080204" pitchFamily="50" charset="-128"/>
                <a:cs typeface="ＤＦ平成明朝体W3" charset="-128"/>
              </a:rPr>
              <a:t>2</a:t>
            </a:r>
            <a:r>
              <a:rPr lang="ja-JP" altLang="en-US" sz="1100" dirty="0">
                <a:latin typeface="ＭＳ Ｐゴシック" panose="020B0600070205080204" pitchFamily="50" charset="-128"/>
                <a:ea typeface="ＭＳ Ｐゴシック" panose="020B0600070205080204" pitchFamily="50" charset="-128"/>
                <a:cs typeface="ＤＦ平成明朝体W3" charset="-128"/>
              </a:rPr>
              <a:t>第</a:t>
            </a:r>
            <a:r>
              <a:rPr lang="en-US" altLang="ja-JP" sz="1100" dirty="0">
                <a:latin typeface="ＭＳ Ｐゴシック" panose="020B0600070205080204" pitchFamily="50" charset="-128"/>
                <a:ea typeface="ＭＳ Ｐゴシック" panose="020B0600070205080204" pitchFamily="50" charset="-128"/>
                <a:cs typeface="ＤＦ平成明朝体W3" charset="-128"/>
              </a:rPr>
              <a:t>1</a:t>
            </a:r>
            <a:r>
              <a:rPr lang="ja-JP" altLang="en-US" sz="1100" dirty="0">
                <a:latin typeface="ＭＳ Ｐゴシック" panose="020B0600070205080204" pitchFamily="50" charset="-128"/>
                <a:ea typeface="ＭＳ Ｐゴシック" panose="020B0600070205080204" pitchFamily="50" charset="-128"/>
                <a:cs typeface="ＤＦ平成明朝体W3" charset="-128"/>
              </a:rPr>
              <a:t>項</a:t>
            </a:r>
            <a:r>
              <a:rPr kumimoji="0" lang="ja-JP" altLang="en-US" sz="1100" b="0" i="0" u="none" strike="noStrike" cap="none" normalizeH="0" baseline="0" dirty="0">
                <a:ln>
                  <a:noFill/>
                </a:ln>
                <a:effectLst/>
                <a:latin typeface="ＭＳ Ｐゴシック" panose="020B0600070205080204" pitchFamily="50" charset="-128"/>
                <a:ea typeface="ＭＳ Ｐゴシック" panose="020B0600070205080204" pitchFamily="50" charset="-128"/>
                <a:cs typeface="ＤＦ平成明朝体W3" charset="-128"/>
              </a:rPr>
              <a:t>に</a:t>
            </a:r>
            <a:r>
              <a:rPr kumimoji="0" lang="ja-JP" altLang="en-US"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基づく徴収金の場合）</a:t>
            </a:r>
            <a:endParaRPr kumimoji="0" lang="en-US" altLang="ja-JP"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grpSp>
        <p:nvGrpSpPr>
          <p:cNvPr id="10" name="グループ化 9">
            <a:extLst>
              <a:ext uri="{FF2B5EF4-FFF2-40B4-BE49-F238E27FC236}">
                <a16:creationId xmlns:a16="http://schemas.microsoft.com/office/drawing/2014/main" id="{842CED9F-D8DA-4854-9A19-CD6189E924CC}"/>
              </a:ext>
            </a:extLst>
          </p:cNvPr>
          <p:cNvGrpSpPr/>
          <p:nvPr/>
        </p:nvGrpSpPr>
        <p:grpSpPr>
          <a:xfrm>
            <a:off x="4097040" y="193166"/>
            <a:ext cx="2234607" cy="365760"/>
            <a:chOff x="3645000" y="1370007"/>
            <a:chExt cx="2234607" cy="365760"/>
          </a:xfrm>
        </p:grpSpPr>
        <p:sp>
          <p:nvSpPr>
            <p:cNvPr id="44" name="正方形/長方形 43">
              <a:extLst>
                <a:ext uri="{FF2B5EF4-FFF2-40B4-BE49-F238E27FC236}">
                  <a16:creationId xmlns:a16="http://schemas.microsoft.com/office/drawing/2014/main" id="{87E4E52B-DEAC-4D82-B39A-87D4110517A4}"/>
                </a:ext>
              </a:extLst>
            </p:cNvPr>
            <p:cNvSpPr/>
            <p:nvPr/>
          </p:nvSpPr>
          <p:spPr>
            <a:xfrm>
              <a:off x="3645000" y="1370007"/>
              <a:ext cx="765455" cy="365760"/>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福祉事務所</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受付日</a:t>
              </a:r>
            </a:p>
          </p:txBody>
        </p:sp>
        <p:sp>
          <p:nvSpPr>
            <p:cNvPr id="49" name="正方形/長方形 48">
              <a:extLst>
                <a:ext uri="{FF2B5EF4-FFF2-40B4-BE49-F238E27FC236}">
                  <a16:creationId xmlns:a16="http://schemas.microsoft.com/office/drawing/2014/main" id="{2B7FBE1C-B7EF-48FC-A89D-6108978ACA7A}"/>
                </a:ext>
              </a:extLst>
            </p:cNvPr>
            <p:cNvSpPr/>
            <p:nvPr/>
          </p:nvSpPr>
          <p:spPr>
            <a:xfrm>
              <a:off x="4410455" y="1370007"/>
              <a:ext cx="1469152" cy="365760"/>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月</a:t>
              </a:r>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日</a:t>
              </a:r>
            </a:p>
          </p:txBody>
        </p:sp>
      </p:grpSp>
      <p:grpSp>
        <p:nvGrpSpPr>
          <p:cNvPr id="11" name="グループ化 10">
            <a:extLst>
              <a:ext uri="{FF2B5EF4-FFF2-40B4-BE49-F238E27FC236}">
                <a16:creationId xmlns:a16="http://schemas.microsoft.com/office/drawing/2014/main" id="{F6FE3F2D-77CF-41A1-BEEF-021E52A512E8}"/>
              </a:ext>
            </a:extLst>
          </p:cNvPr>
          <p:cNvGrpSpPr/>
          <p:nvPr/>
        </p:nvGrpSpPr>
        <p:grpSpPr>
          <a:xfrm>
            <a:off x="4102056" y="7321566"/>
            <a:ext cx="765456" cy="652404"/>
            <a:chOff x="3819525" y="1413115"/>
            <a:chExt cx="765456" cy="652404"/>
          </a:xfrm>
        </p:grpSpPr>
        <p:sp>
          <p:nvSpPr>
            <p:cNvPr id="50" name="正方形/長方形 49">
              <a:extLst>
                <a:ext uri="{FF2B5EF4-FFF2-40B4-BE49-F238E27FC236}">
                  <a16:creationId xmlns:a16="http://schemas.microsoft.com/office/drawing/2014/main" id="{3D8A4717-EC8E-443C-9626-044645D7BB9A}"/>
                </a:ext>
              </a:extLst>
            </p:cNvPr>
            <p:cNvSpPr/>
            <p:nvPr/>
          </p:nvSpPr>
          <p:spPr>
            <a:xfrm>
              <a:off x="3819526" y="1413115"/>
              <a:ext cx="765455" cy="36576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住所</a:t>
              </a:r>
            </a:p>
          </p:txBody>
        </p:sp>
        <p:sp>
          <p:nvSpPr>
            <p:cNvPr id="51" name="正方形/長方形 50">
              <a:extLst>
                <a:ext uri="{FF2B5EF4-FFF2-40B4-BE49-F238E27FC236}">
                  <a16:creationId xmlns:a16="http://schemas.microsoft.com/office/drawing/2014/main" id="{6068A633-7B70-44D4-9678-07B99A54616E}"/>
                </a:ext>
              </a:extLst>
            </p:cNvPr>
            <p:cNvSpPr/>
            <p:nvPr/>
          </p:nvSpPr>
          <p:spPr>
            <a:xfrm>
              <a:off x="3819525" y="1699759"/>
              <a:ext cx="765455" cy="36576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氏名</a:t>
              </a:r>
            </a:p>
          </p:txBody>
        </p:sp>
      </p:grpSp>
      <p:sp>
        <p:nvSpPr>
          <p:cNvPr id="56" name="正方形/長方形 55">
            <a:extLst>
              <a:ext uri="{FF2B5EF4-FFF2-40B4-BE49-F238E27FC236}">
                <a16:creationId xmlns:a16="http://schemas.microsoft.com/office/drawing/2014/main" id="{98B23483-271F-4C0B-965C-2B0719E86D28}"/>
              </a:ext>
            </a:extLst>
          </p:cNvPr>
          <p:cNvSpPr/>
          <p:nvPr/>
        </p:nvSpPr>
        <p:spPr>
          <a:xfrm>
            <a:off x="4097040" y="6943723"/>
            <a:ext cx="2234607" cy="36576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rgbClr val="FF0000"/>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　　　年　　　　月　　　　日</a:t>
            </a:r>
          </a:p>
        </p:txBody>
      </p:sp>
      <p:sp>
        <p:nvSpPr>
          <p:cNvPr id="45" name="Rectangle 109">
            <a:extLst>
              <a:ext uri="{FF2B5EF4-FFF2-40B4-BE49-F238E27FC236}">
                <a16:creationId xmlns:a16="http://schemas.microsoft.com/office/drawing/2014/main" id="{293B5092-6253-411D-B264-86F055D03571}"/>
              </a:ext>
            </a:extLst>
          </p:cNvPr>
          <p:cNvSpPr>
            <a:spLocks noChangeArrowheads="1"/>
          </p:cNvSpPr>
          <p:nvPr/>
        </p:nvSpPr>
        <p:spPr bwMode="auto">
          <a:xfrm>
            <a:off x="571647" y="3324840"/>
            <a:ext cx="5760000" cy="20854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300000"/>
              </a:lnSpc>
              <a:spcBef>
                <a:spcPct val="0"/>
              </a:spcBef>
              <a:spcAft>
                <a:spcPct val="0"/>
              </a:spcAft>
              <a:buClrTx/>
              <a:buSzTx/>
              <a:buFontTx/>
              <a:buNone/>
              <a:tabLst>
                <a:tab pos="2057400" algn="l"/>
              </a:tabLst>
            </a:pP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　私は、　　　　　　　　　　　　分からの</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保護金品等（保護費（金銭給付されるものに限る。）及び就労自立給付金をいう。以下同じ。）より、毎月　　　　　　　　　　　　　　円を　　　　　　　　　　　　　　　　　付費用徴収決定通知による法第</a:t>
            </a: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77</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条の</a:t>
            </a: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2</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第</a:t>
            </a: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1</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項の規定に基づく徴収金の支払いに充てることを申し出ます。</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a:p>
            <a:pPr marR="0" lvl="0" indent="0" defTabSz="914400" rtl="0" eaLnBrk="0" fontAlgn="base" latinLnBrk="0" hangingPunct="0">
              <a:lnSpc>
                <a:spcPct val="300000"/>
              </a:lnSpc>
              <a:spcBef>
                <a:spcPct val="0"/>
              </a:spcBef>
              <a:spcAft>
                <a:spcPct val="0"/>
              </a:spcAft>
              <a:buClrTx/>
              <a:buSzTx/>
              <a:buFontTx/>
              <a:buNone/>
              <a:tabLst>
                <a:tab pos="2057400" algn="l"/>
              </a:tabLst>
            </a:pP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なお、申出の撤回または申出内容の変更を行わない限りにおいて、本申出に基づき、徴収金を全て納付するまで保護金品等から支払いに充てるものとします。</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52" name="正方形/長方形 51">
            <a:extLst>
              <a:ext uri="{FF2B5EF4-FFF2-40B4-BE49-F238E27FC236}">
                <a16:creationId xmlns:a16="http://schemas.microsoft.com/office/drawing/2014/main" id="{6DF3A617-37A2-4A40-B884-09A6DC39FB74}"/>
              </a:ext>
            </a:extLst>
          </p:cNvPr>
          <p:cNvSpPr/>
          <p:nvPr/>
        </p:nvSpPr>
        <p:spPr>
          <a:xfrm>
            <a:off x="3181063" y="4010180"/>
            <a:ext cx="99059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徴収金決定年月日</a:t>
            </a:r>
          </a:p>
        </p:txBody>
      </p:sp>
      <p:sp>
        <p:nvSpPr>
          <p:cNvPr id="53" name="正方形/長方形 52">
            <a:extLst>
              <a:ext uri="{FF2B5EF4-FFF2-40B4-BE49-F238E27FC236}">
                <a16:creationId xmlns:a16="http://schemas.microsoft.com/office/drawing/2014/main" id="{23320E61-123C-4807-A548-9B6E9E051647}"/>
              </a:ext>
            </a:extLst>
          </p:cNvPr>
          <p:cNvSpPr/>
          <p:nvPr/>
        </p:nvSpPr>
        <p:spPr>
          <a:xfrm>
            <a:off x="1098932" y="3585614"/>
            <a:ext cx="714011"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徴収開始年月</a:t>
            </a:r>
          </a:p>
        </p:txBody>
      </p:sp>
      <p:grpSp>
        <p:nvGrpSpPr>
          <p:cNvPr id="34" name="グループ化 33">
            <a:extLst>
              <a:ext uri="{FF2B5EF4-FFF2-40B4-BE49-F238E27FC236}">
                <a16:creationId xmlns:a16="http://schemas.microsoft.com/office/drawing/2014/main" id="{FF2BE0CA-EA2C-4177-94FD-2659AC4F5D88}"/>
              </a:ext>
            </a:extLst>
          </p:cNvPr>
          <p:cNvGrpSpPr/>
          <p:nvPr/>
        </p:nvGrpSpPr>
        <p:grpSpPr>
          <a:xfrm>
            <a:off x="567964" y="2526086"/>
            <a:ext cx="1545854" cy="296099"/>
            <a:chOff x="4074450" y="1176404"/>
            <a:chExt cx="1545854" cy="296099"/>
          </a:xfrm>
        </p:grpSpPr>
        <p:sp>
          <p:nvSpPr>
            <p:cNvPr id="35" name="正方形/長方形 34">
              <a:extLst>
                <a:ext uri="{FF2B5EF4-FFF2-40B4-BE49-F238E27FC236}">
                  <a16:creationId xmlns:a16="http://schemas.microsoft.com/office/drawing/2014/main" id="{60DADFC3-CEB6-4431-81F7-7B315F55FB9A}"/>
                </a:ext>
              </a:extLst>
            </p:cNvPr>
            <p:cNvSpPr/>
            <p:nvPr/>
          </p:nvSpPr>
          <p:spPr>
            <a:xfrm>
              <a:off x="4074450" y="1176404"/>
              <a:ext cx="875456" cy="12666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宛先自治体名称</a:t>
              </a:r>
            </a:p>
          </p:txBody>
        </p:sp>
        <p:sp>
          <p:nvSpPr>
            <p:cNvPr id="38" name="正方形/長方形 37">
              <a:extLst>
                <a:ext uri="{FF2B5EF4-FFF2-40B4-BE49-F238E27FC236}">
                  <a16:creationId xmlns:a16="http://schemas.microsoft.com/office/drawing/2014/main" id="{607A9B41-36BB-466D-8FCC-676D5E6EA289}"/>
                </a:ext>
              </a:extLst>
            </p:cNvPr>
            <p:cNvSpPr/>
            <p:nvPr/>
          </p:nvSpPr>
          <p:spPr>
            <a:xfrm>
              <a:off x="5319429" y="1340737"/>
              <a:ext cx="30087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54" name="正方形/長方形 53">
              <a:extLst>
                <a:ext uri="{FF2B5EF4-FFF2-40B4-BE49-F238E27FC236}">
                  <a16:creationId xmlns:a16="http://schemas.microsoft.com/office/drawing/2014/main" id="{64C71B53-D61A-4653-A466-D13C6D109D70}"/>
                </a:ext>
              </a:extLst>
            </p:cNvPr>
            <p:cNvSpPr/>
            <p:nvPr/>
          </p:nvSpPr>
          <p:spPr>
            <a:xfrm>
              <a:off x="4075172" y="1343915"/>
              <a:ext cx="64662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宛先役職名</a:t>
              </a:r>
            </a:p>
          </p:txBody>
        </p:sp>
        <p:sp>
          <p:nvSpPr>
            <p:cNvPr id="55" name="正方形/長方形 54">
              <a:extLst>
                <a:ext uri="{FF2B5EF4-FFF2-40B4-BE49-F238E27FC236}">
                  <a16:creationId xmlns:a16="http://schemas.microsoft.com/office/drawing/2014/main" id="{872E5C6A-20D1-4FBD-8EBB-36EB982F656E}"/>
                </a:ext>
              </a:extLst>
            </p:cNvPr>
            <p:cNvSpPr/>
            <p:nvPr/>
          </p:nvSpPr>
          <p:spPr>
            <a:xfrm>
              <a:off x="4760009" y="1340737"/>
              <a:ext cx="49787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grpSp>
      <p:sp>
        <p:nvSpPr>
          <p:cNvPr id="32" name="正方形/長方形 31">
            <a:extLst>
              <a:ext uri="{FF2B5EF4-FFF2-40B4-BE49-F238E27FC236}">
                <a16:creationId xmlns:a16="http://schemas.microsoft.com/office/drawing/2014/main" id="{1B3187D8-504E-4376-A069-DA38EF4AD125}"/>
              </a:ext>
            </a:extLst>
          </p:cNvPr>
          <p:cNvSpPr/>
          <p:nvPr/>
        </p:nvSpPr>
        <p:spPr>
          <a:xfrm>
            <a:off x="548996" y="667511"/>
            <a:ext cx="551142" cy="12666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33" name="正方形/長方形 32">
            <a:extLst>
              <a:ext uri="{FF2B5EF4-FFF2-40B4-BE49-F238E27FC236}">
                <a16:creationId xmlns:a16="http://schemas.microsoft.com/office/drawing/2014/main" id="{BF209552-D85C-429B-88EC-796B1AB66F41}"/>
              </a:ext>
            </a:extLst>
          </p:cNvPr>
          <p:cNvSpPr/>
          <p:nvPr/>
        </p:nvSpPr>
        <p:spPr>
          <a:xfrm>
            <a:off x="547790" y="861433"/>
            <a:ext cx="551142" cy="12666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21" name="正方形/長方形 20">
            <a:extLst>
              <a:ext uri="{FF2B5EF4-FFF2-40B4-BE49-F238E27FC236}">
                <a16:creationId xmlns:a16="http://schemas.microsoft.com/office/drawing/2014/main" id="{4901DAB7-B6FB-4281-A5C0-CAA676E66990}"/>
              </a:ext>
            </a:extLst>
          </p:cNvPr>
          <p:cNvSpPr/>
          <p:nvPr/>
        </p:nvSpPr>
        <p:spPr>
          <a:xfrm>
            <a:off x="4510088" y="7440152"/>
            <a:ext cx="35240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住所</a:t>
            </a:r>
          </a:p>
        </p:txBody>
      </p:sp>
    </p:spTree>
    <p:extLst>
      <p:ext uri="{BB962C8B-B14F-4D97-AF65-F5344CB8AC3E}">
        <p14:creationId xmlns:p14="http://schemas.microsoft.com/office/powerpoint/2010/main" val="416505139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35704D2712E0354D9D4184C57411B83B" ma:contentTypeVersion="3" ma:contentTypeDescription="新しいドキュメントを作成します。" ma:contentTypeScope="" ma:versionID="89a2f80d422797c2943b57bf8c0e1423">
  <xsd:schema xmlns:xsd="http://www.w3.org/2001/XMLSchema" xmlns:xs="http://www.w3.org/2001/XMLSchema" xmlns:p="http://schemas.microsoft.com/office/2006/metadata/properties" xmlns:ns2="e879222c-30a7-4f25-9856-927c3118d307" targetNamespace="http://schemas.microsoft.com/office/2006/metadata/properties" ma:root="true" ma:fieldsID="5442a7fc7a3dea8ab046d26496e5e3bd" ns2:_="">
    <xsd:import namespace="e879222c-30a7-4f25-9856-927c3118d307"/>
    <xsd:element name="properties">
      <xsd:complexType>
        <xsd:sequence>
          <xsd:element name="documentManagement">
            <xsd:complexType>
              <xsd:all>
                <xsd:element ref="ns2:MediaServiceMetadata" minOccurs="0"/>
                <xsd:element ref="ns2:MediaServiceFastMetadata"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879222c-30a7-4f25-9856-927c3118d30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7D194B14-A9C7-4AB7-BEBC-E254EF4A8811}"/>
</file>

<file path=customXml/itemProps2.xml><?xml version="1.0" encoding="utf-8"?>
<ds:datastoreItem xmlns:ds="http://schemas.openxmlformats.org/officeDocument/2006/customXml" ds:itemID="{C738016F-A0A6-4508-A9D0-755F1EAF942D}"/>
</file>

<file path=customXml/itemProps3.xml><?xml version="1.0" encoding="utf-8"?>
<ds:datastoreItem xmlns:ds="http://schemas.openxmlformats.org/officeDocument/2006/customXml" ds:itemID="{B0AC1892-566E-4A2C-906E-F3B608BD3914}"/>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672</TotalTime>
  <Words>177</Words>
  <PresentationFormat>A4 210 x 297 mm</PresentationFormat>
  <Paragraphs>19</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2025-08-06T10:34:40Z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a3c98c2a-b2ca-4a34-aec4-60f5fe393cbb</vt:lpwstr>
  </property>
  <property fmtid="{D5CDD505-2E9C-101B-9397-08002B2CF9AE}" pid="15" name="MSIP_Label_436fffe2-e74d-4f21-833f-6f054a10cb50_ContentBits">
    <vt:lpwstr>0</vt:lpwstr>
  </property>
  <property fmtid="{D5CDD505-2E9C-101B-9397-08002B2CF9AE}" pid="16" name="ContentTypeId">
    <vt:lpwstr>0x01010035704D2712E0354D9D4184C57411B83B</vt:lpwstr>
  </property>
</Properties>
</file>