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渡部 俊(watabe-shun.ik4)" initials="渡部" lastIdx="2"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3"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p:scale>
          <a:sx n="100" d="100"/>
          <a:sy n="100" d="100"/>
        </p:scale>
        <p:origin x="3042" y="312"/>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2026/1/6</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0" name="正方形/長方形 69">
            <a:extLst>
              <a:ext uri="{FF2B5EF4-FFF2-40B4-BE49-F238E27FC236}">
                <a16:creationId xmlns:a16="http://schemas.microsoft.com/office/drawing/2014/main" id="{B000984C-165E-4061-B388-B40CE564CB26}"/>
              </a:ext>
            </a:extLst>
          </p:cNvPr>
          <p:cNvSpPr/>
          <p:nvPr/>
        </p:nvSpPr>
        <p:spPr>
          <a:xfrm>
            <a:off x="2885016" y="2199680"/>
            <a:ext cx="87135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不正受給期間</a:t>
            </a:r>
          </a:p>
        </p:txBody>
      </p:sp>
      <p:sp>
        <p:nvSpPr>
          <p:cNvPr id="71" name="正方形/長方形 70">
            <a:extLst>
              <a:ext uri="{FF2B5EF4-FFF2-40B4-BE49-F238E27FC236}">
                <a16:creationId xmlns:a16="http://schemas.microsoft.com/office/drawing/2014/main" id="{5695C597-2877-43BC-AF32-757A56B06D99}"/>
              </a:ext>
            </a:extLst>
          </p:cNvPr>
          <p:cNvSpPr/>
          <p:nvPr/>
        </p:nvSpPr>
        <p:spPr>
          <a:xfrm>
            <a:off x="2885016" y="2456495"/>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決定年月日</a:t>
            </a:r>
          </a:p>
        </p:txBody>
      </p:sp>
      <p:sp>
        <p:nvSpPr>
          <p:cNvPr id="73" name="正方形/長方形 72">
            <a:extLst>
              <a:ext uri="{FF2B5EF4-FFF2-40B4-BE49-F238E27FC236}">
                <a16:creationId xmlns:a16="http://schemas.microsoft.com/office/drawing/2014/main" id="{5BD44F54-0C39-4476-B35D-C8809342BA32}"/>
              </a:ext>
            </a:extLst>
          </p:cNvPr>
          <p:cNvSpPr/>
          <p:nvPr/>
        </p:nvSpPr>
        <p:spPr>
          <a:xfrm>
            <a:off x="2885016" y="4353843"/>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徴収対象額</a:t>
            </a:r>
          </a:p>
        </p:txBody>
      </p:sp>
      <p:sp>
        <p:nvSpPr>
          <p:cNvPr id="74" name="正方形/長方形 73">
            <a:extLst>
              <a:ext uri="{FF2B5EF4-FFF2-40B4-BE49-F238E27FC236}">
                <a16:creationId xmlns:a16="http://schemas.microsoft.com/office/drawing/2014/main" id="{101DC666-5136-4BD2-A1BC-880A6CDE38FC}"/>
              </a:ext>
            </a:extLst>
          </p:cNvPr>
          <p:cNvSpPr/>
          <p:nvPr/>
        </p:nvSpPr>
        <p:spPr>
          <a:xfrm>
            <a:off x="2885016" y="4599303"/>
            <a:ext cx="43749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控除額</a:t>
            </a:r>
          </a:p>
        </p:txBody>
      </p:sp>
      <p:sp>
        <p:nvSpPr>
          <p:cNvPr id="75" name="正方形/長方形 74">
            <a:extLst>
              <a:ext uri="{FF2B5EF4-FFF2-40B4-BE49-F238E27FC236}">
                <a16:creationId xmlns:a16="http://schemas.microsoft.com/office/drawing/2014/main" id="{C505FF5C-D68A-43CF-9A2D-8C18346B20DD}"/>
              </a:ext>
            </a:extLst>
          </p:cNvPr>
          <p:cNvSpPr/>
          <p:nvPr/>
        </p:nvSpPr>
        <p:spPr>
          <a:xfrm>
            <a:off x="2885016" y="5090223"/>
            <a:ext cx="6760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徴収決定額</a:t>
            </a:r>
          </a:p>
        </p:txBody>
      </p:sp>
      <p:sp>
        <p:nvSpPr>
          <p:cNvPr id="76" name="正方形/長方形 75">
            <a:extLst>
              <a:ext uri="{FF2B5EF4-FFF2-40B4-BE49-F238E27FC236}">
                <a16:creationId xmlns:a16="http://schemas.microsoft.com/office/drawing/2014/main" id="{88E80AA5-BF94-4C51-A078-AE24E7E00249}"/>
              </a:ext>
            </a:extLst>
          </p:cNvPr>
          <p:cNvSpPr/>
          <p:nvPr/>
        </p:nvSpPr>
        <p:spPr>
          <a:xfrm>
            <a:off x="2885016" y="5335683"/>
            <a:ext cx="5356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徴収方法</a:t>
            </a:r>
          </a:p>
        </p:txBody>
      </p:sp>
      <p:sp>
        <p:nvSpPr>
          <p:cNvPr id="77" name="正方形/長方形 76">
            <a:extLst>
              <a:ext uri="{FF2B5EF4-FFF2-40B4-BE49-F238E27FC236}">
                <a16:creationId xmlns:a16="http://schemas.microsoft.com/office/drawing/2014/main" id="{7D9933CA-5460-45EE-8449-E7B0B26A8D19}"/>
              </a:ext>
            </a:extLst>
          </p:cNvPr>
          <p:cNvSpPr/>
          <p:nvPr/>
        </p:nvSpPr>
        <p:spPr>
          <a:xfrm>
            <a:off x="2885016" y="5581143"/>
            <a:ext cx="846577"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徴収期限年月日</a:t>
            </a:r>
          </a:p>
        </p:txBody>
      </p:sp>
      <p:sp>
        <p:nvSpPr>
          <p:cNvPr id="52" name="正方形/長方形 51">
            <a:extLst>
              <a:ext uri="{FF2B5EF4-FFF2-40B4-BE49-F238E27FC236}">
                <a16:creationId xmlns:a16="http://schemas.microsoft.com/office/drawing/2014/main" id="{ABB42490-9DAD-4486-AE8E-0A4BB000AA85}"/>
              </a:ext>
            </a:extLst>
          </p:cNvPr>
          <p:cNvSpPr/>
          <p:nvPr/>
        </p:nvSpPr>
        <p:spPr>
          <a:xfrm>
            <a:off x="2885016" y="4844763"/>
            <a:ext cx="6760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徴収加算額</a:t>
            </a:r>
          </a:p>
        </p:txBody>
      </p:sp>
      <p:sp>
        <p:nvSpPr>
          <p:cNvPr id="60" name="Rectangle 109">
            <a:extLst>
              <a:ext uri="{FF2B5EF4-FFF2-40B4-BE49-F238E27FC236}">
                <a16:creationId xmlns:a16="http://schemas.microsoft.com/office/drawing/2014/main" id="{D6780C82-80B7-48E4-A966-2F40ADA0157E}"/>
              </a:ext>
            </a:extLst>
          </p:cNvPr>
          <p:cNvSpPr>
            <a:spLocks noChangeArrowheads="1"/>
          </p:cNvSpPr>
          <p:nvPr/>
        </p:nvSpPr>
        <p:spPr bwMode="auto">
          <a:xfrm>
            <a:off x="549000" y="1911062"/>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62" name="Rectangle 109">
            <a:extLst>
              <a:ext uri="{FF2B5EF4-FFF2-40B4-BE49-F238E27FC236}">
                <a16:creationId xmlns:a16="http://schemas.microsoft.com/office/drawing/2014/main" id="{4151FAB9-0C28-4479-9035-CF3C94542401}"/>
              </a:ext>
            </a:extLst>
          </p:cNvPr>
          <p:cNvSpPr>
            <a:spLocks noChangeArrowheads="1"/>
          </p:cNvSpPr>
          <p:nvPr/>
        </p:nvSpPr>
        <p:spPr bwMode="auto">
          <a:xfrm>
            <a:off x="580800" y="1187769"/>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生活保護法第</a:t>
            </a:r>
            <a:r>
              <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78</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a:t>
            </a:r>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徴収</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金決定通知書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63" name="グループ化 62">
            <a:extLst>
              <a:ext uri="{FF2B5EF4-FFF2-40B4-BE49-F238E27FC236}">
                <a16:creationId xmlns:a16="http://schemas.microsoft.com/office/drawing/2014/main" id="{286B1B43-65C6-4669-91F7-0467C482AE29}"/>
              </a:ext>
            </a:extLst>
          </p:cNvPr>
          <p:cNvGrpSpPr/>
          <p:nvPr/>
        </p:nvGrpSpPr>
        <p:grpSpPr>
          <a:xfrm>
            <a:off x="585876" y="393344"/>
            <a:ext cx="1296000" cy="635296"/>
            <a:chOff x="613942" y="838599"/>
            <a:chExt cx="1296000" cy="635296"/>
          </a:xfrm>
        </p:grpSpPr>
        <p:sp>
          <p:nvSpPr>
            <p:cNvPr id="64" name="正方形/長方形 63">
              <a:extLst>
                <a:ext uri="{FF2B5EF4-FFF2-40B4-BE49-F238E27FC236}">
                  <a16:creationId xmlns:a16="http://schemas.microsoft.com/office/drawing/2014/main" id="{D09F9A9E-F79E-4228-A836-DAE17886A804}"/>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65" name="正方形/長方形 64">
              <a:extLst>
                <a:ext uri="{FF2B5EF4-FFF2-40B4-BE49-F238E27FC236}">
                  <a16:creationId xmlns:a16="http://schemas.microsoft.com/office/drawing/2014/main" id="{BAC7F8BB-1E73-4FDF-90B4-D38213AC0842}"/>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67" name="正方形/長方形 66">
              <a:extLst>
                <a:ext uri="{FF2B5EF4-FFF2-40B4-BE49-F238E27FC236}">
                  <a16:creationId xmlns:a16="http://schemas.microsoft.com/office/drawing/2014/main" id="{70F134F0-CCDE-47A5-8C49-0E51D31DF96B}"/>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69" name="正方形/長方形 68">
              <a:extLst>
                <a:ext uri="{FF2B5EF4-FFF2-40B4-BE49-F238E27FC236}">
                  <a16:creationId xmlns:a16="http://schemas.microsoft.com/office/drawing/2014/main" id="{C5EE9FCE-E5A8-40F4-A4A0-EF5F9E5EDDA6}"/>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79" name="正方形/長方形 78">
              <a:extLst>
                <a:ext uri="{FF2B5EF4-FFF2-40B4-BE49-F238E27FC236}">
                  <a16:creationId xmlns:a16="http://schemas.microsoft.com/office/drawing/2014/main" id="{36674A78-8A1A-4DF2-978B-9CF45C7D0BFF}"/>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grpSp>
        <p:nvGrpSpPr>
          <p:cNvPr id="80" name="グループ化 79">
            <a:extLst>
              <a:ext uri="{FF2B5EF4-FFF2-40B4-BE49-F238E27FC236}">
                <a16:creationId xmlns:a16="http://schemas.microsoft.com/office/drawing/2014/main" id="{CFFA062E-0B0B-4DC0-8658-68F775A2422B}"/>
              </a:ext>
            </a:extLst>
          </p:cNvPr>
          <p:cNvGrpSpPr/>
          <p:nvPr/>
        </p:nvGrpSpPr>
        <p:grpSpPr>
          <a:xfrm>
            <a:off x="5641567" y="224441"/>
            <a:ext cx="648000" cy="297491"/>
            <a:chOff x="5669633" y="669696"/>
            <a:chExt cx="648000" cy="297491"/>
          </a:xfrm>
        </p:grpSpPr>
        <p:sp>
          <p:nvSpPr>
            <p:cNvPr id="81" name="正方形/長方形 80">
              <a:extLst>
                <a:ext uri="{FF2B5EF4-FFF2-40B4-BE49-F238E27FC236}">
                  <a16:creationId xmlns:a16="http://schemas.microsoft.com/office/drawing/2014/main" id="{30E4D2F6-FAEA-4604-A8B3-9A615A7BE22D}"/>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82" name="正方形/長方形 81">
              <a:extLst>
                <a:ext uri="{FF2B5EF4-FFF2-40B4-BE49-F238E27FC236}">
                  <a16:creationId xmlns:a16="http://schemas.microsoft.com/office/drawing/2014/main" id="{4F0C0607-D5EE-4B07-A317-77C287488A85}"/>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83" name="グループ化 82">
            <a:extLst>
              <a:ext uri="{FF2B5EF4-FFF2-40B4-BE49-F238E27FC236}">
                <a16:creationId xmlns:a16="http://schemas.microsoft.com/office/drawing/2014/main" id="{C4A20FBE-3F19-4F11-B5E1-14C825270588}"/>
              </a:ext>
            </a:extLst>
          </p:cNvPr>
          <p:cNvGrpSpPr/>
          <p:nvPr/>
        </p:nvGrpSpPr>
        <p:grpSpPr>
          <a:xfrm>
            <a:off x="4046384" y="701251"/>
            <a:ext cx="2202321" cy="397563"/>
            <a:chOff x="4074450" y="1146506"/>
            <a:chExt cx="2202321" cy="397563"/>
          </a:xfrm>
        </p:grpSpPr>
        <p:sp>
          <p:nvSpPr>
            <p:cNvPr id="84" name="正方形/長方形 83">
              <a:extLst>
                <a:ext uri="{FF2B5EF4-FFF2-40B4-BE49-F238E27FC236}">
                  <a16:creationId xmlns:a16="http://schemas.microsoft.com/office/drawing/2014/main" id="{70CB2EA8-5A1C-44EB-9A20-1BCA3B69560E}"/>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85" name="正方形/長方形 84">
              <a:extLst>
                <a:ext uri="{FF2B5EF4-FFF2-40B4-BE49-F238E27FC236}">
                  <a16:creationId xmlns:a16="http://schemas.microsoft.com/office/drawing/2014/main" id="{DEE6086C-6812-4869-ACF6-C4E0604C9D4D}"/>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86" name="正方形/長方形 85">
              <a:extLst>
                <a:ext uri="{FF2B5EF4-FFF2-40B4-BE49-F238E27FC236}">
                  <a16:creationId xmlns:a16="http://schemas.microsoft.com/office/drawing/2014/main" id="{2749266F-356B-4C98-B62D-043234C8CF78}"/>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87" name="正方形/長方形 86">
              <a:extLst>
                <a:ext uri="{FF2B5EF4-FFF2-40B4-BE49-F238E27FC236}">
                  <a16:creationId xmlns:a16="http://schemas.microsoft.com/office/drawing/2014/main" id="{CB197757-4B1D-42BF-9986-60AEB4EB42C1}"/>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sp>
        <p:nvSpPr>
          <p:cNvPr id="88" name="Rectangle 109">
            <a:extLst>
              <a:ext uri="{FF2B5EF4-FFF2-40B4-BE49-F238E27FC236}">
                <a16:creationId xmlns:a16="http://schemas.microsoft.com/office/drawing/2014/main" id="{8A8E1586-95C1-458B-AF1B-F50C59362209}"/>
              </a:ext>
            </a:extLst>
          </p:cNvPr>
          <p:cNvSpPr>
            <a:spLocks noChangeArrowheads="1"/>
          </p:cNvSpPr>
          <p:nvPr/>
        </p:nvSpPr>
        <p:spPr bwMode="auto">
          <a:xfrm>
            <a:off x="572167" y="1564768"/>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生活保護法第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78</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条における</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徴収金</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について、次のとおり決定したので通知します。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89" name="グループ化 88">
            <a:extLst>
              <a:ext uri="{FF2B5EF4-FFF2-40B4-BE49-F238E27FC236}">
                <a16:creationId xmlns:a16="http://schemas.microsoft.com/office/drawing/2014/main" id="{6B2A8A2B-ECA3-4974-BCE1-3433565E70A4}"/>
              </a:ext>
            </a:extLst>
          </p:cNvPr>
          <p:cNvGrpSpPr/>
          <p:nvPr/>
        </p:nvGrpSpPr>
        <p:grpSpPr>
          <a:xfrm>
            <a:off x="4819417" y="8583673"/>
            <a:ext cx="1469152" cy="1014714"/>
            <a:chOff x="4410455" y="8217841"/>
            <a:chExt cx="1469152" cy="1014714"/>
          </a:xfrm>
        </p:grpSpPr>
        <p:sp>
          <p:nvSpPr>
            <p:cNvPr id="90" name="テキスト ボックス 89">
              <a:extLst>
                <a:ext uri="{FF2B5EF4-FFF2-40B4-BE49-F238E27FC236}">
                  <a16:creationId xmlns:a16="http://schemas.microsoft.com/office/drawing/2014/main" id="{8D09E9D9-6B2B-4AE7-905D-BF1C2ED94E47}"/>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91" name="正方形/長方形 90">
              <a:extLst>
                <a:ext uri="{FF2B5EF4-FFF2-40B4-BE49-F238E27FC236}">
                  <a16:creationId xmlns:a16="http://schemas.microsoft.com/office/drawing/2014/main" id="{A0BC68F5-C518-48D1-9675-786875183F30}"/>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92" name="正方形/長方形 91">
              <a:extLst>
                <a:ext uri="{FF2B5EF4-FFF2-40B4-BE49-F238E27FC236}">
                  <a16:creationId xmlns:a16="http://schemas.microsoft.com/office/drawing/2014/main" id="{80CAD174-E7E3-44B7-BD70-F7F184A556F5}"/>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93" name="正方形/長方形 92">
              <a:extLst>
                <a:ext uri="{FF2B5EF4-FFF2-40B4-BE49-F238E27FC236}">
                  <a16:creationId xmlns:a16="http://schemas.microsoft.com/office/drawing/2014/main" id="{F8211E17-4F6D-4476-A155-A4E0EDA05D3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94" name="正方形/長方形 93">
              <a:extLst>
                <a:ext uri="{FF2B5EF4-FFF2-40B4-BE49-F238E27FC236}">
                  <a16:creationId xmlns:a16="http://schemas.microsoft.com/office/drawing/2014/main" id="{39BFCF10-52A3-4B31-9340-C9CDE836960C}"/>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95" name="正方形/長方形 94">
              <a:extLst>
                <a:ext uri="{FF2B5EF4-FFF2-40B4-BE49-F238E27FC236}">
                  <a16:creationId xmlns:a16="http://schemas.microsoft.com/office/drawing/2014/main" id="{343AB5D6-6FC8-4AE5-BAA4-BFC465493163}"/>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96" name="正方形/長方形 95">
              <a:extLst>
                <a:ext uri="{FF2B5EF4-FFF2-40B4-BE49-F238E27FC236}">
                  <a16:creationId xmlns:a16="http://schemas.microsoft.com/office/drawing/2014/main" id="{6C3DBDDA-8891-4806-B07A-6BCBDEC33888}"/>
                </a:ext>
              </a:extLst>
            </p:cNvPr>
            <p:cNvSpPr/>
            <p:nvPr/>
          </p:nvSpPr>
          <p:spPr>
            <a:xfrm>
              <a:off x="4492543" y="9093747"/>
              <a:ext cx="52774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97" name="正方形/長方形 96">
              <a:extLst>
                <a:ext uri="{FF2B5EF4-FFF2-40B4-BE49-F238E27FC236}">
                  <a16:creationId xmlns:a16="http://schemas.microsoft.com/office/drawing/2014/main" id="{54359D91-B0D6-4EA2-895A-368FB50AAACF}"/>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11" name="正方形/長方形 10">
              <a:extLst>
                <a:ext uri="{FF2B5EF4-FFF2-40B4-BE49-F238E27FC236}">
                  <a16:creationId xmlns:a16="http://schemas.microsoft.com/office/drawing/2014/main" id="{AD12AE91-5AD1-FB3A-BC5D-D0AD8DE2817C}"/>
                </a:ext>
              </a:extLst>
            </p:cNvPr>
            <p:cNvSpPr/>
            <p:nvPr/>
          </p:nvSpPr>
          <p:spPr>
            <a:xfrm>
              <a:off x="5092509" y="9093747"/>
              <a:ext cx="52774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grpSp>
        <p:nvGrpSpPr>
          <p:cNvPr id="2" name="グループ化 1">
            <a:extLst>
              <a:ext uri="{FF2B5EF4-FFF2-40B4-BE49-F238E27FC236}">
                <a16:creationId xmlns:a16="http://schemas.microsoft.com/office/drawing/2014/main" id="{31CEE3A9-11AA-A435-E586-76F677EF3BEF}"/>
              </a:ext>
            </a:extLst>
          </p:cNvPr>
          <p:cNvGrpSpPr/>
          <p:nvPr/>
        </p:nvGrpSpPr>
        <p:grpSpPr>
          <a:xfrm>
            <a:off x="457956" y="7546047"/>
            <a:ext cx="5803148" cy="847424"/>
            <a:chOff x="457956" y="7948951"/>
            <a:chExt cx="5803148" cy="697282"/>
          </a:xfrm>
        </p:grpSpPr>
        <p:sp>
          <p:nvSpPr>
            <p:cNvPr id="99" name="Rectangle 109">
              <a:extLst>
                <a:ext uri="{FF2B5EF4-FFF2-40B4-BE49-F238E27FC236}">
                  <a16:creationId xmlns:a16="http://schemas.microsoft.com/office/drawing/2014/main" id="{70068D50-C8A7-47DE-87CE-9DF51CAC9D0C}"/>
                </a:ext>
              </a:extLst>
            </p:cNvPr>
            <p:cNvSpPr>
              <a:spLocks noChangeArrowheads="1"/>
            </p:cNvSpPr>
            <p:nvPr/>
          </p:nvSpPr>
          <p:spPr bwMode="auto">
            <a:xfrm>
              <a:off x="621821" y="7999902"/>
              <a:ext cx="563928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l"/>
              <a:r>
                <a:rPr lang="ja-JP" altLang="en-US" sz="900" dirty="0">
                  <a:latin typeface="ＭＳ Ｐゴシック" panose="020B0600070205080204" pitchFamily="50" charset="-128"/>
                  <a:ea typeface="ＭＳ Ｐゴシック" panose="020B0600070205080204" pitchFamily="50" charset="-128"/>
                </a:rPr>
                <a:t>生活保護法第</a:t>
              </a:r>
              <a:r>
                <a:rPr lang="en-US" altLang="ja-JP" sz="900" dirty="0">
                  <a:latin typeface="ＭＳ Ｐゴシック" panose="020B0600070205080204" pitchFamily="50" charset="-128"/>
                  <a:ea typeface="ＭＳ Ｐゴシック" panose="020B0600070205080204" pitchFamily="50" charset="-128"/>
                </a:rPr>
                <a:t>78</a:t>
              </a:r>
              <a:r>
                <a:rPr lang="ja-JP" altLang="en-US" sz="900" dirty="0">
                  <a:latin typeface="ＭＳ Ｐゴシック" panose="020B0600070205080204" pitchFamily="50" charset="-128"/>
                  <a:ea typeface="ＭＳ Ｐゴシック" panose="020B0600070205080204" pitchFamily="50" charset="-128"/>
                </a:rPr>
                <a:t>条</a:t>
              </a:r>
            </a:p>
            <a:p>
              <a:pPr indent="0" algn="l"/>
              <a:r>
                <a:rPr lang="ja-JP" altLang="en-US" sz="900" dirty="0">
                  <a:latin typeface="ＭＳ Ｐゴシック" panose="020B0600070205080204" pitchFamily="50" charset="-128"/>
                  <a:ea typeface="ＭＳ Ｐゴシック" panose="020B0600070205080204" pitchFamily="50" charset="-128"/>
                </a:rPr>
                <a:t>　 不実の申請その他不正な手段により保護を受け、又は他人をして受けさせた者があるときは、保護費を支弁した都道府県または市町村の長は、その費用の全部又は一部を、その者から徴収するほか、その徴収する額に百分の四十を乗じて得た額以下の金額を徴収することができる。</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100" name="テキスト ボックス 99">
              <a:extLst>
                <a:ext uri="{FF2B5EF4-FFF2-40B4-BE49-F238E27FC236}">
                  <a16:creationId xmlns:a16="http://schemas.microsoft.com/office/drawing/2014/main" id="{D313114F-3FC1-48EA-9037-787A08D92705}"/>
                </a:ext>
              </a:extLst>
            </p:cNvPr>
            <p:cNvSpPr txBox="1"/>
            <p:nvPr/>
          </p:nvSpPr>
          <p:spPr>
            <a:xfrm>
              <a:off x="457956" y="7948951"/>
              <a:ext cx="6486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（参考）</a:t>
              </a:r>
            </a:p>
          </p:txBody>
        </p:sp>
      </p:grpSp>
      <p:sp>
        <p:nvSpPr>
          <p:cNvPr id="45" name="Rectangle 109">
            <a:extLst>
              <a:ext uri="{FF2B5EF4-FFF2-40B4-BE49-F238E27FC236}">
                <a16:creationId xmlns:a16="http://schemas.microsoft.com/office/drawing/2014/main" id="{506CB7C2-8ED2-4EA0-BC2E-D5C6DD7A40CC}"/>
              </a:ext>
            </a:extLst>
          </p:cNvPr>
          <p:cNvSpPr>
            <a:spLocks noChangeArrowheads="1"/>
          </p:cNvSpPr>
          <p:nvPr/>
        </p:nvSpPr>
        <p:spPr bwMode="auto">
          <a:xfrm>
            <a:off x="557633" y="6249431"/>
            <a:ext cx="5760000"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marL="180975" indent="-180975" algn="l" fontAlgn="base"/>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b="0" i="0" dirty="0">
                <a:effectLst/>
                <a:latin typeface="ＭＳ Ｐゴシック" panose="020B0600070205080204" pitchFamily="50" charset="-128"/>
                <a:ea typeface="ＭＳ Ｐゴシック" panose="020B0600070205080204" pitchFamily="50" charset="-128"/>
              </a:rPr>
              <a:t>また、この決定の取消しを求める訴訟を提起する場合は、行政事件訴訟法（昭和</a:t>
            </a:r>
            <a:r>
              <a:rPr lang="en-US" altLang="ja-JP" sz="900" b="0" i="0" dirty="0">
                <a:effectLst/>
                <a:latin typeface="ＭＳ Ｐゴシック" panose="020B0600070205080204" pitchFamily="50" charset="-128"/>
                <a:ea typeface="ＭＳ Ｐゴシック" panose="020B0600070205080204" pitchFamily="50" charset="-128"/>
              </a:rPr>
              <a:t>37</a:t>
            </a:r>
            <a:r>
              <a:rPr lang="ja-JP" altLang="en-US" sz="900" b="0" i="0" dirty="0">
                <a:effectLst/>
                <a:latin typeface="ＭＳ Ｐゴシック" panose="020B0600070205080204" pitchFamily="50" charset="-128"/>
                <a:ea typeface="ＭＳ Ｐゴシック" panose="020B0600070205080204" pitchFamily="50" charset="-128"/>
              </a:rPr>
              <a:t>年法律第</a:t>
            </a:r>
            <a:r>
              <a:rPr lang="en-US" altLang="ja-JP" sz="900" b="0" i="0" dirty="0">
                <a:effectLst/>
                <a:latin typeface="ＭＳ Ｐゴシック" panose="020B0600070205080204" pitchFamily="50" charset="-128"/>
                <a:ea typeface="ＭＳ Ｐゴシック" panose="020B0600070205080204" pitchFamily="50" charset="-128"/>
              </a:rPr>
              <a:t>139</a:t>
            </a:r>
            <a:r>
              <a:rPr lang="ja-JP" altLang="en-US" sz="900" b="0" i="0" dirty="0">
                <a:effectLst/>
                <a:latin typeface="ＭＳ Ｐゴシック" panose="020B0600070205080204" pitchFamily="50" charset="-128"/>
                <a:ea typeface="ＭＳ Ｐゴシック" panose="020B0600070205080204" pitchFamily="50" charset="-128"/>
              </a:rPr>
              <a:t>号）の規定により、この決定があったことを知った日から６か月以内に、知事を被告として、処分管轄地方裁判所に処分の取消しの訴えを提起することができます（決定があったことを知った日から６か月以内であっても、決定の日から１年を経過した場合には処分の取消しの訴えを提起することができなくなります）。</a:t>
            </a:r>
          </a:p>
        </p:txBody>
      </p:sp>
      <p:sp>
        <p:nvSpPr>
          <p:cNvPr id="44" name="正方形/長方形 43">
            <a:extLst>
              <a:ext uri="{FF2B5EF4-FFF2-40B4-BE49-F238E27FC236}">
                <a16:creationId xmlns:a16="http://schemas.microsoft.com/office/drawing/2014/main" id="{184A4461-A159-4370-A775-2DD2D44F7625}"/>
              </a:ext>
            </a:extLst>
          </p:cNvPr>
          <p:cNvSpPr/>
          <p:nvPr/>
        </p:nvSpPr>
        <p:spPr>
          <a:xfrm>
            <a:off x="2885016" y="2718727"/>
            <a:ext cx="3455784" cy="12458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徴収の理由</a:t>
            </a:r>
          </a:p>
        </p:txBody>
      </p:sp>
      <p:sp>
        <p:nvSpPr>
          <p:cNvPr id="51" name="Rectangle 109">
            <a:extLst>
              <a:ext uri="{FF2B5EF4-FFF2-40B4-BE49-F238E27FC236}">
                <a16:creationId xmlns:a16="http://schemas.microsoft.com/office/drawing/2014/main" id="{9C5689DE-1E20-4F8B-BA73-CF25DDBEE1AD}"/>
              </a:ext>
            </a:extLst>
          </p:cNvPr>
          <p:cNvSpPr>
            <a:spLocks noChangeArrowheads="1"/>
          </p:cNvSpPr>
          <p:nvPr/>
        </p:nvSpPr>
        <p:spPr bwMode="auto">
          <a:xfrm>
            <a:off x="446102" y="2120938"/>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不正な手段により保護を受けた期間</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3" name="Rectangle 109">
            <a:extLst>
              <a:ext uri="{FF2B5EF4-FFF2-40B4-BE49-F238E27FC236}">
                <a16:creationId xmlns:a16="http://schemas.microsoft.com/office/drawing/2014/main" id="{BBF7FB7F-DD1A-46CF-83F1-DE49BF08063A}"/>
              </a:ext>
            </a:extLst>
          </p:cNvPr>
          <p:cNvSpPr>
            <a:spLocks noChangeArrowheads="1"/>
          </p:cNvSpPr>
          <p:nvPr/>
        </p:nvSpPr>
        <p:spPr bwMode="auto">
          <a:xfrm>
            <a:off x="446102" y="2381605"/>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決定年月日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4" name="Rectangle 109">
            <a:extLst>
              <a:ext uri="{FF2B5EF4-FFF2-40B4-BE49-F238E27FC236}">
                <a16:creationId xmlns:a16="http://schemas.microsoft.com/office/drawing/2014/main" id="{DD0A5FE0-379B-4E90-A355-8F8363CD2F6D}"/>
              </a:ext>
            </a:extLst>
          </p:cNvPr>
          <p:cNvSpPr>
            <a:spLocks noChangeArrowheads="1"/>
          </p:cNvSpPr>
          <p:nvPr/>
        </p:nvSpPr>
        <p:spPr bwMode="auto">
          <a:xfrm>
            <a:off x="446102" y="2642272"/>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徴収の理由</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5" name="Rectangle 109">
            <a:extLst>
              <a:ext uri="{FF2B5EF4-FFF2-40B4-BE49-F238E27FC236}">
                <a16:creationId xmlns:a16="http://schemas.microsoft.com/office/drawing/2014/main" id="{27E7AFAF-060C-48EA-B78A-AE3C05C02035}"/>
              </a:ext>
            </a:extLst>
          </p:cNvPr>
          <p:cNvSpPr>
            <a:spLocks noChangeArrowheads="1"/>
          </p:cNvSpPr>
          <p:nvPr/>
        </p:nvSpPr>
        <p:spPr bwMode="auto">
          <a:xfrm>
            <a:off x="446102" y="428458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5</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徴収対象額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6" name="Rectangle 109">
            <a:extLst>
              <a:ext uri="{FF2B5EF4-FFF2-40B4-BE49-F238E27FC236}">
                <a16:creationId xmlns:a16="http://schemas.microsoft.com/office/drawing/2014/main" id="{6A066E5E-332C-460A-B051-38E27947D3B5}"/>
              </a:ext>
            </a:extLst>
          </p:cNvPr>
          <p:cNvSpPr>
            <a:spLocks noChangeArrowheads="1"/>
          </p:cNvSpPr>
          <p:nvPr/>
        </p:nvSpPr>
        <p:spPr bwMode="auto">
          <a:xfrm>
            <a:off x="446102" y="4524601"/>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6</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控除額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7" name="Rectangle 109">
            <a:extLst>
              <a:ext uri="{FF2B5EF4-FFF2-40B4-BE49-F238E27FC236}">
                <a16:creationId xmlns:a16="http://schemas.microsoft.com/office/drawing/2014/main" id="{3654CC37-AEDB-45E4-B416-CB3D05655326}"/>
              </a:ext>
            </a:extLst>
          </p:cNvPr>
          <p:cNvSpPr>
            <a:spLocks noChangeArrowheads="1"/>
          </p:cNvSpPr>
          <p:nvPr/>
        </p:nvSpPr>
        <p:spPr bwMode="auto">
          <a:xfrm>
            <a:off x="446102" y="4764618"/>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徴収加算額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9" name="Rectangle 109">
            <a:extLst>
              <a:ext uri="{FF2B5EF4-FFF2-40B4-BE49-F238E27FC236}">
                <a16:creationId xmlns:a16="http://schemas.microsoft.com/office/drawing/2014/main" id="{F8539FD6-B4E1-41E3-BDAF-B130205C51D6}"/>
              </a:ext>
            </a:extLst>
          </p:cNvPr>
          <p:cNvSpPr>
            <a:spLocks noChangeArrowheads="1"/>
          </p:cNvSpPr>
          <p:nvPr/>
        </p:nvSpPr>
        <p:spPr bwMode="auto">
          <a:xfrm>
            <a:off x="446102" y="5004635"/>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徴収決定額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1" name="Rectangle 109">
            <a:extLst>
              <a:ext uri="{FF2B5EF4-FFF2-40B4-BE49-F238E27FC236}">
                <a16:creationId xmlns:a16="http://schemas.microsoft.com/office/drawing/2014/main" id="{92058844-7BEF-4FFE-8004-A815039FA9BC}"/>
              </a:ext>
            </a:extLst>
          </p:cNvPr>
          <p:cNvSpPr>
            <a:spLocks noChangeArrowheads="1"/>
          </p:cNvSpPr>
          <p:nvPr/>
        </p:nvSpPr>
        <p:spPr bwMode="auto">
          <a:xfrm>
            <a:off x="446102" y="5244652"/>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9</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徴収方法</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6" name="Rectangle 109">
            <a:extLst>
              <a:ext uri="{FF2B5EF4-FFF2-40B4-BE49-F238E27FC236}">
                <a16:creationId xmlns:a16="http://schemas.microsoft.com/office/drawing/2014/main" id="{B58D506B-B454-40BA-A77A-65A33991FC41}"/>
              </a:ext>
            </a:extLst>
          </p:cNvPr>
          <p:cNvSpPr>
            <a:spLocks noChangeArrowheads="1"/>
          </p:cNvSpPr>
          <p:nvPr/>
        </p:nvSpPr>
        <p:spPr bwMode="auto">
          <a:xfrm>
            <a:off x="446102" y="5484669"/>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10</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徴収期限</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 name="Rectangle 109">
            <a:extLst>
              <a:ext uri="{FF2B5EF4-FFF2-40B4-BE49-F238E27FC236}">
                <a16:creationId xmlns:a16="http://schemas.microsoft.com/office/drawing/2014/main" id="{C5E0C788-4A8E-8987-9F78-318A6AD02DB4}"/>
              </a:ext>
            </a:extLst>
          </p:cNvPr>
          <p:cNvSpPr>
            <a:spLocks noChangeArrowheads="1"/>
          </p:cNvSpPr>
          <p:nvPr/>
        </p:nvSpPr>
        <p:spPr bwMode="auto">
          <a:xfrm>
            <a:off x="446102" y="5724688"/>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FF0000"/>
                </a:solidFill>
                <a:latin typeface="ＭＳ Ｐゴシック" panose="020B0600070205080204" pitchFamily="50" charset="-128"/>
                <a:ea typeface="ＭＳ Ｐゴシック" panose="020B0600070205080204" pitchFamily="50" charset="-128"/>
                <a:cs typeface="ＤＦ平成明朝体W3" charset="-128"/>
              </a:rPr>
              <a:t>11</a:t>
            </a:r>
            <a:r>
              <a:rPr lang="ja-JP" altLang="en-US" sz="900" dirty="0">
                <a:solidFill>
                  <a:srgbClr val="FF0000"/>
                </a:solidFill>
                <a:latin typeface="ＭＳ Ｐゴシック" panose="020B0600070205080204" pitchFamily="50" charset="-128"/>
                <a:ea typeface="ＭＳ Ｐゴシック" panose="020B0600070205080204" pitchFamily="50" charset="-128"/>
                <a:cs typeface="ＤＦ平成明朝体W3" charset="-128"/>
              </a:rPr>
              <a:t>　債権番号</a:t>
            </a:r>
            <a:endParaRPr lang="en-US" altLang="ja-JP" sz="900" dirty="0">
              <a:solidFill>
                <a:srgbClr val="FF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 name="正方形/長方形 5">
            <a:extLst>
              <a:ext uri="{FF2B5EF4-FFF2-40B4-BE49-F238E27FC236}">
                <a16:creationId xmlns:a16="http://schemas.microsoft.com/office/drawing/2014/main" id="{47CF8F4D-A726-2C5E-E828-1F31C14E3BD2}"/>
              </a:ext>
            </a:extLst>
          </p:cNvPr>
          <p:cNvSpPr/>
          <p:nvPr/>
        </p:nvSpPr>
        <p:spPr>
          <a:xfrm>
            <a:off x="2885016" y="5826602"/>
            <a:ext cx="657046" cy="128588"/>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債権番号</a:t>
            </a:r>
          </a:p>
        </p:txBody>
      </p:sp>
      <p:sp>
        <p:nvSpPr>
          <p:cNvPr id="4" name="正方形/長方形 3">
            <a:extLst>
              <a:ext uri="{FF2B5EF4-FFF2-40B4-BE49-F238E27FC236}">
                <a16:creationId xmlns:a16="http://schemas.microsoft.com/office/drawing/2014/main" id="{C8FCE27E-E54C-D1E5-B160-BB5A29F35CCB}"/>
              </a:ext>
            </a:extLst>
          </p:cNvPr>
          <p:cNvSpPr/>
          <p:nvPr/>
        </p:nvSpPr>
        <p:spPr>
          <a:xfrm>
            <a:off x="678350" y="9542751"/>
            <a:ext cx="630047" cy="128588"/>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FF0000"/>
                </a:solidFill>
                <a:latin typeface="ＭＳ Ｐゴシック" panose="020B0600070205080204" pitchFamily="50" charset="-128"/>
                <a:ea typeface="ＭＳ Ｐゴシック" panose="020B0600070205080204" pitchFamily="50" charset="-128"/>
              </a:rPr>
              <a:t>通知書番号</a:t>
            </a:r>
          </a:p>
        </p:txBody>
      </p:sp>
      <p:sp>
        <p:nvSpPr>
          <p:cNvPr id="3" name="Rectangle 109">
            <a:extLst>
              <a:ext uri="{FF2B5EF4-FFF2-40B4-BE49-F238E27FC236}">
                <a16:creationId xmlns:a16="http://schemas.microsoft.com/office/drawing/2014/main" id="{053E0675-7C86-8AD6-D3DE-1048A61ABBE9}"/>
              </a:ext>
            </a:extLst>
          </p:cNvPr>
          <p:cNvSpPr>
            <a:spLocks noChangeArrowheads="1"/>
          </p:cNvSpPr>
          <p:nvPr/>
        </p:nvSpPr>
        <p:spPr bwMode="auto">
          <a:xfrm>
            <a:off x="446102" y="4044567"/>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徴収対象期間</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7" name="正方形/長方形 6">
            <a:extLst>
              <a:ext uri="{FF2B5EF4-FFF2-40B4-BE49-F238E27FC236}">
                <a16:creationId xmlns:a16="http://schemas.microsoft.com/office/drawing/2014/main" id="{C8167FCE-9EB8-D4B3-A170-2E353E9BEEAC}"/>
              </a:ext>
            </a:extLst>
          </p:cNvPr>
          <p:cNvSpPr/>
          <p:nvPr/>
        </p:nvSpPr>
        <p:spPr>
          <a:xfrm>
            <a:off x="2885016" y="4108383"/>
            <a:ext cx="72275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徴収対象期間</a:t>
            </a:r>
          </a:p>
        </p:txBody>
      </p:sp>
    </p:spTree>
    <p:extLst>
      <p:ext uri="{BB962C8B-B14F-4D97-AF65-F5344CB8AC3E}">
        <p14:creationId xmlns:p14="http://schemas.microsoft.com/office/powerpoint/2010/main" val="17642032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F278763-D271-4DC0-869F-79EB35B6B981}"/>
</file>

<file path=customXml/itemProps2.xml><?xml version="1.0" encoding="utf-8"?>
<ds:datastoreItem xmlns:ds="http://schemas.openxmlformats.org/officeDocument/2006/customXml" ds:itemID="{A5753F2C-E70D-4A5A-B4E2-F6BC556B579D}"/>
</file>

<file path=customXml/itemProps3.xml><?xml version="1.0" encoding="utf-8"?>
<ds:datastoreItem xmlns:ds="http://schemas.openxmlformats.org/officeDocument/2006/customXml" ds:itemID="{8581EFEF-90C8-46B4-9032-38F35503CA89}"/>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803</TotalTime>
  <Words>425</Words>
  <PresentationFormat>A4 210 x 297 mm</PresentationFormat>
  <Paragraphs>53</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2026-01-06T08:05:41Z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