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渡部 俊(watabe-shun.ik4)" initials="渡部" lastIdx="1" clrIdx="0">
    <p:extLst>
      <p:ext uri="{19B8F6BF-5375-455C-9EA6-DF929625EA0E}">
        <p15:presenceInfo xmlns:p15="http://schemas.microsoft.com/office/powerpoint/2012/main" userId="S-1-5-21-4175116151-3849908774-3845857867-619606" providerId="AD"/>
      </p:ext>
    </p:extLst>
  </p:cmAuthor>
  <p:cmAuthor id="2" name="Okano, Takumi (JP - AB 岡野 匠)" initials="OT(A岡匠" lastIdx="3" clrIdx="1">
    <p:extLst>
      <p:ext uri="{19B8F6BF-5375-455C-9EA6-DF929625EA0E}">
        <p15:presenceInfo xmlns:p15="http://schemas.microsoft.com/office/powerpoint/2012/main" userId="S::takokano@abeam.com::5e6993cd-c762-4216-9694-73f272f7dbd8" providerId="AD"/>
      </p:ext>
    </p:extLst>
  </p:cmAuthor>
  <p:cmAuthor id="3" name="西田 章恵(nishida-akie.jj1)" initials="西田" lastIdx="1" clrIdx="2">
    <p:extLst>
      <p:ext uri="{19B8F6BF-5375-455C-9EA6-DF929625EA0E}">
        <p15:presenceInfo xmlns:p15="http://schemas.microsoft.com/office/powerpoint/2012/main" userId="S-1-5-21-4175116151-3849908774-3845857867-6195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78" autoAdjust="0"/>
    <p:restoredTop sz="94660"/>
  </p:normalViewPr>
  <p:slideViewPr>
    <p:cSldViewPr snapToGrid="0" showGuides="1">
      <p:cViewPr varScale="1">
        <p:scale>
          <a:sx n="82" d="100"/>
          <a:sy n="82" d="100"/>
        </p:scale>
        <p:origin x="768" y="9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2024/12/19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549000" y="1911062"/>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2038440" y="2254550"/>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2038440" y="2517668"/>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2038439" y="2789538"/>
            <a:ext cx="3589395" cy="131722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2038440" y="4236375"/>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2038440" y="4506759"/>
            <a:ext cx="77619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2038440" y="4771698"/>
            <a:ext cx="67600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2038440" y="5036846"/>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2038440" y="5320272"/>
            <a:ext cx="86668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徴収期限年月日</a:t>
            </a:r>
          </a:p>
        </p:txBody>
      </p:sp>
      <p:sp>
        <p:nvSpPr>
          <p:cNvPr id="60" name="Rectangle 109">
            <a:extLst>
              <a:ext uri="{FF2B5EF4-FFF2-40B4-BE49-F238E27FC236}">
                <a16:creationId xmlns:a16="http://schemas.microsoft.com/office/drawing/2014/main" id="{FE505812-A9DC-42CD-A0A7-8011451454A3}"/>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a:t>
            </a:r>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61" name="グループ化 60">
            <a:extLst>
              <a:ext uri="{FF2B5EF4-FFF2-40B4-BE49-F238E27FC236}">
                <a16:creationId xmlns:a16="http://schemas.microsoft.com/office/drawing/2014/main" id="{6FE1DB97-0836-4DDC-95B1-25CE6B0ED940}"/>
              </a:ext>
            </a:extLst>
          </p:cNvPr>
          <p:cNvGrpSpPr/>
          <p:nvPr/>
        </p:nvGrpSpPr>
        <p:grpSpPr>
          <a:xfrm>
            <a:off x="585876" y="393344"/>
            <a:ext cx="1296000" cy="635296"/>
            <a:chOff x="613942" y="838599"/>
            <a:chExt cx="1296000" cy="635296"/>
          </a:xfrm>
        </p:grpSpPr>
        <p:sp>
          <p:nvSpPr>
            <p:cNvPr id="62" name="正方形/長方形 61">
              <a:extLst>
                <a:ext uri="{FF2B5EF4-FFF2-40B4-BE49-F238E27FC236}">
                  <a16:creationId xmlns:a16="http://schemas.microsoft.com/office/drawing/2014/main" id="{57A8DB07-A06C-445F-BC6C-2B7FFD4538DA}"/>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3" name="正方形/長方形 62">
              <a:extLst>
                <a:ext uri="{FF2B5EF4-FFF2-40B4-BE49-F238E27FC236}">
                  <a16:creationId xmlns:a16="http://schemas.microsoft.com/office/drawing/2014/main" id="{51A3CAA2-F8EA-4AFB-9638-88350B666918}"/>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4" name="正方形/長方形 63">
              <a:extLst>
                <a:ext uri="{FF2B5EF4-FFF2-40B4-BE49-F238E27FC236}">
                  <a16:creationId xmlns:a16="http://schemas.microsoft.com/office/drawing/2014/main" id="{AB445ACC-4363-449C-8B3A-D80480C49BAB}"/>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5" name="正方形/長方形 64">
              <a:extLst>
                <a:ext uri="{FF2B5EF4-FFF2-40B4-BE49-F238E27FC236}">
                  <a16:creationId xmlns:a16="http://schemas.microsoft.com/office/drawing/2014/main" id="{60743195-4628-4146-8673-6FC174F41FDF}"/>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7" name="正方形/長方形 66">
              <a:extLst>
                <a:ext uri="{FF2B5EF4-FFF2-40B4-BE49-F238E27FC236}">
                  <a16:creationId xmlns:a16="http://schemas.microsoft.com/office/drawing/2014/main" id="{AFF38BAF-61EF-45B4-BA3A-593DAA3E496D}"/>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9" name="グループ化 68">
            <a:extLst>
              <a:ext uri="{FF2B5EF4-FFF2-40B4-BE49-F238E27FC236}">
                <a16:creationId xmlns:a16="http://schemas.microsoft.com/office/drawing/2014/main" id="{EB4E27A8-F831-4CAF-9399-E93B6207213C}"/>
              </a:ext>
            </a:extLst>
          </p:cNvPr>
          <p:cNvGrpSpPr/>
          <p:nvPr/>
        </p:nvGrpSpPr>
        <p:grpSpPr>
          <a:xfrm>
            <a:off x="5641567" y="224441"/>
            <a:ext cx="648000" cy="297491"/>
            <a:chOff x="5669633" y="669696"/>
            <a:chExt cx="648000" cy="297491"/>
          </a:xfrm>
        </p:grpSpPr>
        <p:sp>
          <p:nvSpPr>
            <p:cNvPr id="79" name="正方形/長方形 78">
              <a:extLst>
                <a:ext uri="{FF2B5EF4-FFF2-40B4-BE49-F238E27FC236}">
                  <a16:creationId xmlns:a16="http://schemas.microsoft.com/office/drawing/2014/main" id="{7638E12A-46E8-494C-BBA5-AC95C0A80328}"/>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80" name="正方形/長方形 79">
              <a:extLst>
                <a:ext uri="{FF2B5EF4-FFF2-40B4-BE49-F238E27FC236}">
                  <a16:creationId xmlns:a16="http://schemas.microsoft.com/office/drawing/2014/main" id="{CDC3DC73-216E-40B1-B9DE-FAE67B6ED7AD}"/>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81" name="グループ化 80">
            <a:extLst>
              <a:ext uri="{FF2B5EF4-FFF2-40B4-BE49-F238E27FC236}">
                <a16:creationId xmlns:a16="http://schemas.microsoft.com/office/drawing/2014/main" id="{2690DAA5-62AF-422C-B725-F3D48F0646B7}"/>
              </a:ext>
            </a:extLst>
          </p:cNvPr>
          <p:cNvGrpSpPr/>
          <p:nvPr/>
        </p:nvGrpSpPr>
        <p:grpSpPr>
          <a:xfrm>
            <a:off x="4046384" y="701251"/>
            <a:ext cx="2202321" cy="397563"/>
            <a:chOff x="4074450" y="1146506"/>
            <a:chExt cx="2202321" cy="397563"/>
          </a:xfrm>
        </p:grpSpPr>
        <p:sp>
          <p:nvSpPr>
            <p:cNvPr id="82" name="正方形/長方形 81">
              <a:extLst>
                <a:ext uri="{FF2B5EF4-FFF2-40B4-BE49-F238E27FC236}">
                  <a16:creationId xmlns:a16="http://schemas.microsoft.com/office/drawing/2014/main" id="{D5D9D272-E4C0-45BA-B037-C2D092FCEE5C}"/>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83" name="正方形/長方形 82">
              <a:extLst>
                <a:ext uri="{FF2B5EF4-FFF2-40B4-BE49-F238E27FC236}">
                  <a16:creationId xmlns:a16="http://schemas.microsoft.com/office/drawing/2014/main" id="{B9AECBEE-2334-4241-90CA-C7D810FCC7CA}"/>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84" name="正方形/長方形 83">
              <a:extLst>
                <a:ext uri="{FF2B5EF4-FFF2-40B4-BE49-F238E27FC236}">
                  <a16:creationId xmlns:a16="http://schemas.microsoft.com/office/drawing/2014/main" id="{1827C4B9-6ED8-4C89-AD03-B5959F92C301}"/>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85" name="正方形/長方形 84">
              <a:extLst>
                <a:ext uri="{FF2B5EF4-FFF2-40B4-BE49-F238E27FC236}">
                  <a16:creationId xmlns:a16="http://schemas.microsoft.com/office/drawing/2014/main" id="{69FEE66A-BAC5-4DD4-BBF5-E75C5D521C52}"/>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sp>
        <p:nvSpPr>
          <p:cNvPr id="86" name="Rectangle 109">
            <a:extLst>
              <a:ext uri="{FF2B5EF4-FFF2-40B4-BE49-F238E27FC236}">
                <a16:creationId xmlns:a16="http://schemas.microsoft.com/office/drawing/2014/main" id="{04C66D1E-E443-4365-B9F9-E004C8FC751B}"/>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77</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徴収金</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87" name="グループ化 86">
            <a:extLst>
              <a:ext uri="{FF2B5EF4-FFF2-40B4-BE49-F238E27FC236}">
                <a16:creationId xmlns:a16="http://schemas.microsoft.com/office/drawing/2014/main" id="{EE678029-D742-4A98-8B3B-42369C9D7A39}"/>
              </a:ext>
            </a:extLst>
          </p:cNvPr>
          <p:cNvGrpSpPr/>
          <p:nvPr/>
        </p:nvGrpSpPr>
        <p:grpSpPr>
          <a:xfrm>
            <a:off x="4839848" y="8538780"/>
            <a:ext cx="1469152" cy="1015206"/>
            <a:chOff x="4410455" y="8217841"/>
            <a:chExt cx="1469152" cy="1015206"/>
          </a:xfrm>
        </p:grpSpPr>
        <p:sp>
          <p:nvSpPr>
            <p:cNvPr id="88" name="テキスト ボックス 87">
              <a:extLst>
                <a:ext uri="{FF2B5EF4-FFF2-40B4-BE49-F238E27FC236}">
                  <a16:creationId xmlns:a16="http://schemas.microsoft.com/office/drawing/2014/main" id="{01BAA6B8-B027-4A46-BE29-DED1788501C8}"/>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89" name="正方形/長方形 88">
              <a:extLst>
                <a:ext uri="{FF2B5EF4-FFF2-40B4-BE49-F238E27FC236}">
                  <a16:creationId xmlns:a16="http://schemas.microsoft.com/office/drawing/2014/main" id="{A0CD00BA-C582-4D7F-883C-25629E023590}"/>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90" name="正方形/長方形 89">
              <a:extLst>
                <a:ext uri="{FF2B5EF4-FFF2-40B4-BE49-F238E27FC236}">
                  <a16:creationId xmlns:a16="http://schemas.microsoft.com/office/drawing/2014/main" id="{A9BBE79F-F05B-4F94-9669-AAB67F3F67D3}"/>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91" name="正方形/長方形 90">
              <a:extLst>
                <a:ext uri="{FF2B5EF4-FFF2-40B4-BE49-F238E27FC236}">
                  <a16:creationId xmlns:a16="http://schemas.microsoft.com/office/drawing/2014/main" id="{96DF2088-177E-4A59-911B-7882BE00D1B7}"/>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92" name="正方形/長方形 91">
              <a:extLst>
                <a:ext uri="{FF2B5EF4-FFF2-40B4-BE49-F238E27FC236}">
                  <a16:creationId xmlns:a16="http://schemas.microsoft.com/office/drawing/2014/main" id="{EB13615F-0094-4689-9BCB-4B1816BBF8B5}"/>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93" name="正方形/長方形 92">
              <a:extLst>
                <a:ext uri="{FF2B5EF4-FFF2-40B4-BE49-F238E27FC236}">
                  <a16:creationId xmlns:a16="http://schemas.microsoft.com/office/drawing/2014/main" id="{DCB54C55-6181-4BFE-9EAC-8FD17A87C302}"/>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94" name="正方形/長方形 93">
              <a:extLst>
                <a:ext uri="{FF2B5EF4-FFF2-40B4-BE49-F238E27FC236}">
                  <a16:creationId xmlns:a16="http://schemas.microsoft.com/office/drawing/2014/main" id="{7C033F8D-6F74-47EC-8EAB-1281C8636665}"/>
                </a:ext>
              </a:extLst>
            </p:cNvPr>
            <p:cNvSpPr/>
            <p:nvPr/>
          </p:nvSpPr>
          <p:spPr>
            <a:xfrm>
              <a:off x="4492544" y="9093747"/>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95" name="正方形/長方形 94">
              <a:extLst>
                <a:ext uri="{FF2B5EF4-FFF2-40B4-BE49-F238E27FC236}">
                  <a16:creationId xmlns:a16="http://schemas.microsoft.com/office/drawing/2014/main" id="{478B0235-7A70-48FC-8685-F010FD12B589}"/>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4" name="正方形/長方形 3">
              <a:extLst>
                <a:ext uri="{FF2B5EF4-FFF2-40B4-BE49-F238E27FC236}">
                  <a16:creationId xmlns:a16="http://schemas.microsoft.com/office/drawing/2014/main" id="{27ECABAC-1AA1-82DF-161B-815220AC7F2C}"/>
                </a:ext>
              </a:extLst>
            </p:cNvPr>
            <p:cNvSpPr/>
            <p:nvPr/>
          </p:nvSpPr>
          <p:spPr>
            <a:xfrm>
              <a:off x="5113830" y="9094239"/>
              <a:ext cx="56446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43" name="Rectangle 109">
            <a:extLst>
              <a:ext uri="{FF2B5EF4-FFF2-40B4-BE49-F238E27FC236}">
                <a16:creationId xmlns:a16="http://schemas.microsoft.com/office/drawing/2014/main" id="{41D2034B-7ADC-45E1-88FD-C14AAE5A8B36}"/>
              </a:ext>
            </a:extLst>
          </p:cNvPr>
          <p:cNvSpPr>
            <a:spLocks noChangeArrowheads="1"/>
          </p:cNvSpPr>
          <p:nvPr/>
        </p:nvSpPr>
        <p:spPr bwMode="auto">
          <a:xfrm>
            <a:off x="549000" y="6143438"/>
            <a:ext cx="5760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marL="180975" indent="-180975" algn="l" fontAlgn="base"/>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b="0" i="0" dirty="0">
                <a:effectLst/>
                <a:latin typeface="ＭＳ Ｐゴシック" panose="020B0600070205080204" pitchFamily="50" charset="-128"/>
                <a:ea typeface="ＭＳ Ｐゴシック" panose="020B0600070205080204" pitchFamily="50" charset="-128"/>
              </a:rPr>
              <a:t>また、この決定の取消しを求める訴訟を提起する場合は、行政事件訴訟法（昭和</a:t>
            </a:r>
            <a:r>
              <a:rPr lang="en-US" altLang="ja-JP" sz="900" b="0" i="0" dirty="0">
                <a:effectLst/>
                <a:latin typeface="ＭＳ Ｐゴシック" panose="020B0600070205080204" pitchFamily="50" charset="-128"/>
                <a:ea typeface="ＭＳ Ｐゴシック" panose="020B0600070205080204" pitchFamily="50" charset="-128"/>
              </a:rPr>
              <a:t>37</a:t>
            </a:r>
            <a:r>
              <a:rPr lang="ja-JP" altLang="en-US" sz="900" b="0" i="0" dirty="0">
                <a:effectLst/>
                <a:latin typeface="ＭＳ Ｐゴシック" panose="020B0600070205080204" pitchFamily="50" charset="-128"/>
                <a:ea typeface="ＭＳ Ｐゴシック" panose="020B0600070205080204" pitchFamily="50" charset="-128"/>
              </a:rPr>
              <a:t>年法律第</a:t>
            </a:r>
            <a:r>
              <a:rPr lang="en-US" altLang="ja-JP" sz="900" b="0" i="0" dirty="0">
                <a:effectLst/>
                <a:latin typeface="ＭＳ Ｐゴシック" panose="020B0600070205080204" pitchFamily="50" charset="-128"/>
                <a:ea typeface="ＭＳ Ｐゴシック" panose="020B0600070205080204" pitchFamily="50" charset="-128"/>
              </a:rPr>
              <a:t>139</a:t>
            </a:r>
            <a:r>
              <a:rPr lang="ja-JP" altLang="en-US" sz="900" b="0" i="0" dirty="0">
                <a:effectLst/>
                <a:latin typeface="ＭＳ Ｐゴシック" panose="020B0600070205080204" pitchFamily="50" charset="-128"/>
                <a:ea typeface="ＭＳ Ｐゴシック" panose="020B0600070205080204" pitchFamily="50" charset="-128"/>
              </a:rPr>
              <a:t>号）の規定により、この決定があったことを知った日から６か月以内に、知事を被告として、処分管轄地方裁判所に処分の取消しの訴えを提起することができます（決定があったことを知った日から６か月以内であっても、決定の日から１年を経過した場合には処分の取消しの訴えを提起することができなくなります）。</a:t>
            </a:r>
          </a:p>
        </p:txBody>
      </p:sp>
      <p:grpSp>
        <p:nvGrpSpPr>
          <p:cNvPr id="5" name="グループ化 4">
            <a:extLst>
              <a:ext uri="{FF2B5EF4-FFF2-40B4-BE49-F238E27FC236}">
                <a16:creationId xmlns:a16="http://schemas.microsoft.com/office/drawing/2014/main" id="{A3451269-6747-0294-388E-426F5B7358C7}"/>
              </a:ext>
            </a:extLst>
          </p:cNvPr>
          <p:cNvGrpSpPr/>
          <p:nvPr/>
        </p:nvGrpSpPr>
        <p:grpSpPr>
          <a:xfrm>
            <a:off x="464082" y="7426548"/>
            <a:ext cx="5724201" cy="767222"/>
            <a:chOff x="464082" y="7814671"/>
            <a:chExt cx="5724201" cy="767222"/>
          </a:xfrm>
        </p:grpSpPr>
        <p:sp>
          <p:nvSpPr>
            <p:cNvPr id="97" name="Rectangle 109">
              <a:extLst>
                <a:ext uri="{FF2B5EF4-FFF2-40B4-BE49-F238E27FC236}">
                  <a16:creationId xmlns:a16="http://schemas.microsoft.com/office/drawing/2014/main" id="{9B57E81F-9CA6-44BB-B1FC-36D4FCD6579A}"/>
                </a:ext>
              </a:extLst>
            </p:cNvPr>
            <p:cNvSpPr>
              <a:spLocks noChangeArrowheads="1"/>
            </p:cNvSpPr>
            <p:nvPr/>
          </p:nvSpPr>
          <p:spPr bwMode="auto">
            <a:xfrm>
              <a:off x="549000" y="7935562"/>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r>
                <a:rPr lang="ja-JP" altLang="en-US" sz="900" dirty="0">
                  <a:latin typeface="ＭＳ Ｐゴシック" panose="020B0600070205080204" pitchFamily="50" charset="-128"/>
                  <a:ea typeface="ＭＳ Ｐゴシック" panose="020B0600070205080204" pitchFamily="50" charset="-128"/>
                </a:rPr>
                <a:t>　生活保護法第</a:t>
              </a:r>
              <a:r>
                <a:rPr lang="en-US" altLang="ja-JP" sz="900" dirty="0">
                  <a:latin typeface="ＭＳ Ｐゴシック" panose="020B0600070205080204" pitchFamily="50" charset="-128"/>
                  <a:ea typeface="ＭＳ Ｐゴシック" panose="020B0600070205080204" pitchFamily="50" charset="-128"/>
                </a:rPr>
                <a:t>77</a:t>
              </a:r>
              <a:r>
                <a:rPr lang="ja-JP" altLang="en-US" sz="900" dirty="0">
                  <a:latin typeface="ＭＳ Ｐゴシック" panose="020B0600070205080204" pitchFamily="50" charset="-128"/>
                  <a:ea typeface="ＭＳ Ｐゴシック" panose="020B0600070205080204" pitchFamily="50" charset="-128"/>
                </a:rPr>
                <a:t>条</a:t>
              </a:r>
            </a:p>
            <a:p>
              <a:pPr indent="0"/>
              <a:r>
                <a:rPr lang="ja-JP" altLang="en-US" sz="900" dirty="0">
                  <a:latin typeface="ＭＳ Ｐゴシック" panose="020B0600070205080204" pitchFamily="50" charset="-128"/>
                  <a:ea typeface="ＭＳ Ｐゴシック" panose="020B0600070205080204" pitchFamily="50" charset="-128"/>
                </a:rPr>
                <a:t>　被保護者に対して民法の規定により扶養の義務を履行しなければならない者があるときは、その義務の範囲内において、保護費を支弁した都道府県又は市町村の長は、その費用の全部又は一部を、その者から徴収することができる。</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1" name="テキスト ボックス 40">
              <a:extLst>
                <a:ext uri="{FF2B5EF4-FFF2-40B4-BE49-F238E27FC236}">
                  <a16:creationId xmlns:a16="http://schemas.microsoft.com/office/drawing/2014/main" id="{4346376B-D690-4E04-A1B3-836E18D0A2FD}"/>
                </a:ext>
              </a:extLst>
            </p:cNvPr>
            <p:cNvSpPr txBox="1"/>
            <p:nvPr/>
          </p:nvSpPr>
          <p:spPr>
            <a:xfrm>
              <a:off x="464082" y="781467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grpSp>
      <p:sp>
        <p:nvSpPr>
          <p:cNvPr id="42" name="Rectangle 109">
            <a:extLst>
              <a:ext uri="{FF2B5EF4-FFF2-40B4-BE49-F238E27FC236}">
                <a16:creationId xmlns:a16="http://schemas.microsoft.com/office/drawing/2014/main" id="{EED23568-F901-46CB-89AB-864332337B79}"/>
              </a:ext>
            </a:extLst>
          </p:cNvPr>
          <p:cNvSpPr>
            <a:spLocks noChangeArrowheads="1"/>
          </p:cNvSpPr>
          <p:nvPr/>
        </p:nvSpPr>
        <p:spPr bwMode="auto">
          <a:xfrm>
            <a:off x="57563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4" name="Rectangle 109">
            <a:extLst>
              <a:ext uri="{FF2B5EF4-FFF2-40B4-BE49-F238E27FC236}">
                <a16:creationId xmlns:a16="http://schemas.microsoft.com/office/drawing/2014/main" id="{793C920A-4060-4E63-91D5-E9750184A84F}"/>
              </a:ext>
            </a:extLst>
          </p:cNvPr>
          <p:cNvSpPr>
            <a:spLocks noChangeArrowheads="1"/>
          </p:cNvSpPr>
          <p:nvPr/>
        </p:nvSpPr>
        <p:spPr bwMode="auto">
          <a:xfrm>
            <a:off x="57563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5" name="Rectangle 109">
            <a:extLst>
              <a:ext uri="{FF2B5EF4-FFF2-40B4-BE49-F238E27FC236}">
                <a16:creationId xmlns:a16="http://schemas.microsoft.com/office/drawing/2014/main" id="{9761EEE7-9FD5-4F77-8E28-50A947445A0F}"/>
              </a:ext>
            </a:extLst>
          </p:cNvPr>
          <p:cNvSpPr>
            <a:spLocks noChangeArrowheads="1"/>
          </p:cNvSpPr>
          <p:nvPr/>
        </p:nvSpPr>
        <p:spPr bwMode="auto">
          <a:xfrm>
            <a:off x="57563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6" name="Rectangle 109">
            <a:extLst>
              <a:ext uri="{FF2B5EF4-FFF2-40B4-BE49-F238E27FC236}">
                <a16:creationId xmlns:a16="http://schemas.microsoft.com/office/drawing/2014/main" id="{9A3D597E-3EF5-4ED0-8542-603D5185D8FF}"/>
              </a:ext>
            </a:extLst>
          </p:cNvPr>
          <p:cNvSpPr>
            <a:spLocks noChangeArrowheads="1"/>
          </p:cNvSpPr>
          <p:nvPr/>
        </p:nvSpPr>
        <p:spPr bwMode="auto">
          <a:xfrm>
            <a:off x="575635" y="414265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7" name="Rectangle 109">
            <a:extLst>
              <a:ext uri="{FF2B5EF4-FFF2-40B4-BE49-F238E27FC236}">
                <a16:creationId xmlns:a16="http://schemas.microsoft.com/office/drawing/2014/main" id="{2A366B4A-6F95-4228-BF7B-93BDEE476E4A}"/>
              </a:ext>
            </a:extLst>
          </p:cNvPr>
          <p:cNvSpPr>
            <a:spLocks noChangeArrowheads="1"/>
          </p:cNvSpPr>
          <p:nvPr/>
        </p:nvSpPr>
        <p:spPr bwMode="auto">
          <a:xfrm>
            <a:off x="575635" y="441061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8" name="Rectangle 109">
            <a:extLst>
              <a:ext uri="{FF2B5EF4-FFF2-40B4-BE49-F238E27FC236}">
                <a16:creationId xmlns:a16="http://schemas.microsoft.com/office/drawing/2014/main" id="{5ADB333F-9D1F-415B-9608-21FA030510D6}"/>
              </a:ext>
            </a:extLst>
          </p:cNvPr>
          <p:cNvSpPr>
            <a:spLocks noChangeArrowheads="1"/>
          </p:cNvSpPr>
          <p:nvPr/>
        </p:nvSpPr>
        <p:spPr bwMode="auto">
          <a:xfrm>
            <a:off x="575635" y="467858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49" name="Rectangle 109">
            <a:extLst>
              <a:ext uri="{FF2B5EF4-FFF2-40B4-BE49-F238E27FC236}">
                <a16:creationId xmlns:a16="http://schemas.microsoft.com/office/drawing/2014/main" id="{60C05317-1959-46F9-A238-34D73AB8045C}"/>
              </a:ext>
            </a:extLst>
          </p:cNvPr>
          <p:cNvSpPr>
            <a:spLocks noChangeArrowheads="1"/>
          </p:cNvSpPr>
          <p:nvPr/>
        </p:nvSpPr>
        <p:spPr bwMode="auto">
          <a:xfrm>
            <a:off x="575635" y="494654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51" name="Rectangle 109">
            <a:extLst>
              <a:ext uri="{FF2B5EF4-FFF2-40B4-BE49-F238E27FC236}">
                <a16:creationId xmlns:a16="http://schemas.microsoft.com/office/drawing/2014/main" id="{9412D215-A02B-4DA9-8E29-BBB7153EF29D}"/>
              </a:ext>
            </a:extLst>
          </p:cNvPr>
          <p:cNvSpPr>
            <a:spLocks noChangeArrowheads="1"/>
          </p:cNvSpPr>
          <p:nvPr/>
        </p:nvSpPr>
        <p:spPr bwMode="auto">
          <a:xfrm>
            <a:off x="575635" y="522774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徴収期限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2" name="正方形/長方形 1">
            <a:extLst>
              <a:ext uri="{FF2B5EF4-FFF2-40B4-BE49-F238E27FC236}">
                <a16:creationId xmlns:a16="http://schemas.microsoft.com/office/drawing/2014/main" id="{1D095A56-17A1-E6A1-3B81-15576E784807}"/>
              </a:ext>
            </a:extLst>
          </p:cNvPr>
          <p:cNvSpPr/>
          <p:nvPr/>
        </p:nvSpPr>
        <p:spPr>
          <a:xfrm>
            <a:off x="2038440" y="559493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3" name="Rectangle 109">
            <a:extLst>
              <a:ext uri="{FF2B5EF4-FFF2-40B4-BE49-F238E27FC236}">
                <a16:creationId xmlns:a16="http://schemas.microsoft.com/office/drawing/2014/main" id="{DD3FF85D-5691-06EE-56A4-1B7792AD146B}"/>
              </a:ext>
            </a:extLst>
          </p:cNvPr>
          <p:cNvSpPr>
            <a:spLocks noChangeArrowheads="1"/>
          </p:cNvSpPr>
          <p:nvPr/>
        </p:nvSpPr>
        <p:spPr bwMode="auto">
          <a:xfrm>
            <a:off x="575635" y="54913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7" name="正方形/長方形 6">
            <a:extLst>
              <a:ext uri="{FF2B5EF4-FFF2-40B4-BE49-F238E27FC236}">
                <a16:creationId xmlns:a16="http://schemas.microsoft.com/office/drawing/2014/main" id="{37E48D00-B225-AB24-E01E-1D3B983E55FD}"/>
              </a:ext>
            </a:extLst>
          </p:cNvPr>
          <p:cNvSpPr/>
          <p:nvPr/>
        </p:nvSpPr>
        <p:spPr>
          <a:xfrm>
            <a:off x="678350" y="9542751"/>
            <a:ext cx="630047"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通知書番号</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C18C94B-CA9E-439B-849D-8E7E2E73DA93}"/>
</file>

<file path=customXml/itemProps2.xml><?xml version="1.0" encoding="utf-8"?>
<ds:datastoreItem xmlns:ds="http://schemas.openxmlformats.org/officeDocument/2006/customXml" ds:itemID="{8617B46F-C3DF-4B36-BAFE-399FB8FF0EB7}"/>
</file>

<file path=customXml/itemProps3.xml><?xml version="1.0" encoding="utf-8"?>
<ds:datastoreItem xmlns:ds="http://schemas.openxmlformats.org/officeDocument/2006/customXml" ds:itemID="{11291F0B-FADD-44C4-8A17-AF72FD018EF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600</TotalTime>
  <Words>392</Words>
  <PresentationFormat>A4 210 x 297 mm</PresentationFormat>
  <Paragraphs>49</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2022-12-02T06:15:11Z</cp:lastPrinted>
  <dcterms:created xsi:type="dcterms:W3CDTF">2022-01-20T04:34:58Z</dcterms:created>
  <dcterms:modified xsi:type="dcterms:W3CDTF">2024-12-19T10:29:43Z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