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07200" cy="9939338"/>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3"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p:scale>
          <a:sx n="150" d="100"/>
          <a:sy n="150" d="100"/>
        </p:scale>
        <p:origin x="72" y="-232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0800" y="11877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lang="ja-JP"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生活保護法第</a:t>
            </a:r>
            <a:r>
              <a:rPr lang="en-US" altLang="ja-JP"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63</a:t>
            </a:r>
            <a:r>
              <a:rPr lang="zh-TW" altLang="en-US" sz="11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条返還金決定通知書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3" name="グループ化 2">
            <a:extLst>
              <a:ext uri="{FF2B5EF4-FFF2-40B4-BE49-F238E27FC236}">
                <a16:creationId xmlns:a16="http://schemas.microsoft.com/office/drawing/2014/main" id="{BBD87441-E387-4A81-BE50-7D1B7A481FEA}"/>
              </a:ext>
            </a:extLst>
          </p:cNvPr>
          <p:cNvGrpSpPr/>
          <p:nvPr/>
        </p:nvGrpSpPr>
        <p:grpSpPr>
          <a:xfrm>
            <a:off x="585876" y="393344"/>
            <a:ext cx="1296000" cy="635296"/>
            <a:chOff x="613942" y="838599"/>
            <a:chExt cx="1296000" cy="635296"/>
          </a:xfrm>
        </p:grpSpPr>
        <p:sp>
          <p:nvSpPr>
            <p:cNvPr id="35" name="正方形/長方形 34">
              <a:extLst>
                <a:ext uri="{FF2B5EF4-FFF2-40B4-BE49-F238E27FC236}">
                  <a16:creationId xmlns:a16="http://schemas.microsoft.com/office/drawing/2014/main" id="{08A6F6C7-B6A0-41DF-A7BC-52FAD12D39D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郵便カスタマーバーコード</a:t>
              </a:r>
            </a:p>
          </p:txBody>
        </p:sp>
      </p:grpSp>
      <p:grpSp>
        <p:nvGrpSpPr>
          <p:cNvPr id="6" name="グループ化 5">
            <a:extLst>
              <a:ext uri="{FF2B5EF4-FFF2-40B4-BE49-F238E27FC236}">
                <a16:creationId xmlns:a16="http://schemas.microsoft.com/office/drawing/2014/main" id="{BC27DED8-4DC6-4C09-9601-50989A0DA5FF}"/>
              </a:ext>
            </a:extLst>
          </p:cNvPr>
          <p:cNvGrpSpPr/>
          <p:nvPr/>
        </p:nvGrpSpPr>
        <p:grpSpPr>
          <a:xfrm>
            <a:off x="5641567" y="224441"/>
            <a:ext cx="648000" cy="297491"/>
            <a:chOff x="5669633" y="669696"/>
            <a:chExt cx="648000" cy="297491"/>
          </a:xfrm>
        </p:grpSpPr>
        <p:sp>
          <p:nvSpPr>
            <p:cNvPr id="43" name="正方形/長方形 42">
              <a:extLst>
                <a:ext uri="{FF2B5EF4-FFF2-40B4-BE49-F238E27FC236}">
                  <a16:creationId xmlns:a16="http://schemas.microsoft.com/office/drawing/2014/main" id="{C0A8C370-3267-427F-A04B-BC2A4ECA21AB}"/>
                </a:ext>
              </a:extLst>
            </p:cNvPr>
            <p:cNvSpPr/>
            <p:nvPr/>
          </p:nvSpPr>
          <p:spPr>
            <a:xfrm>
              <a:off x="5796933" y="6696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669633"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grpSp>
      <p:grpSp>
        <p:nvGrpSpPr>
          <p:cNvPr id="7" name="グループ化 6">
            <a:extLst>
              <a:ext uri="{FF2B5EF4-FFF2-40B4-BE49-F238E27FC236}">
                <a16:creationId xmlns:a16="http://schemas.microsoft.com/office/drawing/2014/main" id="{FF2BE0CA-EA2C-4177-94FD-2659AC4F5D88}"/>
              </a:ext>
            </a:extLst>
          </p:cNvPr>
          <p:cNvGrpSpPr/>
          <p:nvPr/>
        </p:nvGrpSpPr>
        <p:grpSpPr>
          <a:xfrm>
            <a:off x="4046384" y="701251"/>
            <a:ext cx="2202321" cy="397563"/>
            <a:chOff x="4074450" y="1146506"/>
            <a:chExt cx="2202321" cy="397563"/>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5"/>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007900" y="1345307"/>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5007900" y="1176405"/>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12C08C4C-D1C2-44E7-B1CC-9E794B1B78DC}"/>
                </a:ext>
              </a:extLst>
            </p:cNvPr>
            <p:cNvSpPr/>
            <p:nvPr/>
          </p:nvSpPr>
          <p:spPr>
            <a:xfrm>
              <a:off x="5837794" y="1146506"/>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grpSp>
      <p:grpSp>
        <p:nvGrpSpPr>
          <p:cNvPr id="40" name="グループ化 39">
            <a:extLst>
              <a:ext uri="{FF2B5EF4-FFF2-40B4-BE49-F238E27FC236}">
                <a16:creationId xmlns:a16="http://schemas.microsoft.com/office/drawing/2014/main" id="{286ECF35-545A-4E8E-906B-BABC9D960331}"/>
              </a:ext>
            </a:extLst>
          </p:cNvPr>
          <p:cNvGrpSpPr/>
          <p:nvPr/>
        </p:nvGrpSpPr>
        <p:grpSpPr>
          <a:xfrm>
            <a:off x="4819417" y="8667493"/>
            <a:ext cx="1469152" cy="1014714"/>
            <a:chOff x="4410455" y="8217841"/>
            <a:chExt cx="1469152" cy="1014714"/>
          </a:xfrm>
        </p:grpSpPr>
        <p:sp>
          <p:nvSpPr>
            <p:cNvPr id="44" name="テキスト ボックス 43">
              <a:extLst>
                <a:ext uri="{FF2B5EF4-FFF2-40B4-BE49-F238E27FC236}">
                  <a16:creationId xmlns:a16="http://schemas.microsoft.com/office/drawing/2014/main" id="{9B9E3E02-5AA2-4FBC-8B30-002848D4C31B}"/>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49" name="正方形/長方形 48">
              <a:extLst>
                <a:ext uri="{FF2B5EF4-FFF2-40B4-BE49-F238E27FC236}">
                  <a16:creationId xmlns:a16="http://schemas.microsoft.com/office/drawing/2014/main" id="{27606867-7339-45F1-A410-315CDC3E0D64}"/>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0" name="正方形/長方形 49">
              <a:extLst>
                <a:ext uri="{FF2B5EF4-FFF2-40B4-BE49-F238E27FC236}">
                  <a16:creationId xmlns:a16="http://schemas.microsoft.com/office/drawing/2014/main" id="{B6B7F3C3-E368-43FD-AC19-E77B5183DBBF}"/>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1" name="正方形/長方形 50">
              <a:extLst>
                <a:ext uri="{FF2B5EF4-FFF2-40B4-BE49-F238E27FC236}">
                  <a16:creationId xmlns:a16="http://schemas.microsoft.com/office/drawing/2014/main" id="{E0FA3AD6-C44C-4D4C-85E4-997711C58290}"/>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3" name="正方形/長方形 52">
              <a:extLst>
                <a:ext uri="{FF2B5EF4-FFF2-40B4-BE49-F238E27FC236}">
                  <a16:creationId xmlns:a16="http://schemas.microsoft.com/office/drawing/2014/main" id="{8DE6F81B-DAC3-4567-AD2B-D7A02C8A880E}"/>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4" name="正方形/長方形 53">
              <a:extLst>
                <a:ext uri="{FF2B5EF4-FFF2-40B4-BE49-F238E27FC236}">
                  <a16:creationId xmlns:a16="http://schemas.microsoft.com/office/drawing/2014/main" id="{6211C045-4AE3-4AE0-B073-D996E9841173}"/>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5" name="正方形/長方形 54">
              <a:extLst>
                <a:ext uri="{FF2B5EF4-FFF2-40B4-BE49-F238E27FC236}">
                  <a16:creationId xmlns:a16="http://schemas.microsoft.com/office/drawing/2014/main" id="{5F19FD3B-5ADD-4A4A-991C-D6EF892F5E24}"/>
                </a:ext>
              </a:extLst>
            </p:cNvPr>
            <p:cNvSpPr/>
            <p:nvPr/>
          </p:nvSpPr>
          <p:spPr>
            <a:xfrm>
              <a:off x="4492543" y="9093747"/>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56" name="正方形/長方形 55">
              <a:extLst>
                <a:ext uri="{FF2B5EF4-FFF2-40B4-BE49-F238E27FC236}">
                  <a16:creationId xmlns:a16="http://schemas.microsoft.com/office/drawing/2014/main" id="{106DCAFC-DDAD-4921-B0CB-1BE2AFC6E735}"/>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5" name="正方形/長方形 4">
              <a:extLst>
                <a:ext uri="{FF2B5EF4-FFF2-40B4-BE49-F238E27FC236}">
                  <a16:creationId xmlns:a16="http://schemas.microsoft.com/office/drawing/2014/main" id="{46D0774A-C2AB-C492-4185-72C9BACEC3C3}"/>
                </a:ext>
              </a:extLst>
            </p:cNvPr>
            <p:cNvSpPr/>
            <p:nvPr/>
          </p:nvSpPr>
          <p:spPr>
            <a:xfrm>
              <a:off x="5047910" y="9093099"/>
              <a:ext cx="50869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57" name="Rectangle 109">
            <a:extLst>
              <a:ext uri="{FF2B5EF4-FFF2-40B4-BE49-F238E27FC236}">
                <a16:creationId xmlns:a16="http://schemas.microsoft.com/office/drawing/2014/main" id="{F49068AE-BBE8-4B5F-A000-D3DD301003F8}"/>
              </a:ext>
            </a:extLst>
          </p:cNvPr>
          <p:cNvSpPr>
            <a:spLocks noChangeArrowheads="1"/>
          </p:cNvSpPr>
          <p:nvPr/>
        </p:nvSpPr>
        <p:spPr bwMode="auto">
          <a:xfrm>
            <a:off x="572167" y="15647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　生活保護法第</a:t>
            </a:r>
            <a:r>
              <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63</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条における返還金について、次のとおり決定したので通知します。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59" name="Rectangle 109">
            <a:extLst>
              <a:ext uri="{FF2B5EF4-FFF2-40B4-BE49-F238E27FC236}">
                <a16:creationId xmlns:a16="http://schemas.microsoft.com/office/drawing/2014/main" id="{00D83572-9D2D-46D8-9CD1-E9D1A70E4165}"/>
              </a:ext>
            </a:extLst>
          </p:cNvPr>
          <p:cNvSpPr>
            <a:spLocks noChangeArrowheads="1"/>
          </p:cNvSpPr>
          <p:nvPr/>
        </p:nvSpPr>
        <p:spPr bwMode="auto">
          <a:xfrm>
            <a:off x="609422" y="1915716"/>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lgn="ctr" defTabSz="914400"/>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70" name="正方形/長方形 69">
            <a:extLst>
              <a:ext uri="{FF2B5EF4-FFF2-40B4-BE49-F238E27FC236}">
                <a16:creationId xmlns:a16="http://schemas.microsoft.com/office/drawing/2014/main" id="{B000984C-165E-4061-B388-B40CE564CB26}"/>
              </a:ext>
            </a:extLst>
          </p:cNvPr>
          <p:cNvSpPr/>
          <p:nvPr/>
        </p:nvSpPr>
        <p:spPr>
          <a:xfrm>
            <a:off x="1971853" y="2253983"/>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資力発生年月日</a:t>
            </a:r>
          </a:p>
        </p:txBody>
      </p:sp>
      <p:sp>
        <p:nvSpPr>
          <p:cNvPr id="71" name="正方形/長方形 70">
            <a:extLst>
              <a:ext uri="{FF2B5EF4-FFF2-40B4-BE49-F238E27FC236}">
                <a16:creationId xmlns:a16="http://schemas.microsoft.com/office/drawing/2014/main" id="{5695C597-2877-43BC-AF32-757A56B06D99}"/>
              </a:ext>
            </a:extLst>
          </p:cNvPr>
          <p:cNvSpPr/>
          <p:nvPr/>
        </p:nvSpPr>
        <p:spPr>
          <a:xfrm>
            <a:off x="1981333" y="2529922"/>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決定年月日</a:t>
            </a:r>
          </a:p>
        </p:txBody>
      </p:sp>
      <p:sp>
        <p:nvSpPr>
          <p:cNvPr id="72" name="正方形/長方形 71">
            <a:extLst>
              <a:ext uri="{FF2B5EF4-FFF2-40B4-BE49-F238E27FC236}">
                <a16:creationId xmlns:a16="http://schemas.microsoft.com/office/drawing/2014/main" id="{41CB1B53-F0BB-43D0-9DA0-3CE0CB786FB7}"/>
              </a:ext>
            </a:extLst>
          </p:cNvPr>
          <p:cNvSpPr/>
          <p:nvPr/>
        </p:nvSpPr>
        <p:spPr>
          <a:xfrm>
            <a:off x="1971853" y="2787375"/>
            <a:ext cx="3797014" cy="12458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返還の理由</a:t>
            </a:r>
          </a:p>
        </p:txBody>
      </p:sp>
      <p:sp>
        <p:nvSpPr>
          <p:cNvPr id="73" name="正方形/長方形 72">
            <a:extLst>
              <a:ext uri="{FF2B5EF4-FFF2-40B4-BE49-F238E27FC236}">
                <a16:creationId xmlns:a16="http://schemas.microsoft.com/office/drawing/2014/main" id="{5BD44F54-0C39-4476-B35D-C8809342BA32}"/>
              </a:ext>
            </a:extLst>
          </p:cNvPr>
          <p:cNvSpPr/>
          <p:nvPr/>
        </p:nvSpPr>
        <p:spPr>
          <a:xfrm>
            <a:off x="1973881" y="4376915"/>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返還対象額</a:t>
            </a:r>
          </a:p>
        </p:txBody>
      </p:sp>
      <p:sp>
        <p:nvSpPr>
          <p:cNvPr id="74" name="正方形/長方形 73">
            <a:extLst>
              <a:ext uri="{FF2B5EF4-FFF2-40B4-BE49-F238E27FC236}">
                <a16:creationId xmlns:a16="http://schemas.microsoft.com/office/drawing/2014/main" id="{101DC666-5136-4BD2-A1BC-880A6CDE38FC}"/>
              </a:ext>
            </a:extLst>
          </p:cNvPr>
          <p:cNvSpPr/>
          <p:nvPr/>
        </p:nvSpPr>
        <p:spPr>
          <a:xfrm>
            <a:off x="1973881" y="4613049"/>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返還控除額</a:t>
            </a:r>
          </a:p>
        </p:txBody>
      </p:sp>
      <p:sp>
        <p:nvSpPr>
          <p:cNvPr id="75" name="正方形/長方形 74">
            <a:extLst>
              <a:ext uri="{FF2B5EF4-FFF2-40B4-BE49-F238E27FC236}">
                <a16:creationId xmlns:a16="http://schemas.microsoft.com/office/drawing/2014/main" id="{C505FF5C-D68A-43CF-9A2D-8C18346B20DD}"/>
              </a:ext>
            </a:extLst>
          </p:cNvPr>
          <p:cNvSpPr/>
          <p:nvPr/>
        </p:nvSpPr>
        <p:spPr>
          <a:xfrm>
            <a:off x="1973881" y="4849183"/>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返還決定額</a:t>
            </a:r>
          </a:p>
        </p:txBody>
      </p:sp>
      <p:sp>
        <p:nvSpPr>
          <p:cNvPr id="76" name="正方形/長方形 75">
            <a:extLst>
              <a:ext uri="{FF2B5EF4-FFF2-40B4-BE49-F238E27FC236}">
                <a16:creationId xmlns:a16="http://schemas.microsoft.com/office/drawing/2014/main" id="{88E80AA5-BF94-4C51-A078-AE24E7E00249}"/>
              </a:ext>
            </a:extLst>
          </p:cNvPr>
          <p:cNvSpPr/>
          <p:nvPr/>
        </p:nvSpPr>
        <p:spPr>
          <a:xfrm>
            <a:off x="1973881" y="5085317"/>
            <a:ext cx="5356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返還方法</a:t>
            </a:r>
          </a:p>
        </p:txBody>
      </p:sp>
      <p:sp>
        <p:nvSpPr>
          <p:cNvPr id="77" name="正方形/長方形 76">
            <a:extLst>
              <a:ext uri="{FF2B5EF4-FFF2-40B4-BE49-F238E27FC236}">
                <a16:creationId xmlns:a16="http://schemas.microsoft.com/office/drawing/2014/main" id="{7D9933CA-5460-45EE-8449-E7B0B26A8D19}"/>
              </a:ext>
            </a:extLst>
          </p:cNvPr>
          <p:cNvSpPr/>
          <p:nvPr/>
        </p:nvSpPr>
        <p:spPr>
          <a:xfrm>
            <a:off x="1973881" y="5321451"/>
            <a:ext cx="94438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返還期限年月日</a:t>
            </a:r>
          </a:p>
        </p:txBody>
      </p:sp>
      <p:sp>
        <p:nvSpPr>
          <p:cNvPr id="52" name="Rectangle 109">
            <a:extLst>
              <a:ext uri="{FF2B5EF4-FFF2-40B4-BE49-F238E27FC236}">
                <a16:creationId xmlns:a16="http://schemas.microsoft.com/office/drawing/2014/main" id="{C40219B9-925F-4418-AC53-516357AC92E4}"/>
              </a:ext>
            </a:extLst>
          </p:cNvPr>
          <p:cNvSpPr>
            <a:spLocks noChangeArrowheads="1"/>
          </p:cNvSpPr>
          <p:nvPr/>
        </p:nvSpPr>
        <p:spPr bwMode="auto">
          <a:xfrm>
            <a:off x="678350" y="7992197"/>
            <a:ext cx="563928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l"/>
            <a:r>
              <a:rPr lang="ja-JP" altLang="en-US" sz="900" b="0" i="0" u="none" strike="noStrike" baseline="0" dirty="0">
                <a:latin typeface="ＭＳ Ｐゴシック" panose="020B0600070205080204" pitchFamily="50" charset="-128"/>
                <a:ea typeface="ＭＳ Ｐゴシック" panose="020B0600070205080204" pitchFamily="50" charset="-128"/>
              </a:rPr>
              <a:t>生活保護法</a:t>
            </a:r>
            <a:r>
              <a:rPr lang="zh-TW" altLang="en-US" sz="900" b="0" i="0" u="none" strike="noStrike" baseline="0" dirty="0">
                <a:latin typeface="ＭＳ Ｐゴシック" panose="020B0600070205080204" pitchFamily="50" charset="-128"/>
                <a:ea typeface="ＭＳ Ｐゴシック" panose="020B0600070205080204" pitchFamily="50" charset="-128"/>
              </a:rPr>
              <a:t>第</a:t>
            </a:r>
            <a:r>
              <a:rPr lang="en-US" altLang="ja-JP" sz="900" b="0" i="0" u="none" strike="noStrike" baseline="0" dirty="0">
                <a:latin typeface="ＭＳ Ｐゴシック" panose="020B0600070205080204" pitchFamily="50" charset="-128"/>
                <a:ea typeface="ＭＳ Ｐゴシック" panose="020B0600070205080204" pitchFamily="50" charset="-128"/>
              </a:rPr>
              <a:t>63</a:t>
            </a:r>
            <a:r>
              <a:rPr lang="zh-TW" altLang="en-US" sz="900" b="0" i="0" u="none" strike="noStrike" baseline="0" dirty="0">
                <a:latin typeface="ＭＳ Ｐゴシック" panose="020B0600070205080204" pitchFamily="50" charset="-128"/>
                <a:ea typeface="ＭＳ Ｐゴシック" panose="020B0600070205080204" pitchFamily="50" charset="-128"/>
              </a:rPr>
              <a:t>条</a:t>
            </a:r>
            <a:endParaRPr lang="en-US" altLang="zh-TW" sz="900" b="0" i="0" u="none" strike="noStrike" baseline="0" dirty="0">
              <a:latin typeface="ＭＳ Ｐゴシック" panose="020B0600070205080204" pitchFamily="50" charset="-128"/>
              <a:ea typeface="ＭＳ Ｐゴシック" panose="020B0600070205080204" pitchFamily="50" charset="-128"/>
            </a:endParaRPr>
          </a:p>
          <a:p>
            <a:pPr indent="0" algn="l"/>
            <a:r>
              <a:rPr lang="ja-JP" altLang="en-US" sz="900" dirty="0">
                <a:latin typeface="ＭＳ Ｐゴシック" panose="020B0600070205080204" pitchFamily="50" charset="-128"/>
                <a:ea typeface="ＭＳ Ｐゴシック" panose="020B0600070205080204" pitchFamily="50" charset="-128"/>
              </a:rPr>
              <a:t>　 </a:t>
            </a:r>
            <a:r>
              <a:rPr lang="ja-JP" altLang="en-US" sz="900" b="0" i="0" u="none" strike="noStrike" baseline="0" dirty="0">
                <a:latin typeface="ＭＳ Ｐゴシック" panose="020B0600070205080204" pitchFamily="50" charset="-128"/>
                <a:ea typeface="ＭＳ Ｐゴシック" panose="020B0600070205080204" pitchFamily="50" charset="-128"/>
              </a:rPr>
              <a:t>被保護者が、急迫の場合等において資力があるにもかかわらず、保護を受けたときは、保護に要する費用を支弁した都道府県又は市町村に対して、すみやかに、その受けた保護金品に相当する金額の範囲内において保護の実施機関の定める額を返還しなければならない。</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0" name="テキスト ボックス 59">
            <a:extLst>
              <a:ext uri="{FF2B5EF4-FFF2-40B4-BE49-F238E27FC236}">
                <a16:creationId xmlns:a16="http://schemas.microsoft.com/office/drawing/2014/main" id="{0663EF9D-8F1D-4540-A740-7418739010F9}"/>
              </a:ext>
            </a:extLst>
          </p:cNvPr>
          <p:cNvSpPr txBox="1"/>
          <p:nvPr/>
        </p:nvSpPr>
        <p:spPr>
          <a:xfrm>
            <a:off x="573947" y="7859814"/>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（参考）</a:t>
            </a:r>
          </a:p>
        </p:txBody>
      </p:sp>
      <p:sp>
        <p:nvSpPr>
          <p:cNvPr id="61" name="Rectangle 109">
            <a:extLst>
              <a:ext uri="{FF2B5EF4-FFF2-40B4-BE49-F238E27FC236}">
                <a16:creationId xmlns:a16="http://schemas.microsoft.com/office/drawing/2014/main" id="{FDB853BE-0CC9-4BEB-812F-4E1D09EF2C9E}"/>
              </a:ext>
            </a:extLst>
          </p:cNvPr>
          <p:cNvSpPr>
            <a:spLocks noChangeArrowheads="1"/>
          </p:cNvSpPr>
          <p:nvPr/>
        </p:nvSpPr>
        <p:spPr bwMode="auto">
          <a:xfrm>
            <a:off x="598495" y="2164253"/>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1</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資力発生年月日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3" name="Rectangle 109">
            <a:extLst>
              <a:ext uri="{FF2B5EF4-FFF2-40B4-BE49-F238E27FC236}">
                <a16:creationId xmlns:a16="http://schemas.microsoft.com/office/drawing/2014/main" id="{F9FEF4E2-FE15-43BD-A9EA-0C26F6A2BA46}"/>
              </a:ext>
            </a:extLst>
          </p:cNvPr>
          <p:cNvSpPr>
            <a:spLocks noChangeArrowheads="1"/>
          </p:cNvSpPr>
          <p:nvPr/>
        </p:nvSpPr>
        <p:spPr bwMode="auto">
          <a:xfrm>
            <a:off x="598495" y="2424920"/>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2</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決定年月日</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4" name="Rectangle 109">
            <a:extLst>
              <a:ext uri="{FF2B5EF4-FFF2-40B4-BE49-F238E27FC236}">
                <a16:creationId xmlns:a16="http://schemas.microsoft.com/office/drawing/2014/main" id="{FFFDEC8F-9ED6-4E1F-8BD5-86AC006058BC}"/>
              </a:ext>
            </a:extLst>
          </p:cNvPr>
          <p:cNvSpPr>
            <a:spLocks noChangeArrowheads="1"/>
          </p:cNvSpPr>
          <p:nvPr/>
        </p:nvSpPr>
        <p:spPr bwMode="auto">
          <a:xfrm>
            <a:off x="598495" y="2685587"/>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3</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返還の理由</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5" name="Rectangle 109">
            <a:extLst>
              <a:ext uri="{FF2B5EF4-FFF2-40B4-BE49-F238E27FC236}">
                <a16:creationId xmlns:a16="http://schemas.microsoft.com/office/drawing/2014/main" id="{3445CBAD-A5BF-429A-BE08-0BCD9C76C12C}"/>
              </a:ext>
            </a:extLst>
          </p:cNvPr>
          <p:cNvSpPr>
            <a:spLocks noChangeArrowheads="1"/>
          </p:cNvSpPr>
          <p:nvPr/>
        </p:nvSpPr>
        <p:spPr bwMode="auto">
          <a:xfrm>
            <a:off x="598495" y="4272311"/>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5</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6" name="Rectangle 109">
            <a:extLst>
              <a:ext uri="{FF2B5EF4-FFF2-40B4-BE49-F238E27FC236}">
                <a16:creationId xmlns:a16="http://schemas.microsoft.com/office/drawing/2014/main" id="{AEBF320C-0394-433B-9565-404DB523FF34}"/>
              </a:ext>
            </a:extLst>
          </p:cNvPr>
          <p:cNvSpPr>
            <a:spLocks noChangeArrowheads="1"/>
          </p:cNvSpPr>
          <p:nvPr/>
        </p:nvSpPr>
        <p:spPr bwMode="auto">
          <a:xfrm>
            <a:off x="598495" y="450864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6</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返還控除額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7" name="Rectangle 109">
            <a:extLst>
              <a:ext uri="{FF2B5EF4-FFF2-40B4-BE49-F238E27FC236}">
                <a16:creationId xmlns:a16="http://schemas.microsoft.com/office/drawing/2014/main" id="{BBBF9770-E392-46C7-A8D6-22C77778EE60}"/>
              </a:ext>
            </a:extLst>
          </p:cNvPr>
          <p:cNvSpPr>
            <a:spLocks noChangeArrowheads="1"/>
          </p:cNvSpPr>
          <p:nvPr/>
        </p:nvSpPr>
        <p:spPr bwMode="auto">
          <a:xfrm>
            <a:off x="598495" y="4744985"/>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7</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返還決定額</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8" name="Rectangle 109">
            <a:extLst>
              <a:ext uri="{FF2B5EF4-FFF2-40B4-BE49-F238E27FC236}">
                <a16:creationId xmlns:a16="http://schemas.microsoft.com/office/drawing/2014/main" id="{040F2C93-9F77-4643-A94C-E2EB850AF7FE}"/>
              </a:ext>
            </a:extLst>
          </p:cNvPr>
          <p:cNvSpPr>
            <a:spLocks noChangeArrowheads="1"/>
          </p:cNvSpPr>
          <p:nvPr/>
        </p:nvSpPr>
        <p:spPr bwMode="auto">
          <a:xfrm>
            <a:off x="598495" y="4981322"/>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8</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返還方法</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9" name="Rectangle 109">
            <a:extLst>
              <a:ext uri="{FF2B5EF4-FFF2-40B4-BE49-F238E27FC236}">
                <a16:creationId xmlns:a16="http://schemas.microsoft.com/office/drawing/2014/main" id="{6CF18D53-010F-4FD6-9F85-A3E190759DE3}"/>
              </a:ext>
            </a:extLst>
          </p:cNvPr>
          <p:cNvSpPr>
            <a:spLocks noChangeArrowheads="1"/>
          </p:cNvSpPr>
          <p:nvPr/>
        </p:nvSpPr>
        <p:spPr bwMode="auto">
          <a:xfrm>
            <a:off x="598495" y="5217659"/>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9</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返還期限</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2" name="Rectangle 109">
            <a:extLst>
              <a:ext uri="{FF2B5EF4-FFF2-40B4-BE49-F238E27FC236}">
                <a16:creationId xmlns:a16="http://schemas.microsoft.com/office/drawing/2014/main" id="{64ABE15B-B6F7-456F-A8F9-744D420251B8}"/>
              </a:ext>
            </a:extLst>
          </p:cNvPr>
          <p:cNvSpPr>
            <a:spLocks noChangeArrowheads="1"/>
          </p:cNvSpPr>
          <p:nvPr/>
        </p:nvSpPr>
        <p:spPr bwMode="auto">
          <a:xfrm>
            <a:off x="557633" y="5743863"/>
            <a:ext cx="5760000" cy="2135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p:txBody>
      </p:sp>
      <p:sp>
        <p:nvSpPr>
          <p:cNvPr id="2" name="正方形/長方形 1">
            <a:extLst>
              <a:ext uri="{FF2B5EF4-FFF2-40B4-BE49-F238E27FC236}">
                <a16:creationId xmlns:a16="http://schemas.microsoft.com/office/drawing/2014/main" id="{8A0E8551-0A10-DDA6-18EE-68BD408C8740}"/>
              </a:ext>
            </a:extLst>
          </p:cNvPr>
          <p:cNvSpPr/>
          <p:nvPr/>
        </p:nvSpPr>
        <p:spPr>
          <a:xfrm>
            <a:off x="1973881" y="5557584"/>
            <a:ext cx="65704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債権番号</a:t>
            </a:r>
          </a:p>
        </p:txBody>
      </p:sp>
      <p:sp>
        <p:nvSpPr>
          <p:cNvPr id="4" name="Rectangle 109">
            <a:extLst>
              <a:ext uri="{FF2B5EF4-FFF2-40B4-BE49-F238E27FC236}">
                <a16:creationId xmlns:a16="http://schemas.microsoft.com/office/drawing/2014/main" id="{2D15AEE6-8573-A396-7030-B360F8789BCA}"/>
              </a:ext>
            </a:extLst>
          </p:cNvPr>
          <p:cNvSpPr>
            <a:spLocks noChangeArrowheads="1"/>
          </p:cNvSpPr>
          <p:nvPr/>
        </p:nvSpPr>
        <p:spPr bwMode="auto">
          <a:xfrm>
            <a:off x="598495" y="5453998"/>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10</a:t>
            </a:r>
            <a:r>
              <a:rPr lang="ja-JP" altLang="en-US"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rPr>
              <a:t>　債権番号</a:t>
            </a:r>
            <a:endParaRPr lang="en-US" altLang="ja-JP" sz="900" dirty="0">
              <a:solidFill>
                <a:schemeClr val="accent1"/>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8" name="正方形/長方形 7">
            <a:extLst>
              <a:ext uri="{FF2B5EF4-FFF2-40B4-BE49-F238E27FC236}">
                <a16:creationId xmlns:a16="http://schemas.microsoft.com/office/drawing/2014/main" id="{1590AFD2-066B-FDBA-DF1F-FEDB2909683C}"/>
              </a:ext>
            </a:extLst>
          </p:cNvPr>
          <p:cNvSpPr/>
          <p:nvPr/>
        </p:nvSpPr>
        <p:spPr>
          <a:xfrm>
            <a:off x="678350" y="9542751"/>
            <a:ext cx="630047" cy="12858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通知書番号</a:t>
            </a:r>
          </a:p>
        </p:txBody>
      </p:sp>
      <p:sp>
        <p:nvSpPr>
          <p:cNvPr id="13" name="Rectangle 109">
            <a:extLst>
              <a:ext uri="{FF2B5EF4-FFF2-40B4-BE49-F238E27FC236}">
                <a16:creationId xmlns:a16="http://schemas.microsoft.com/office/drawing/2014/main" id="{FBB3F00D-307F-9C67-1F4E-AA2AE4CF45D4}"/>
              </a:ext>
            </a:extLst>
          </p:cNvPr>
          <p:cNvSpPr>
            <a:spLocks noChangeArrowheads="1"/>
          </p:cNvSpPr>
          <p:nvPr/>
        </p:nvSpPr>
        <p:spPr bwMode="auto">
          <a:xfrm>
            <a:off x="598495" y="4035974"/>
            <a:ext cx="5719138" cy="26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defTabSz="914400">
              <a:lnSpc>
                <a:spcPct val="150000"/>
              </a:lnSpc>
            </a:pPr>
            <a:r>
              <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4</a:t>
            </a:r>
            <a:r>
              <a:rPr lang="ja-JP" altLang="en-US"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rPr>
              <a:t>　返還対象期間</a:t>
            </a:r>
            <a:endParaRPr lang="en-US" altLang="ja-JP" sz="900" dirty="0">
              <a:solidFill>
                <a:srgbClr val="00000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14" name="正方形/長方形 13">
            <a:extLst>
              <a:ext uri="{FF2B5EF4-FFF2-40B4-BE49-F238E27FC236}">
                <a16:creationId xmlns:a16="http://schemas.microsoft.com/office/drawing/2014/main" id="{58630796-F39E-DA75-3C7D-43715FBBDB69}"/>
              </a:ext>
            </a:extLst>
          </p:cNvPr>
          <p:cNvSpPr/>
          <p:nvPr/>
        </p:nvSpPr>
        <p:spPr>
          <a:xfrm>
            <a:off x="1971853" y="4140781"/>
            <a:ext cx="795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返還対象期間</a:t>
            </a:r>
          </a:p>
        </p:txBody>
      </p:sp>
    </p:spTree>
    <p:extLst>
      <p:ext uri="{BB962C8B-B14F-4D97-AF65-F5344CB8AC3E}">
        <p14:creationId xmlns:p14="http://schemas.microsoft.com/office/powerpoint/2010/main" val="17642032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03E194C-5365-401B-B73F-53F883D48891}"/>
</file>

<file path=customXml/itemProps2.xml><?xml version="1.0" encoding="utf-8"?>
<ds:datastoreItem xmlns:ds="http://schemas.openxmlformats.org/officeDocument/2006/customXml" ds:itemID="{2CD901E5-6CB1-4199-B8FD-4C2C88BDC3CA}"/>
</file>

<file path=customXml/itemProps3.xml><?xml version="1.0" encoding="utf-8"?>
<ds:datastoreItem xmlns:ds="http://schemas.openxmlformats.org/officeDocument/2006/customXml" ds:itemID="{59F5278E-EA97-455E-831F-B248F27816F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978</TotalTime>
  <Words>583</Words>
  <PresentationFormat>A4 210 x 297 mm</PresentationFormat>
  <Paragraphs>52</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2022-12-12T05:28:11Z</cp:lastPrinted>
  <dcterms:created xsi:type="dcterms:W3CDTF">2022-01-20T04:34:58Z</dcterms:created>
  <dcterms:modified xsi:type="dcterms:W3CDTF">2026-01-19T07:05:11Z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