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6" r:id="rId2"/>
  </p:sldIdLst>
  <p:sldSz cx="14400213" cy="6858000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29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13" autoAdjust="0"/>
    <p:restoredTop sz="94221" autoAdjust="0"/>
  </p:normalViewPr>
  <p:slideViewPr>
    <p:cSldViewPr snapToGrid="0" showGuides="1">
      <p:cViewPr varScale="1">
        <p:scale>
          <a:sx n="111" d="100"/>
          <a:sy n="111" d="100"/>
        </p:scale>
        <p:origin x="336" y="318"/>
      </p:cViewPr>
      <p:guideLst>
        <p:guide orient="horz" pos="2160"/>
        <p:guide pos="229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0027" y="1122363"/>
            <a:ext cx="1080016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0027" y="3602038"/>
            <a:ext cx="1080016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3472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1638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2" y="365125"/>
            <a:ext cx="3105046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015" y="365125"/>
            <a:ext cx="913513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7422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4210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514" y="1709739"/>
            <a:ext cx="12420184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514" y="4589464"/>
            <a:ext cx="12420184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9058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014" y="1825625"/>
            <a:ext cx="6120091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90108" y="1825625"/>
            <a:ext cx="6120091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2742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365126"/>
            <a:ext cx="12420184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1891" y="1681163"/>
            <a:ext cx="609196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1891" y="2505075"/>
            <a:ext cx="6091965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90108" y="1681163"/>
            <a:ext cx="612196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90108" y="2505075"/>
            <a:ext cx="6121966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7801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3161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4435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1" y="457200"/>
            <a:ext cx="46444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1966" y="987426"/>
            <a:ext cx="7290108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1" y="2057400"/>
            <a:ext cx="46444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0367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1" y="457200"/>
            <a:ext cx="46444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21966" y="987426"/>
            <a:ext cx="7290108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1" y="2057400"/>
            <a:ext cx="46444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2906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15" y="365126"/>
            <a:ext cx="1242018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15" y="1825625"/>
            <a:ext cx="1242018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15" y="6356351"/>
            <a:ext cx="32400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071" y="6356351"/>
            <a:ext cx="48600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150" y="6356351"/>
            <a:ext cx="32400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aphicFrame>
        <p:nvGraphicFramePr>
          <p:cNvPr id="7" name="オブジェクト 6" hidden="1">
            <a:extLst>
              <a:ext uri="{FF2B5EF4-FFF2-40B4-BE49-F238E27FC236}">
                <a16:creationId xmlns:a16="http://schemas.microsoft.com/office/drawing/2014/main" id="{CBD0AC37-956D-4A06-9F22-1A05683DBAE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3336" y="1103"/>
          <a:ext cx="3334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7" name="オブジェクト 6" hidden="1">
                        <a:extLst>
                          <a:ext uri="{FF2B5EF4-FFF2-40B4-BE49-F238E27FC236}">
                            <a16:creationId xmlns:a16="http://schemas.microsoft.com/office/drawing/2014/main" id="{7B825FBA-2750-4F06-B434-39505F6A2EB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336" y="1103"/>
                        <a:ext cx="3334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37768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D800B8CD-DED1-4882-ABF1-A8B78B739310}"/>
              </a:ext>
            </a:extLst>
          </p:cNvPr>
          <p:cNvSpPr/>
          <p:nvPr/>
        </p:nvSpPr>
        <p:spPr>
          <a:xfrm>
            <a:off x="899293" y="640629"/>
            <a:ext cx="863310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B1A055B1-C704-42EB-AB1F-BE2E36DBDFDD}"/>
              </a:ext>
            </a:extLst>
          </p:cNvPr>
          <p:cNvSpPr/>
          <p:nvPr/>
        </p:nvSpPr>
        <p:spPr>
          <a:xfrm>
            <a:off x="2258774" y="883496"/>
            <a:ext cx="1083330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徴収金・返還金種類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2B4A949-1E3F-44F4-9839-00B83E0B2D05}"/>
              </a:ext>
            </a:extLst>
          </p:cNvPr>
          <p:cNvSpPr/>
          <p:nvPr/>
        </p:nvSpPr>
        <p:spPr>
          <a:xfrm>
            <a:off x="3396449" y="874938"/>
            <a:ext cx="1083330" cy="1361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12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納入済通知書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3A760661-D95C-4622-AD7F-DB2D5AB80874}"/>
              </a:ext>
            </a:extLst>
          </p:cNvPr>
          <p:cNvSpPr/>
          <p:nvPr/>
        </p:nvSpPr>
        <p:spPr>
          <a:xfrm>
            <a:off x="7794090" y="2490667"/>
            <a:ext cx="648617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C747A92-5B51-4A81-8271-15107453E444}"/>
              </a:ext>
            </a:extLst>
          </p:cNvPr>
          <p:cNvSpPr/>
          <p:nvPr/>
        </p:nvSpPr>
        <p:spPr>
          <a:xfrm>
            <a:off x="7629802" y="2977983"/>
            <a:ext cx="2381538" cy="644412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郵便還付先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AA64C2EF-A284-42A6-B10C-21AEAE95672F}"/>
              </a:ext>
            </a:extLst>
          </p:cNvPr>
          <p:cNvSpPr/>
          <p:nvPr/>
        </p:nvSpPr>
        <p:spPr>
          <a:xfrm>
            <a:off x="5269042" y="918701"/>
            <a:ext cx="863310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B93C4C8-0EB0-4D27-B3DC-12CD713694E1}"/>
              </a:ext>
            </a:extLst>
          </p:cNvPr>
          <p:cNvSpPr/>
          <p:nvPr/>
        </p:nvSpPr>
        <p:spPr>
          <a:xfrm>
            <a:off x="5266549" y="1238973"/>
            <a:ext cx="1023105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徴収金・返還金種類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16339BC-0832-44F2-8A65-F922288444F8}"/>
              </a:ext>
            </a:extLst>
          </p:cNvPr>
          <p:cNvSpPr/>
          <p:nvPr/>
        </p:nvSpPr>
        <p:spPr>
          <a:xfrm>
            <a:off x="5243937" y="1405449"/>
            <a:ext cx="287890" cy="1361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12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原符</a:t>
            </a: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A7B7716A-86CD-453B-99D6-129BEC72BFB8}"/>
              </a:ext>
            </a:extLst>
          </p:cNvPr>
          <p:cNvGrpSpPr/>
          <p:nvPr/>
        </p:nvGrpSpPr>
        <p:grpSpPr>
          <a:xfrm>
            <a:off x="4408714" y="861286"/>
            <a:ext cx="175097" cy="177858"/>
            <a:chOff x="3611091" y="1855730"/>
            <a:chExt cx="175097" cy="177858"/>
          </a:xfrm>
        </p:grpSpPr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28000CFC-0E48-4604-9D32-2DB43F3662E8}"/>
                </a:ext>
              </a:extLst>
            </p:cNvPr>
            <p:cNvSpPr/>
            <p:nvPr/>
          </p:nvSpPr>
          <p:spPr>
            <a:xfrm>
              <a:off x="3611091" y="1876589"/>
              <a:ext cx="175097" cy="13614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公</a:t>
              </a:r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BCEBA955-8184-4EDE-B6CF-11778E16A2C0}"/>
                </a:ext>
              </a:extLst>
            </p:cNvPr>
            <p:cNvSpPr/>
            <p:nvPr/>
          </p:nvSpPr>
          <p:spPr>
            <a:xfrm>
              <a:off x="3614310" y="1855730"/>
              <a:ext cx="171878" cy="17785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4722FA45-89D9-4854-B0D7-973ACB464FE6}"/>
              </a:ext>
            </a:extLst>
          </p:cNvPr>
          <p:cNvSpPr/>
          <p:nvPr/>
        </p:nvSpPr>
        <p:spPr>
          <a:xfrm>
            <a:off x="883254" y="3825805"/>
            <a:ext cx="2904951" cy="81386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1CD2B1CE-8C69-47B2-969B-7F6901280595}"/>
              </a:ext>
            </a:extLst>
          </p:cNvPr>
          <p:cNvGrpSpPr/>
          <p:nvPr/>
        </p:nvGrpSpPr>
        <p:grpSpPr>
          <a:xfrm>
            <a:off x="3514187" y="1945286"/>
            <a:ext cx="1285804" cy="330230"/>
            <a:chOff x="1362651" y="3016387"/>
            <a:chExt cx="1285804" cy="330230"/>
          </a:xfrm>
        </p:grpSpPr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E45066AE-C637-4E6B-BE4C-ABE2236161D9}"/>
                </a:ext>
              </a:extLst>
            </p:cNvPr>
            <p:cNvGrpSpPr/>
            <p:nvPr/>
          </p:nvGrpSpPr>
          <p:grpSpPr>
            <a:xfrm>
              <a:off x="1362651" y="3016387"/>
              <a:ext cx="1285804" cy="330230"/>
              <a:chOff x="1362651" y="3016387"/>
              <a:chExt cx="1285804" cy="330230"/>
            </a:xfrm>
          </p:grpSpPr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350C3600-0192-4AD6-92E5-9DBE10293793}"/>
                  </a:ext>
                </a:extLst>
              </p:cNvPr>
              <p:cNvSpPr/>
              <p:nvPr/>
            </p:nvSpPr>
            <p:spPr>
              <a:xfrm>
                <a:off x="1362651" y="3016387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指定納付期限</a:t>
                </a:r>
              </a:p>
            </p:txBody>
          </p:sp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2ED05714-BF2C-460F-B5CA-B0AC64A5A38F}"/>
                  </a:ext>
                </a:extLst>
              </p:cNvPr>
              <p:cNvSpPr/>
              <p:nvPr/>
            </p:nvSpPr>
            <p:spPr>
              <a:xfrm>
                <a:off x="1362651" y="3181740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B87D5065-7B7B-4D7C-9467-FDB45104A8F3}"/>
                </a:ext>
              </a:extLst>
            </p:cNvPr>
            <p:cNvSpPr/>
            <p:nvPr/>
          </p:nvSpPr>
          <p:spPr>
            <a:xfrm>
              <a:off x="1488280" y="3196108"/>
              <a:ext cx="1103653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指定納付期限年月日</a:t>
              </a:r>
            </a:p>
          </p:txBody>
        </p:sp>
      </p:grp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637800DF-6A13-4B2F-BA13-5F2EB7F69E5A}"/>
              </a:ext>
            </a:extLst>
          </p:cNvPr>
          <p:cNvSpPr/>
          <p:nvPr/>
        </p:nvSpPr>
        <p:spPr>
          <a:xfrm>
            <a:off x="1321392" y="4080600"/>
            <a:ext cx="2160000" cy="36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GS1-128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465CE39F-39B1-4FE1-AFF9-CD1B90C3417B}"/>
              </a:ext>
            </a:extLst>
          </p:cNvPr>
          <p:cNvGrpSpPr/>
          <p:nvPr/>
        </p:nvGrpSpPr>
        <p:grpSpPr>
          <a:xfrm>
            <a:off x="3082622" y="1272400"/>
            <a:ext cx="1717196" cy="330563"/>
            <a:chOff x="1504538" y="1810266"/>
            <a:chExt cx="1285804" cy="330563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03B413BD-FDF6-4CD1-874B-55C5E61D3D2C}"/>
                </a:ext>
              </a:extLst>
            </p:cNvPr>
            <p:cNvGrpSpPr/>
            <p:nvPr/>
          </p:nvGrpSpPr>
          <p:grpSpPr>
            <a:xfrm>
              <a:off x="1504538" y="1810266"/>
              <a:ext cx="1285804" cy="330563"/>
              <a:chOff x="1465932" y="1810266"/>
              <a:chExt cx="1285804" cy="330563"/>
            </a:xfrm>
          </p:grpSpPr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5FF3CC6B-F074-4FEB-9267-FA1110D84235}"/>
                  </a:ext>
                </a:extLst>
              </p:cNvPr>
              <p:cNvSpPr/>
              <p:nvPr/>
            </p:nvSpPr>
            <p:spPr>
              <a:xfrm>
                <a:off x="1465932" y="1810266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納付額</a:t>
                </a:r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36E3FAC2-96A1-4F04-8EC2-3AFBAEB3E6EF}"/>
                  </a:ext>
                </a:extLst>
              </p:cNvPr>
              <p:cNvSpPr/>
              <p:nvPr/>
            </p:nvSpPr>
            <p:spPr>
              <a:xfrm>
                <a:off x="1465932" y="1975952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円</a:t>
                </a:r>
              </a:p>
            </p:txBody>
          </p:sp>
        </p:grp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B35B257F-BBC6-4365-ADAC-20D8268F7F30}"/>
                </a:ext>
              </a:extLst>
            </p:cNvPr>
            <p:cNvSpPr/>
            <p:nvPr/>
          </p:nvSpPr>
          <p:spPr>
            <a:xfrm>
              <a:off x="1941367" y="1988639"/>
              <a:ext cx="41449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納付額</a:t>
              </a:r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7CDD6405-B1FF-48B1-B4EE-75C8ED9E7DE4}"/>
              </a:ext>
            </a:extLst>
          </p:cNvPr>
          <p:cNvGrpSpPr/>
          <p:nvPr/>
        </p:nvGrpSpPr>
        <p:grpSpPr>
          <a:xfrm>
            <a:off x="1796977" y="1272733"/>
            <a:ext cx="1285804" cy="330230"/>
            <a:chOff x="1362651" y="3016387"/>
            <a:chExt cx="1285804" cy="330230"/>
          </a:xfrm>
        </p:grpSpPr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45DB2A20-1E06-4EA8-B1D1-EE1DA6E84F57}"/>
                </a:ext>
              </a:extLst>
            </p:cNvPr>
            <p:cNvGrpSpPr/>
            <p:nvPr/>
          </p:nvGrpSpPr>
          <p:grpSpPr>
            <a:xfrm>
              <a:off x="1362651" y="3016387"/>
              <a:ext cx="1285804" cy="330230"/>
              <a:chOff x="1362651" y="3016387"/>
              <a:chExt cx="1285804" cy="330230"/>
            </a:xfrm>
          </p:grpSpPr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564E8C5E-0A45-4C00-98F5-97A2FDCC4915}"/>
                  </a:ext>
                </a:extLst>
              </p:cNvPr>
              <p:cNvSpPr/>
              <p:nvPr/>
            </p:nvSpPr>
            <p:spPr>
              <a:xfrm>
                <a:off x="1362651" y="3016387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口座番号</a:t>
                </a:r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90B325A7-6097-420D-9540-C038570618DC}"/>
                  </a:ext>
                </a:extLst>
              </p:cNvPr>
              <p:cNvSpPr/>
              <p:nvPr/>
            </p:nvSpPr>
            <p:spPr>
              <a:xfrm>
                <a:off x="1362651" y="3181740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9FAE7138-77E0-42E9-8681-EA0EC3F951B8}"/>
                </a:ext>
              </a:extLst>
            </p:cNvPr>
            <p:cNvSpPr/>
            <p:nvPr/>
          </p:nvSpPr>
          <p:spPr>
            <a:xfrm>
              <a:off x="1683250" y="3196108"/>
              <a:ext cx="691294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口座番号</a:t>
              </a:r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CBE51134-8719-4A6B-85B4-1E8298DE2088}"/>
              </a:ext>
            </a:extLst>
          </p:cNvPr>
          <p:cNvGrpSpPr/>
          <p:nvPr/>
        </p:nvGrpSpPr>
        <p:grpSpPr>
          <a:xfrm>
            <a:off x="3785479" y="3825804"/>
            <a:ext cx="998301" cy="813864"/>
            <a:chOff x="4019130" y="3522479"/>
            <a:chExt cx="1247601" cy="1151628"/>
          </a:xfrm>
        </p:grpSpPr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A66DE0-F6E5-4A5B-85EF-33E2536AA2AE}"/>
                </a:ext>
              </a:extLst>
            </p:cNvPr>
            <p:cNvSpPr/>
            <p:nvPr/>
          </p:nvSpPr>
          <p:spPr>
            <a:xfrm>
              <a:off x="4019130" y="3522479"/>
              <a:ext cx="1247601" cy="164877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領収日付印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46973256-A7A2-4C85-97CD-0197B3E7B776}"/>
                </a:ext>
              </a:extLst>
            </p:cNvPr>
            <p:cNvSpPr/>
            <p:nvPr/>
          </p:nvSpPr>
          <p:spPr>
            <a:xfrm>
              <a:off x="4019130" y="3686515"/>
              <a:ext cx="1247601" cy="987592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7617FB52-2DCF-44B3-925C-708556C77FE5}"/>
              </a:ext>
            </a:extLst>
          </p:cNvPr>
          <p:cNvSpPr/>
          <p:nvPr/>
        </p:nvSpPr>
        <p:spPr>
          <a:xfrm>
            <a:off x="860041" y="4653950"/>
            <a:ext cx="2256818" cy="1361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（ご注意）金額を訂正した場合、この納付書では納付できません。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ED062B07-BC18-4547-B4B8-894C489BD1B5}"/>
              </a:ext>
            </a:extLst>
          </p:cNvPr>
          <p:cNvSpPr/>
          <p:nvPr/>
        </p:nvSpPr>
        <p:spPr>
          <a:xfrm>
            <a:off x="869395" y="4872631"/>
            <a:ext cx="445582" cy="105082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取りまとめ金融機関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562C545D-470B-4158-AC4C-F14788328477}"/>
              </a:ext>
            </a:extLst>
          </p:cNvPr>
          <p:cNvSpPr/>
          <p:nvPr/>
        </p:nvSpPr>
        <p:spPr>
          <a:xfrm>
            <a:off x="885439" y="3654867"/>
            <a:ext cx="3904382" cy="170938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B455BBA6-5495-4025-989E-301C463410B8}"/>
              </a:ext>
            </a:extLst>
          </p:cNvPr>
          <p:cNvSpPr/>
          <p:nvPr/>
        </p:nvSpPr>
        <p:spPr>
          <a:xfrm>
            <a:off x="1397255" y="4878435"/>
            <a:ext cx="861364" cy="9337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取りまとめ金融機関郵便番号</a:t>
            </a: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9A56F297-A6E8-46A2-B8CF-7E0DF26EA866}"/>
              </a:ext>
            </a:extLst>
          </p:cNvPr>
          <p:cNvSpPr/>
          <p:nvPr/>
        </p:nvSpPr>
        <p:spPr>
          <a:xfrm>
            <a:off x="2313757" y="4878435"/>
            <a:ext cx="711871" cy="9337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取りまとめ金融機関名称</a:t>
            </a:r>
          </a:p>
        </p:txBody>
      </p: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6DCA2F64-0DDC-426C-BD47-4E83ACC7E80E}"/>
              </a:ext>
            </a:extLst>
          </p:cNvPr>
          <p:cNvGrpSpPr/>
          <p:nvPr/>
        </p:nvGrpSpPr>
        <p:grpSpPr>
          <a:xfrm>
            <a:off x="1181683" y="4507217"/>
            <a:ext cx="1005334" cy="136140"/>
            <a:chOff x="3952571" y="5243556"/>
            <a:chExt cx="1005334" cy="136140"/>
          </a:xfrm>
        </p:grpSpPr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D2F0FBAE-F842-4B4C-ACE7-24538B717CE9}"/>
                </a:ext>
              </a:extLst>
            </p:cNvPr>
            <p:cNvSpPr/>
            <p:nvPr/>
          </p:nvSpPr>
          <p:spPr>
            <a:xfrm>
              <a:off x="3952571" y="5243556"/>
              <a:ext cx="973429" cy="13614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収納代行会社：　　　　　　　　　　　　　　</a:t>
              </a:r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7C1F124B-705A-4EDB-81EA-9EB1BF6A097A}"/>
                </a:ext>
              </a:extLst>
            </p:cNvPr>
            <p:cNvSpPr/>
            <p:nvPr/>
          </p:nvSpPr>
          <p:spPr>
            <a:xfrm>
              <a:off x="4446743" y="5268900"/>
              <a:ext cx="511162" cy="8545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収納代行会社名</a:t>
              </a:r>
            </a:p>
          </p:txBody>
        </p: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4C46A4F3-088E-4520-8E5C-0C773F1A95FF}"/>
              </a:ext>
            </a:extLst>
          </p:cNvPr>
          <p:cNvGrpSpPr/>
          <p:nvPr/>
        </p:nvGrpSpPr>
        <p:grpSpPr>
          <a:xfrm>
            <a:off x="5258947" y="1570310"/>
            <a:ext cx="1851737" cy="418074"/>
            <a:chOff x="1363020" y="2851272"/>
            <a:chExt cx="1278918" cy="418074"/>
          </a:xfrm>
        </p:grpSpPr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649ECA9B-FC84-429E-A1A1-4E9A161CCEFD}"/>
                </a:ext>
              </a:extLst>
            </p:cNvPr>
            <p:cNvSpPr/>
            <p:nvPr/>
          </p:nvSpPr>
          <p:spPr>
            <a:xfrm>
              <a:off x="1363020" y="2851272"/>
              <a:ext cx="1278918" cy="164877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80527E64-5359-4217-8A75-D60C4D78A121}"/>
                </a:ext>
              </a:extLst>
            </p:cNvPr>
            <p:cNvSpPr/>
            <p:nvPr/>
          </p:nvSpPr>
          <p:spPr>
            <a:xfrm>
              <a:off x="1703151" y="3133206"/>
              <a:ext cx="617368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3DE9945D-CAAC-4ED9-864D-86A23833C39F}"/>
              </a:ext>
            </a:extLst>
          </p:cNvPr>
          <p:cNvGrpSpPr/>
          <p:nvPr/>
        </p:nvGrpSpPr>
        <p:grpSpPr>
          <a:xfrm>
            <a:off x="908593" y="796987"/>
            <a:ext cx="1285804" cy="330563"/>
            <a:chOff x="1080287" y="2850974"/>
            <a:chExt cx="1285804" cy="330563"/>
          </a:xfrm>
        </p:grpSpPr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53AC56AC-1A35-4539-9D31-280E004285AA}"/>
                </a:ext>
              </a:extLst>
            </p:cNvPr>
            <p:cNvGrpSpPr/>
            <p:nvPr/>
          </p:nvGrpSpPr>
          <p:grpSpPr>
            <a:xfrm>
              <a:off x="1080287" y="2850974"/>
              <a:ext cx="1285804" cy="330563"/>
              <a:chOff x="1115508" y="2859006"/>
              <a:chExt cx="1285804" cy="330563"/>
            </a:xfrm>
          </p:grpSpPr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228261D4-C061-4225-8BAF-78CE0740A6C0}"/>
                  </a:ext>
                </a:extLst>
              </p:cNvPr>
              <p:cNvGrpSpPr/>
              <p:nvPr/>
            </p:nvGrpSpPr>
            <p:grpSpPr>
              <a:xfrm>
                <a:off x="1115508" y="2859006"/>
                <a:ext cx="1285804" cy="330563"/>
                <a:chOff x="1076902" y="2859006"/>
                <a:chExt cx="1285804" cy="330563"/>
              </a:xfrm>
            </p:grpSpPr>
            <p:sp>
              <p:nvSpPr>
                <p:cNvPr id="123" name="正方形/長方形 122">
                  <a:extLst>
                    <a:ext uri="{FF2B5EF4-FFF2-40B4-BE49-F238E27FC236}">
                      <a16:creationId xmlns:a16="http://schemas.microsoft.com/office/drawing/2014/main" id="{6FA4BCB3-A7EF-4C5D-AE76-FE9600A30D75}"/>
                    </a:ext>
                  </a:extLst>
                </p:cNvPr>
                <p:cNvSpPr/>
                <p:nvPr/>
              </p:nvSpPr>
              <p:spPr>
                <a:xfrm>
                  <a:off x="1076902" y="2859006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kumimoji="1" lang="ja-JP" altLang="en-US" sz="9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決定年月</a:t>
                  </a:r>
                </a:p>
              </p:txBody>
            </p:sp>
            <p:sp>
              <p:nvSpPr>
                <p:cNvPr id="124" name="正方形/長方形 123">
                  <a:extLst>
                    <a:ext uri="{FF2B5EF4-FFF2-40B4-BE49-F238E27FC236}">
                      <a16:creationId xmlns:a16="http://schemas.microsoft.com/office/drawing/2014/main" id="{C8AACC0C-0489-4AC4-A0A3-099A1945324E}"/>
                    </a:ext>
                  </a:extLst>
                </p:cNvPr>
                <p:cNvSpPr/>
                <p:nvPr/>
              </p:nvSpPr>
              <p:spPr>
                <a:xfrm>
                  <a:off x="1076902" y="3024692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8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122" name="正方形/長方形 121">
                <a:extLst>
                  <a:ext uri="{FF2B5EF4-FFF2-40B4-BE49-F238E27FC236}">
                    <a16:creationId xmlns:a16="http://schemas.microsoft.com/office/drawing/2014/main" id="{2D4D5D69-9218-4536-BECD-061F4D23FB0F}"/>
                  </a:ext>
                </a:extLst>
              </p:cNvPr>
              <p:cNvSpPr/>
              <p:nvPr/>
            </p:nvSpPr>
            <p:spPr>
              <a:xfrm>
                <a:off x="1187422" y="3039060"/>
                <a:ext cx="1184537" cy="1361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8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徴収金・返還金決定年月</a:t>
                </a:r>
              </a:p>
            </p:txBody>
          </p:sp>
        </p:grpSp>
        <p:sp>
          <p:nvSpPr>
            <p:cNvPr id="125" name="正方形/長方形 124">
              <a:extLst>
                <a:ext uri="{FF2B5EF4-FFF2-40B4-BE49-F238E27FC236}">
                  <a16:creationId xmlns:a16="http://schemas.microsoft.com/office/drawing/2014/main" id="{946607F1-280F-437C-9AA6-4130D08AC6CB}"/>
                </a:ext>
              </a:extLst>
            </p:cNvPr>
            <p:cNvSpPr/>
            <p:nvPr/>
          </p:nvSpPr>
          <p:spPr>
            <a:xfrm>
              <a:off x="1140917" y="2866151"/>
              <a:ext cx="731165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6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徴収金・返還金種類</a:t>
              </a:r>
            </a:p>
          </p:txBody>
        </p:sp>
      </p:grp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239CEB81-B176-4F33-A424-64D78304EDE4}"/>
              </a:ext>
            </a:extLst>
          </p:cNvPr>
          <p:cNvGrpSpPr/>
          <p:nvPr/>
        </p:nvGrpSpPr>
        <p:grpSpPr>
          <a:xfrm>
            <a:off x="5258948" y="2132269"/>
            <a:ext cx="925873" cy="330563"/>
            <a:chOff x="1080287" y="2850974"/>
            <a:chExt cx="1285804" cy="330563"/>
          </a:xfrm>
        </p:grpSpPr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3B84B298-77C5-40EA-8C74-A1CA4CD1815C}"/>
                </a:ext>
              </a:extLst>
            </p:cNvPr>
            <p:cNvGrpSpPr/>
            <p:nvPr/>
          </p:nvGrpSpPr>
          <p:grpSpPr>
            <a:xfrm>
              <a:off x="1080287" y="2850974"/>
              <a:ext cx="1285804" cy="330563"/>
              <a:chOff x="1115508" y="2859006"/>
              <a:chExt cx="1285804" cy="330563"/>
            </a:xfrm>
          </p:grpSpPr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6AFA7456-B1A6-455C-8AF2-3ACFB6704250}"/>
                  </a:ext>
                </a:extLst>
              </p:cNvPr>
              <p:cNvGrpSpPr/>
              <p:nvPr/>
            </p:nvGrpSpPr>
            <p:grpSpPr>
              <a:xfrm>
                <a:off x="1115508" y="2859006"/>
                <a:ext cx="1285804" cy="330563"/>
                <a:chOff x="1076902" y="2859006"/>
                <a:chExt cx="1285804" cy="330563"/>
              </a:xfrm>
            </p:grpSpPr>
            <p:sp>
              <p:nvSpPr>
                <p:cNvPr id="138" name="正方形/長方形 137">
                  <a:extLst>
                    <a:ext uri="{FF2B5EF4-FFF2-40B4-BE49-F238E27FC236}">
                      <a16:creationId xmlns:a16="http://schemas.microsoft.com/office/drawing/2014/main" id="{586ADFD8-75EB-49CB-B060-00866D89671D}"/>
                    </a:ext>
                  </a:extLst>
                </p:cNvPr>
                <p:cNvSpPr/>
                <p:nvPr/>
              </p:nvSpPr>
              <p:spPr>
                <a:xfrm>
                  <a:off x="1076902" y="2859006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kumimoji="1" lang="ja-JP" altLang="en-US" sz="5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決定年月</a:t>
                  </a:r>
                </a:p>
              </p:txBody>
            </p:sp>
            <p:sp>
              <p:nvSpPr>
                <p:cNvPr id="139" name="正方形/長方形 138">
                  <a:extLst>
                    <a:ext uri="{FF2B5EF4-FFF2-40B4-BE49-F238E27FC236}">
                      <a16:creationId xmlns:a16="http://schemas.microsoft.com/office/drawing/2014/main" id="{8CBFC798-EC61-456C-B4A9-B447704D9616}"/>
                    </a:ext>
                  </a:extLst>
                </p:cNvPr>
                <p:cNvSpPr/>
                <p:nvPr/>
              </p:nvSpPr>
              <p:spPr>
                <a:xfrm>
                  <a:off x="1076902" y="3024692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5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137" name="正方形/長方形 136">
                <a:extLst>
                  <a:ext uri="{FF2B5EF4-FFF2-40B4-BE49-F238E27FC236}">
                    <a16:creationId xmlns:a16="http://schemas.microsoft.com/office/drawing/2014/main" id="{A66FAD33-BD0A-4D18-81FA-AA0496675405}"/>
                  </a:ext>
                </a:extLst>
              </p:cNvPr>
              <p:cNvSpPr/>
              <p:nvPr/>
            </p:nvSpPr>
            <p:spPr>
              <a:xfrm>
                <a:off x="1172161" y="3037619"/>
                <a:ext cx="971117" cy="1361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5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徴収金・返還金決定年月</a:t>
                </a:r>
              </a:p>
            </p:txBody>
          </p:sp>
        </p:grpSp>
        <p:sp>
          <p:nvSpPr>
            <p:cNvPr id="135" name="正方形/長方形 134">
              <a:extLst>
                <a:ext uri="{FF2B5EF4-FFF2-40B4-BE49-F238E27FC236}">
                  <a16:creationId xmlns:a16="http://schemas.microsoft.com/office/drawing/2014/main" id="{301DC47F-F44A-4C37-A091-D8BBCF30F299}"/>
                </a:ext>
              </a:extLst>
            </p:cNvPr>
            <p:cNvSpPr/>
            <p:nvPr/>
          </p:nvSpPr>
          <p:spPr>
            <a:xfrm>
              <a:off x="1140917" y="2866151"/>
              <a:ext cx="815957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徴収金・返還金種類</a:t>
              </a:r>
            </a:p>
          </p:txBody>
        </p:sp>
      </p:grpSp>
      <p:sp>
        <p:nvSpPr>
          <p:cNvPr id="148" name="正方形/長方形 147">
            <a:extLst>
              <a:ext uri="{FF2B5EF4-FFF2-40B4-BE49-F238E27FC236}">
                <a16:creationId xmlns:a16="http://schemas.microsoft.com/office/drawing/2014/main" id="{C99E5331-C672-4C7D-9737-6CFC7D87BD88}"/>
              </a:ext>
            </a:extLst>
          </p:cNvPr>
          <p:cNvSpPr/>
          <p:nvPr/>
        </p:nvSpPr>
        <p:spPr>
          <a:xfrm>
            <a:off x="5258948" y="1733995"/>
            <a:ext cx="1851736" cy="40074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AC96FCFA-1942-440E-9E73-B4ED3909C363}"/>
              </a:ext>
            </a:extLst>
          </p:cNvPr>
          <p:cNvGrpSpPr/>
          <p:nvPr/>
        </p:nvGrpSpPr>
        <p:grpSpPr>
          <a:xfrm>
            <a:off x="5259418" y="3285210"/>
            <a:ext cx="1851266" cy="165600"/>
            <a:chOff x="1115508" y="2858262"/>
            <a:chExt cx="1871950" cy="165621"/>
          </a:xfrm>
        </p:grpSpPr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52969E4B-827E-4E8D-B32E-29386F298D0F}"/>
                </a:ext>
              </a:extLst>
            </p:cNvPr>
            <p:cNvGrpSpPr/>
            <p:nvPr/>
          </p:nvGrpSpPr>
          <p:grpSpPr>
            <a:xfrm>
              <a:off x="1115508" y="2858262"/>
              <a:ext cx="1871950" cy="165621"/>
              <a:chOff x="1076902" y="2858262"/>
              <a:chExt cx="1871950" cy="165621"/>
            </a:xfrm>
          </p:grpSpPr>
          <p:sp>
            <p:nvSpPr>
              <p:cNvPr id="155" name="正方形/長方形 154">
                <a:extLst>
                  <a:ext uri="{FF2B5EF4-FFF2-40B4-BE49-F238E27FC236}">
                    <a16:creationId xmlns:a16="http://schemas.microsoft.com/office/drawing/2014/main" id="{CD1E3993-69B6-4812-B127-B0538F54F9D4}"/>
                  </a:ext>
                </a:extLst>
              </p:cNvPr>
              <p:cNvSpPr/>
              <p:nvPr/>
            </p:nvSpPr>
            <p:spPr>
              <a:xfrm>
                <a:off x="1076902" y="2859006"/>
                <a:ext cx="686251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納付額</a:t>
                </a:r>
              </a:p>
            </p:txBody>
          </p:sp>
          <p:sp>
            <p:nvSpPr>
              <p:cNvPr id="156" name="正方形/長方形 155">
                <a:extLst>
                  <a:ext uri="{FF2B5EF4-FFF2-40B4-BE49-F238E27FC236}">
                    <a16:creationId xmlns:a16="http://schemas.microsoft.com/office/drawing/2014/main" id="{28C30D53-559F-4CE0-8411-B61C19048ECA}"/>
                  </a:ext>
                </a:extLst>
              </p:cNvPr>
              <p:cNvSpPr/>
              <p:nvPr/>
            </p:nvSpPr>
            <p:spPr>
              <a:xfrm>
                <a:off x="1763910" y="2858262"/>
                <a:ext cx="1184942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円</a:t>
                </a:r>
              </a:p>
            </p:txBody>
          </p:sp>
        </p:grpSp>
        <p:sp>
          <p:nvSpPr>
            <p:cNvPr id="154" name="正方形/長方形 153">
              <a:extLst>
                <a:ext uri="{FF2B5EF4-FFF2-40B4-BE49-F238E27FC236}">
                  <a16:creationId xmlns:a16="http://schemas.microsoft.com/office/drawing/2014/main" id="{BB57AFF2-F6AC-47B5-9320-AAF521AD745A}"/>
                </a:ext>
              </a:extLst>
            </p:cNvPr>
            <p:cNvSpPr/>
            <p:nvPr/>
          </p:nvSpPr>
          <p:spPr>
            <a:xfrm>
              <a:off x="2170350" y="2870777"/>
              <a:ext cx="41449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納付額</a:t>
              </a:r>
            </a:p>
          </p:txBody>
        </p: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7C093B36-AE5A-43DC-B888-6EE34C67E112}"/>
              </a:ext>
            </a:extLst>
          </p:cNvPr>
          <p:cNvGrpSpPr/>
          <p:nvPr/>
        </p:nvGrpSpPr>
        <p:grpSpPr>
          <a:xfrm>
            <a:off x="5258947" y="3119794"/>
            <a:ext cx="1851736" cy="165138"/>
            <a:chOff x="1362651" y="3016126"/>
            <a:chExt cx="1862242" cy="165138"/>
          </a:xfrm>
        </p:grpSpPr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531D4125-487A-49B4-B36D-93BAF96E2E26}"/>
                </a:ext>
              </a:extLst>
            </p:cNvPr>
            <p:cNvGrpSpPr/>
            <p:nvPr/>
          </p:nvGrpSpPr>
          <p:grpSpPr>
            <a:xfrm>
              <a:off x="1362651" y="3016126"/>
              <a:ext cx="1862242" cy="165138"/>
              <a:chOff x="1362651" y="3016126"/>
              <a:chExt cx="1862242" cy="165138"/>
            </a:xfrm>
          </p:grpSpPr>
          <p:sp>
            <p:nvSpPr>
              <p:cNvPr id="160" name="正方形/長方形 159">
                <a:extLst>
                  <a:ext uri="{FF2B5EF4-FFF2-40B4-BE49-F238E27FC236}">
                    <a16:creationId xmlns:a16="http://schemas.microsoft.com/office/drawing/2014/main" id="{70767CDC-79B2-465E-9303-365614409753}"/>
                  </a:ext>
                </a:extLst>
              </p:cNvPr>
              <p:cNvSpPr/>
              <p:nvPr/>
            </p:nvSpPr>
            <p:spPr>
              <a:xfrm>
                <a:off x="1362651" y="3016387"/>
                <a:ext cx="682993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800" spc="-3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指定納付期限</a:t>
                </a:r>
              </a:p>
            </p:txBody>
          </p:sp>
          <p:sp>
            <p:nvSpPr>
              <p:cNvPr id="161" name="正方形/長方形 160">
                <a:extLst>
                  <a:ext uri="{FF2B5EF4-FFF2-40B4-BE49-F238E27FC236}">
                    <a16:creationId xmlns:a16="http://schemas.microsoft.com/office/drawing/2014/main" id="{C09C4385-34AB-48CC-9366-D839AF291309}"/>
                  </a:ext>
                </a:extLst>
              </p:cNvPr>
              <p:cNvSpPr/>
              <p:nvPr/>
            </p:nvSpPr>
            <p:spPr>
              <a:xfrm>
                <a:off x="2046396" y="3016126"/>
                <a:ext cx="1178497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159" name="正方形/長方形 158">
              <a:extLst>
                <a:ext uri="{FF2B5EF4-FFF2-40B4-BE49-F238E27FC236}">
                  <a16:creationId xmlns:a16="http://schemas.microsoft.com/office/drawing/2014/main" id="{9B7785DE-6C7D-469A-8068-76F2D040B964}"/>
                </a:ext>
              </a:extLst>
            </p:cNvPr>
            <p:cNvSpPr/>
            <p:nvPr/>
          </p:nvSpPr>
          <p:spPr>
            <a:xfrm>
              <a:off x="2078215" y="3028523"/>
              <a:ext cx="1103653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指定納付期限年月日</a:t>
              </a:r>
            </a:p>
          </p:txBody>
        </p:sp>
      </p:grpSp>
      <p:sp>
        <p:nvSpPr>
          <p:cNvPr id="165" name="正方形/長方形 164">
            <a:extLst>
              <a:ext uri="{FF2B5EF4-FFF2-40B4-BE49-F238E27FC236}">
                <a16:creationId xmlns:a16="http://schemas.microsoft.com/office/drawing/2014/main" id="{B6B01066-1DD5-4F21-87D2-4992214B201A}"/>
              </a:ext>
            </a:extLst>
          </p:cNvPr>
          <p:cNvSpPr/>
          <p:nvPr/>
        </p:nvSpPr>
        <p:spPr>
          <a:xfrm>
            <a:off x="6236278" y="5213094"/>
            <a:ext cx="907856" cy="1361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（金融機関</a:t>
            </a:r>
            <a:r>
              <a:rPr kumimoji="1" lang="en-US" altLang="ja-JP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コンビニ店舗保管 ）</a:t>
            </a:r>
          </a:p>
        </p:txBody>
      </p: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8CA362B3-2416-4943-8D99-B71546860A0F}"/>
              </a:ext>
            </a:extLst>
          </p:cNvPr>
          <p:cNvGrpSpPr/>
          <p:nvPr/>
        </p:nvGrpSpPr>
        <p:grpSpPr>
          <a:xfrm>
            <a:off x="6347712" y="1252581"/>
            <a:ext cx="175097" cy="177858"/>
            <a:chOff x="3611091" y="1855730"/>
            <a:chExt cx="175097" cy="177858"/>
          </a:xfrm>
        </p:grpSpPr>
        <p:sp>
          <p:nvSpPr>
            <p:cNvPr id="183" name="正方形/長方形 182">
              <a:extLst>
                <a:ext uri="{FF2B5EF4-FFF2-40B4-BE49-F238E27FC236}">
                  <a16:creationId xmlns:a16="http://schemas.microsoft.com/office/drawing/2014/main" id="{DDEB4308-896C-4C9D-A54E-A90434534CB8}"/>
                </a:ext>
              </a:extLst>
            </p:cNvPr>
            <p:cNvSpPr/>
            <p:nvPr/>
          </p:nvSpPr>
          <p:spPr>
            <a:xfrm>
              <a:off x="3611091" y="1876589"/>
              <a:ext cx="175097" cy="13614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公</a:t>
              </a:r>
            </a:p>
          </p:txBody>
        </p:sp>
        <p:sp>
          <p:nvSpPr>
            <p:cNvPr id="184" name="楕円 183">
              <a:extLst>
                <a:ext uri="{FF2B5EF4-FFF2-40B4-BE49-F238E27FC236}">
                  <a16:creationId xmlns:a16="http://schemas.microsoft.com/office/drawing/2014/main" id="{C6F9817A-A501-4EB7-903F-25A63DF2027F}"/>
                </a:ext>
              </a:extLst>
            </p:cNvPr>
            <p:cNvSpPr/>
            <p:nvPr/>
          </p:nvSpPr>
          <p:spPr>
            <a:xfrm>
              <a:off x="3614310" y="1855730"/>
              <a:ext cx="171878" cy="17785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0" name="グループ化 239">
            <a:extLst>
              <a:ext uri="{FF2B5EF4-FFF2-40B4-BE49-F238E27FC236}">
                <a16:creationId xmlns:a16="http://schemas.microsoft.com/office/drawing/2014/main" id="{B19F76AA-AD67-481F-AEB1-CC8A1F4624EE}"/>
              </a:ext>
            </a:extLst>
          </p:cNvPr>
          <p:cNvGrpSpPr/>
          <p:nvPr/>
        </p:nvGrpSpPr>
        <p:grpSpPr>
          <a:xfrm>
            <a:off x="7780507" y="1575233"/>
            <a:ext cx="1475355" cy="469363"/>
            <a:chOff x="1076903" y="2121540"/>
            <a:chExt cx="1360623" cy="469363"/>
          </a:xfrm>
        </p:grpSpPr>
        <p:sp>
          <p:nvSpPr>
            <p:cNvPr id="241" name="正方形/長方形 240">
              <a:extLst>
                <a:ext uri="{FF2B5EF4-FFF2-40B4-BE49-F238E27FC236}">
                  <a16:creationId xmlns:a16="http://schemas.microsoft.com/office/drawing/2014/main" id="{EF7CE951-572F-4FBC-A79B-4C5A3B0B661C}"/>
                </a:ext>
              </a:extLst>
            </p:cNvPr>
            <p:cNvSpPr/>
            <p:nvPr/>
          </p:nvSpPr>
          <p:spPr>
            <a:xfrm>
              <a:off x="1076903" y="2121540"/>
              <a:ext cx="73727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宛先郵便番号</a:t>
              </a:r>
            </a:p>
          </p:txBody>
        </p:sp>
        <p:sp>
          <p:nvSpPr>
            <p:cNvPr id="242" name="正方形/長方形 241">
              <a:extLst>
                <a:ext uri="{FF2B5EF4-FFF2-40B4-BE49-F238E27FC236}">
                  <a16:creationId xmlns:a16="http://schemas.microsoft.com/office/drawing/2014/main" id="{027F362E-C2A5-487A-ADA3-9304BF872735}"/>
                </a:ext>
              </a:extLst>
            </p:cNvPr>
            <p:cNvSpPr/>
            <p:nvPr/>
          </p:nvSpPr>
          <p:spPr>
            <a:xfrm>
              <a:off x="1867491" y="2121540"/>
              <a:ext cx="570035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宛先住所</a:t>
              </a:r>
            </a:p>
          </p:txBody>
        </p:sp>
        <p:sp>
          <p:nvSpPr>
            <p:cNvPr id="243" name="正方形/長方形 242">
              <a:extLst>
                <a:ext uri="{FF2B5EF4-FFF2-40B4-BE49-F238E27FC236}">
                  <a16:creationId xmlns:a16="http://schemas.microsoft.com/office/drawing/2014/main" id="{D883335F-E48C-4A81-8EFA-36A09ECD88D5}"/>
                </a:ext>
              </a:extLst>
            </p:cNvPr>
            <p:cNvSpPr/>
            <p:nvPr/>
          </p:nvSpPr>
          <p:spPr>
            <a:xfrm>
              <a:off x="1076903" y="2288620"/>
              <a:ext cx="707233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  <p:sp>
          <p:nvSpPr>
            <p:cNvPr id="244" name="正方形/長方形 243">
              <a:extLst>
                <a:ext uri="{FF2B5EF4-FFF2-40B4-BE49-F238E27FC236}">
                  <a16:creationId xmlns:a16="http://schemas.microsoft.com/office/drawing/2014/main" id="{F43D20C8-7964-4D97-AE84-9EED499E6E11}"/>
                </a:ext>
              </a:extLst>
            </p:cNvPr>
            <p:cNvSpPr/>
            <p:nvPr/>
          </p:nvSpPr>
          <p:spPr>
            <a:xfrm>
              <a:off x="1078981" y="2454763"/>
              <a:ext cx="1285804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郵便カスタマーバーコード</a:t>
              </a:r>
            </a:p>
          </p:txBody>
        </p:sp>
        <p:sp>
          <p:nvSpPr>
            <p:cNvPr id="245" name="正方形/長方形 244">
              <a:extLst>
                <a:ext uri="{FF2B5EF4-FFF2-40B4-BE49-F238E27FC236}">
                  <a16:creationId xmlns:a16="http://schemas.microsoft.com/office/drawing/2014/main" id="{BA9B2400-EF6B-403C-933C-8CB8AF472697}"/>
                </a:ext>
              </a:extLst>
            </p:cNvPr>
            <p:cNvSpPr/>
            <p:nvPr/>
          </p:nvSpPr>
          <p:spPr>
            <a:xfrm>
              <a:off x="1879313" y="2287683"/>
              <a:ext cx="291891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</p:grpSp>
      <p:grpSp>
        <p:nvGrpSpPr>
          <p:cNvPr id="246" name="グループ化 245">
            <a:extLst>
              <a:ext uri="{FF2B5EF4-FFF2-40B4-BE49-F238E27FC236}">
                <a16:creationId xmlns:a16="http://schemas.microsoft.com/office/drawing/2014/main" id="{04FBBAF5-868A-4DC5-8C74-8F250A1725BA}"/>
              </a:ext>
            </a:extLst>
          </p:cNvPr>
          <p:cNvGrpSpPr/>
          <p:nvPr/>
        </p:nvGrpSpPr>
        <p:grpSpPr>
          <a:xfrm>
            <a:off x="8768820" y="2409707"/>
            <a:ext cx="1910006" cy="568697"/>
            <a:chOff x="3537282" y="2232975"/>
            <a:chExt cx="1910006" cy="568697"/>
          </a:xfrm>
        </p:grpSpPr>
        <p:sp>
          <p:nvSpPr>
            <p:cNvPr id="248" name="正方形/長方形 247">
              <a:extLst>
                <a:ext uri="{FF2B5EF4-FFF2-40B4-BE49-F238E27FC236}">
                  <a16:creationId xmlns:a16="http://schemas.microsoft.com/office/drawing/2014/main" id="{B2ED4183-A24C-4FEF-BD78-740150ACBFCC}"/>
                </a:ext>
              </a:extLst>
            </p:cNvPr>
            <p:cNvSpPr/>
            <p:nvPr/>
          </p:nvSpPr>
          <p:spPr>
            <a:xfrm>
              <a:off x="3537282" y="2318752"/>
              <a:ext cx="105381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250" name="正方形/長方形 249">
              <a:extLst>
                <a:ext uri="{FF2B5EF4-FFF2-40B4-BE49-F238E27FC236}">
                  <a16:creationId xmlns:a16="http://schemas.microsoft.com/office/drawing/2014/main" id="{9393E647-E4C8-4EBE-AF05-8E55FF76856D}"/>
                </a:ext>
              </a:extLst>
            </p:cNvPr>
            <p:cNvSpPr/>
            <p:nvPr/>
          </p:nvSpPr>
          <p:spPr>
            <a:xfrm>
              <a:off x="4819350" y="2232975"/>
              <a:ext cx="627938" cy="568697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電子公印</a:t>
              </a:r>
            </a:p>
          </p:txBody>
        </p:sp>
      </p:grpSp>
      <p:grpSp>
        <p:nvGrpSpPr>
          <p:cNvPr id="337" name="グループ化 336">
            <a:extLst>
              <a:ext uri="{FF2B5EF4-FFF2-40B4-BE49-F238E27FC236}">
                <a16:creationId xmlns:a16="http://schemas.microsoft.com/office/drawing/2014/main" id="{89E8DF1D-8E97-499C-9CE6-6D84058E4442}"/>
              </a:ext>
            </a:extLst>
          </p:cNvPr>
          <p:cNvGrpSpPr/>
          <p:nvPr/>
        </p:nvGrpSpPr>
        <p:grpSpPr>
          <a:xfrm>
            <a:off x="12411763" y="4283173"/>
            <a:ext cx="998301" cy="954111"/>
            <a:chOff x="12348893" y="4191176"/>
            <a:chExt cx="998301" cy="954111"/>
          </a:xfrm>
        </p:grpSpPr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8D530823-A0EF-498D-AA7B-B68B724A98D9}"/>
                </a:ext>
              </a:extLst>
            </p:cNvPr>
            <p:cNvGrpSpPr/>
            <p:nvPr/>
          </p:nvGrpSpPr>
          <p:grpSpPr>
            <a:xfrm>
              <a:off x="12348893" y="4191176"/>
              <a:ext cx="998301" cy="941702"/>
              <a:chOff x="4019130" y="3522479"/>
              <a:chExt cx="1247601" cy="1151628"/>
            </a:xfrm>
          </p:grpSpPr>
          <p:sp>
            <p:nvSpPr>
              <p:cNvPr id="333" name="正方形/長方形 332">
                <a:extLst>
                  <a:ext uri="{FF2B5EF4-FFF2-40B4-BE49-F238E27FC236}">
                    <a16:creationId xmlns:a16="http://schemas.microsoft.com/office/drawing/2014/main" id="{89A91FEB-A824-4DCA-A7A7-300D0FEE6F5C}"/>
                  </a:ext>
                </a:extLst>
              </p:cNvPr>
              <p:cNvSpPr/>
              <p:nvPr/>
            </p:nvSpPr>
            <p:spPr>
              <a:xfrm>
                <a:off x="4019130" y="3522479"/>
                <a:ext cx="1247601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領収日付印</a:t>
                </a:r>
              </a:p>
            </p:txBody>
          </p:sp>
          <p:sp>
            <p:nvSpPr>
              <p:cNvPr id="334" name="正方形/長方形 333">
                <a:extLst>
                  <a:ext uri="{FF2B5EF4-FFF2-40B4-BE49-F238E27FC236}">
                    <a16:creationId xmlns:a16="http://schemas.microsoft.com/office/drawing/2014/main" id="{B09E8A66-428B-4F40-AF44-E16BB2D3C638}"/>
                  </a:ext>
                </a:extLst>
              </p:cNvPr>
              <p:cNvSpPr/>
              <p:nvPr/>
            </p:nvSpPr>
            <p:spPr>
              <a:xfrm>
                <a:off x="4019130" y="3686515"/>
                <a:ext cx="1247601" cy="987592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335" name="正方形/長方形 334">
              <a:extLst>
                <a:ext uri="{FF2B5EF4-FFF2-40B4-BE49-F238E27FC236}">
                  <a16:creationId xmlns:a16="http://schemas.microsoft.com/office/drawing/2014/main" id="{43A46B98-87EB-4225-AED1-36904D799504}"/>
                </a:ext>
              </a:extLst>
            </p:cNvPr>
            <p:cNvSpPr/>
            <p:nvPr/>
          </p:nvSpPr>
          <p:spPr>
            <a:xfrm>
              <a:off x="12908460" y="5009147"/>
              <a:ext cx="423377" cy="13614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収入印紙不要</a:t>
              </a:r>
            </a:p>
          </p:txBody>
        </p:sp>
      </p:grpSp>
      <p:sp>
        <p:nvSpPr>
          <p:cNvPr id="336" name="正方形/長方形 335">
            <a:extLst>
              <a:ext uri="{FF2B5EF4-FFF2-40B4-BE49-F238E27FC236}">
                <a16:creationId xmlns:a16="http://schemas.microsoft.com/office/drawing/2014/main" id="{D703618F-E08C-4A1E-8A7E-FE0579B20523}"/>
              </a:ext>
            </a:extLst>
          </p:cNvPr>
          <p:cNvSpPr/>
          <p:nvPr/>
        </p:nvSpPr>
        <p:spPr>
          <a:xfrm>
            <a:off x="12744604" y="5213094"/>
            <a:ext cx="502345" cy="1361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（納付者保管）</a:t>
            </a:r>
          </a:p>
        </p:txBody>
      </p:sp>
      <p:sp>
        <p:nvSpPr>
          <p:cNvPr id="360" name="左中かっこ 359">
            <a:extLst>
              <a:ext uri="{FF2B5EF4-FFF2-40B4-BE49-F238E27FC236}">
                <a16:creationId xmlns:a16="http://schemas.microsoft.com/office/drawing/2014/main" id="{8AE67BAD-789F-4374-9771-B58439AE255E}"/>
              </a:ext>
            </a:extLst>
          </p:cNvPr>
          <p:cNvSpPr/>
          <p:nvPr/>
        </p:nvSpPr>
        <p:spPr>
          <a:xfrm rot="16200000">
            <a:off x="2698588" y="3581321"/>
            <a:ext cx="300172" cy="431293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63" name="左中かっこ 362">
            <a:extLst>
              <a:ext uri="{FF2B5EF4-FFF2-40B4-BE49-F238E27FC236}">
                <a16:creationId xmlns:a16="http://schemas.microsoft.com/office/drawing/2014/main" id="{256F0D7D-E5F0-4A72-B76A-2C59E82663B7}"/>
              </a:ext>
            </a:extLst>
          </p:cNvPr>
          <p:cNvSpPr/>
          <p:nvPr/>
        </p:nvSpPr>
        <p:spPr>
          <a:xfrm rot="16200000">
            <a:off x="5992601" y="4602581"/>
            <a:ext cx="319431" cy="2294359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6" name="左中かっこ 365">
            <a:extLst>
              <a:ext uri="{FF2B5EF4-FFF2-40B4-BE49-F238E27FC236}">
                <a16:creationId xmlns:a16="http://schemas.microsoft.com/office/drawing/2014/main" id="{CBB24E1C-69EE-49FE-9F66-03C273C9B96B}"/>
              </a:ext>
            </a:extLst>
          </p:cNvPr>
          <p:cNvSpPr/>
          <p:nvPr/>
        </p:nvSpPr>
        <p:spPr>
          <a:xfrm rot="16200000">
            <a:off x="10322393" y="2567148"/>
            <a:ext cx="319431" cy="6365225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98EC2CA-E838-5144-3B9C-259A3A3DBA32}"/>
              </a:ext>
            </a:extLst>
          </p:cNvPr>
          <p:cNvSpPr/>
          <p:nvPr/>
        </p:nvSpPr>
        <p:spPr>
          <a:xfrm>
            <a:off x="692209" y="396491"/>
            <a:ext cx="809032" cy="1361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2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納付書（マル公）</a:t>
            </a: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F67BFE0B-CC37-5165-9853-2420C4358E84}"/>
              </a:ext>
            </a:extLst>
          </p:cNvPr>
          <p:cNvGrpSpPr/>
          <p:nvPr/>
        </p:nvGrpSpPr>
        <p:grpSpPr>
          <a:xfrm>
            <a:off x="2228057" y="1944953"/>
            <a:ext cx="1285804" cy="330563"/>
            <a:chOff x="1080287" y="2850974"/>
            <a:chExt cx="1285804" cy="330563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2F65B93B-B778-C8DC-C6D0-58D271BF603F}"/>
                </a:ext>
              </a:extLst>
            </p:cNvPr>
            <p:cNvGrpSpPr/>
            <p:nvPr/>
          </p:nvGrpSpPr>
          <p:grpSpPr>
            <a:xfrm>
              <a:off x="1080287" y="2850974"/>
              <a:ext cx="1285804" cy="330563"/>
              <a:chOff x="1115508" y="2859006"/>
              <a:chExt cx="1285804" cy="330563"/>
            </a:xfrm>
          </p:grpSpPr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869AE5DC-C6CC-4A3B-D1C7-74BEBBDA3265}"/>
                  </a:ext>
                </a:extLst>
              </p:cNvPr>
              <p:cNvGrpSpPr/>
              <p:nvPr/>
            </p:nvGrpSpPr>
            <p:grpSpPr>
              <a:xfrm>
                <a:off x="1115508" y="2859006"/>
                <a:ext cx="1285804" cy="330563"/>
                <a:chOff x="1076902" y="2859006"/>
                <a:chExt cx="1285804" cy="330563"/>
              </a:xfrm>
            </p:grpSpPr>
            <p:sp>
              <p:nvSpPr>
                <p:cNvPr id="25" name="正方形/長方形 24">
                  <a:extLst>
                    <a:ext uri="{FF2B5EF4-FFF2-40B4-BE49-F238E27FC236}">
                      <a16:creationId xmlns:a16="http://schemas.microsoft.com/office/drawing/2014/main" id="{6662B947-29B8-A027-141D-8A228438A840}"/>
                    </a:ext>
                  </a:extLst>
                </p:cNvPr>
                <p:cNvSpPr/>
                <p:nvPr/>
              </p:nvSpPr>
              <p:spPr>
                <a:xfrm>
                  <a:off x="1076902" y="2859006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kumimoji="1" lang="ja-JP" altLang="en-US" sz="9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対象年月</a:t>
                  </a:r>
                </a:p>
              </p:txBody>
            </p:sp>
            <p:sp>
              <p:nvSpPr>
                <p:cNvPr id="26" name="正方形/長方形 25">
                  <a:extLst>
                    <a:ext uri="{FF2B5EF4-FFF2-40B4-BE49-F238E27FC236}">
                      <a16:creationId xmlns:a16="http://schemas.microsoft.com/office/drawing/2014/main" id="{51985739-4204-03CB-C467-8D9916CD29FA}"/>
                    </a:ext>
                  </a:extLst>
                </p:cNvPr>
                <p:cNvSpPr/>
                <p:nvPr/>
              </p:nvSpPr>
              <p:spPr>
                <a:xfrm>
                  <a:off x="1076902" y="3024692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8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B4EE12DB-5698-8B20-1824-B608065CEB42}"/>
                  </a:ext>
                </a:extLst>
              </p:cNvPr>
              <p:cNvSpPr/>
              <p:nvPr/>
            </p:nvSpPr>
            <p:spPr>
              <a:xfrm>
                <a:off x="1187422" y="3039060"/>
                <a:ext cx="1184537" cy="1361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8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徴収金・返還金対象年月</a:t>
                </a:r>
              </a:p>
            </p:txBody>
          </p:sp>
        </p:grp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ABFBD652-6A5E-CDC3-5419-A63F6D86CF3D}"/>
                </a:ext>
              </a:extLst>
            </p:cNvPr>
            <p:cNvSpPr/>
            <p:nvPr/>
          </p:nvSpPr>
          <p:spPr>
            <a:xfrm>
              <a:off x="1140917" y="2866151"/>
              <a:ext cx="731165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6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徴収金・返還金種類</a:t>
              </a:r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87911F67-0D6C-5987-1F70-9C27A0E46384}"/>
              </a:ext>
            </a:extLst>
          </p:cNvPr>
          <p:cNvGrpSpPr/>
          <p:nvPr/>
        </p:nvGrpSpPr>
        <p:grpSpPr>
          <a:xfrm>
            <a:off x="903213" y="2276965"/>
            <a:ext cx="728204" cy="330230"/>
            <a:chOff x="1362651" y="3016387"/>
            <a:chExt cx="1285804" cy="330230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99ED96C2-38DF-33D5-5624-0AF048E5EEC2}"/>
                </a:ext>
              </a:extLst>
            </p:cNvPr>
            <p:cNvGrpSpPr/>
            <p:nvPr/>
          </p:nvGrpSpPr>
          <p:grpSpPr>
            <a:xfrm>
              <a:off x="1362651" y="3016387"/>
              <a:ext cx="1285804" cy="330230"/>
              <a:chOff x="1362651" y="3016387"/>
              <a:chExt cx="1285804" cy="330230"/>
            </a:xfrm>
          </p:grpSpPr>
          <p:sp>
            <p:nvSpPr>
              <p:cNvPr id="226" name="正方形/長方形 225">
                <a:extLst>
                  <a:ext uri="{FF2B5EF4-FFF2-40B4-BE49-F238E27FC236}">
                    <a16:creationId xmlns:a16="http://schemas.microsoft.com/office/drawing/2014/main" id="{30B60CD0-0A84-4EB0-5313-04C31720C72B}"/>
                  </a:ext>
                </a:extLst>
              </p:cNvPr>
              <p:cNvSpPr/>
              <p:nvPr/>
            </p:nvSpPr>
            <p:spPr>
              <a:xfrm>
                <a:off x="1362651" y="3016387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世帯番号</a:t>
                </a:r>
              </a:p>
            </p:txBody>
          </p:sp>
          <p:sp>
            <p:nvSpPr>
              <p:cNvPr id="227" name="正方形/長方形 226">
                <a:extLst>
                  <a:ext uri="{FF2B5EF4-FFF2-40B4-BE49-F238E27FC236}">
                    <a16:creationId xmlns:a16="http://schemas.microsoft.com/office/drawing/2014/main" id="{B9347D95-D212-AEE6-074D-AA7E8C4E1C3A}"/>
                  </a:ext>
                </a:extLst>
              </p:cNvPr>
              <p:cNvSpPr/>
              <p:nvPr/>
            </p:nvSpPr>
            <p:spPr>
              <a:xfrm>
                <a:off x="1362651" y="3181740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CD176C8B-5300-A214-1023-233B086D693D}"/>
                </a:ext>
              </a:extLst>
            </p:cNvPr>
            <p:cNvSpPr/>
            <p:nvPr/>
          </p:nvSpPr>
          <p:spPr>
            <a:xfrm>
              <a:off x="1522835" y="3196108"/>
              <a:ext cx="1012124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世帯番号</a:t>
              </a:r>
            </a:p>
          </p:txBody>
        </p:sp>
      </p:grpSp>
      <p:grpSp>
        <p:nvGrpSpPr>
          <p:cNvPr id="233" name="グループ化 232">
            <a:extLst>
              <a:ext uri="{FF2B5EF4-FFF2-40B4-BE49-F238E27FC236}">
                <a16:creationId xmlns:a16="http://schemas.microsoft.com/office/drawing/2014/main" id="{CC87BF56-9D19-E75F-58CC-11A79E3FE338}"/>
              </a:ext>
            </a:extLst>
          </p:cNvPr>
          <p:cNvGrpSpPr/>
          <p:nvPr/>
        </p:nvGrpSpPr>
        <p:grpSpPr>
          <a:xfrm>
            <a:off x="903038" y="1273581"/>
            <a:ext cx="894190" cy="330230"/>
            <a:chOff x="1362651" y="3016387"/>
            <a:chExt cx="1285804" cy="330230"/>
          </a:xfrm>
        </p:grpSpPr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C6AA81B7-1889-03D2-9962-B451F425A2EC}"/>
                </a:ext>
              </a:extLst>
            </p:cNvPr>
            <p:cNvGrpSpPr/>
            <p:nvPr/>
          </p:nvGrpSpPr>
          <p:grpSpPr>
            <a:xfrm>
              <a:off x="1362651" y="3016387"/>
              <a:ext cx="1285804" cy="330230"/>
              <a:chOff x="1362651" y="3016387"/>
              <a:chExt cx="1285804" cy="330230"/>
            </a:xfrm>
          </p:grpSpPr>
          <p:sp>
            <p:nvSpPr>
              <p:cNvPr id="236" name="正方形/長方形 235">
                <a:extLst>
                  <a:ext uri="{FF2B5EF4-FFF2-40B4-BE49-F238E27FC236}">
                    <a16:creationId xmlns:a16="http://schemas.microsoft.com/office/drawing/2014/main" id="{ADB8F31D-3B4A-858F-8CFC-79BA2B80C8B1}"/>
                  </a:ext>
                </a:extLst>
              </p:cNvPr>
              <p:cNvSpPr/>
              <p:nvPr/>
            </p:nvSpPr>
            <p:spPr>
              <a:xfrm>
                <a:off x="1362651" y="3016387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加入者名</a:t>
                </a:r>
              </a:p>
            </p:txBody>
          </p:sp>
          <p:sp>
            <p:nvSpPr>
              <p:cNvPr id="237" name="正方形/長方形 236">
                <a:extLst>
                  <a:ext uri="{FF2B5EF4-FFF2-40B4-BE49-F238E27FC236}">
                    <a16:creationId xmlns:a16="http://schemas.microsoft.com/office/drawing/2014/main" id="{CDEC957A-57AC-BD19-5B01-D535411B4634}"/>
                  </a:ext>
                </a:extLst>
              </p:cNvPr>
              <p:cNvSpPr/>
              <p:nvPr/>
            </p:nvSpPr>
            <p:spPr>
              <a:xfrm>
                <a:off x="1362651" y="3181740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235" name="正方形/長方形 234">
              <a:extLst>
                <a:ext uri="{FF2B5EF4-FFF2-40B4-BE49-F238E27FC236}">
                  <a16:creationId xmlns:a16="http://schemas.microsoft.com/office/drawing/2014/main" id="{ABA3A11F-65F2-B192-77A5-A8358816004B}"/>
                </a:ext>
              </a:extLst>
            </p:cNvPr>
            <p:cNvSpPr/>
            <p:nvPr/>
          </p:nvSpPr>
          <p:spPr>
            <a:xfrm>
              <a:off x="1522836" y="3196108"/>
              <a:ext cx="1012123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加入者名</a:t>
              </a: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AF304829-83ED-852A-C1E1-F59B761904D5}"/>
              </a:ext>
            </a:extLst>
          </p:cNvPr>
          <p:cNvGrpSpPr/>
          <p:nvPr/>
        </p:nvGrpSpPr>
        <p:grpSpPr>
          <a:xfrm>
            <a:off x="3066976" y="3366628"/>
            <a:ext cx="1722121" cy="285935"/>
            <a:chOff x="1465812" y="1854561"/>
            <a:chExt cx="1285924" cy="226033"/>
          </a:xfrm>
        </p:grpSpPr>
        <p:sp>
          <p:nvSpPr>
            <p:cNvPr id="284" name="正方形/長方形 283">
              <a:extLst>
                <a:ext uri="{FF2B5EF4-FFF2-40B4-BE49-F238E27FC236}">
                  <a16:creationId xmlns:a16="http://schemas.microsoft.com/office/drawing/2014/main" id="{428EE8D0-7349-B1B9-CF2B-83BCD8A508C0}"/>
                </a:ext>
              </a:extLst>
            </p:cNvPr>
            <p:cNvSpPr/>
            <p:nvPr/>
          </p:nvSpPr>
          <p:spPr>
            <a:xfrm>
              <a:off x="1465932" y="1854561"/>
              <a:ext cx="1285804" cy="113833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合計</a:t>
              </a:r>
            </a:p>
          </p:txBody>
        </p:sp>
        <p:sp>
          <p:nvSpPr>
            <p:cNvPr id="285" name="正方形/長方形 284">
              <a:extLst>
                <a:ext uri="{FF2B5EF4-FFF2-40B4-BE49-F238E27FC236}">
                  <a16:creationId xmlns:a16="http://schemas.microsoft.com/office/drawing/2014/main" id="{B63175DF-E40C-7615-EA85-573E8C4F0250}"/>
                </a:ext>
              </a:extLst>
            </p:cNvPr>
            <p:cNvSpPr/>
            <p:nvPr/>
          </p:nvSpPr>
          <p:spPr>
            <a:xfrm>
              <a:off x="1465812" y="1966761"/>
              <a:ext cx="1285804" cy="113833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円</a:t>
              </a:r>
            </a:p>
          </p:txBody>
        </p:sp>
      </p:grpSp>
      <p:sp>
        <p:nvSpPr>
          <p:cNvPr id="283" name="正方形/長方形 282">
            <a:extLst>
              <a:ext uri="{FF2B5EF4-FFF2-40B4-BE49-F238E27FC236}">
                <a16:creationId xmlns:a16="http://schemas.microsoft.com/office/drawing/2014/main" id="{FD768E10-89E4-9D05-09EB-D27624C89DE9}"/>
              </a:ext>
            </a:extLst>
          </p:cNvPr>
          <p:cNvSpPr/>
          <p:nvPr/>
        </p:nvSpPr>
        <p:spPr>
          <a:xfrm>
            <a:off x="3650654" y="3526694"/>
            <a:ext cx="555101" cy="10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合計金額</a:t>
            </a:r>
          </a:p>
        </p:txBody>
      </p: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DED5A8D6-0EFB-43B5-A5E9-0222629E4888}"/>
              </a:ext>
            </a:extLst>
          </p:cNvPr>
          <p:cNvGrpSpPr/>
          <p:nvPr/>
        </p:nvGrpSpPr>
        <p:grpSpPr>
          <a:xfrm>
            <a:off x="1790290" y="3366628"/>
            <a:ext cx="1278279" cy="285961"/>
            <a:chOff x="1362651" y="3016385"/>
            <a:chExt cx="1286539" cy="310674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07FE203-987D-F823-80D3-A619622512DE}"/>
                </a:ext>
              </a:extLst>
            </p:cNvPr>
            <p:cNvSpPr/>
            <p:nvPr/>
          </p:nvSpPr>
          <p:spPr>
            <a:xfrm>
              <a:off x="1362651" y="3016385"/>
              <a:ext cx="1285804" cy="156444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延滞金</a:t>
              </a:r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EF7E5184-9D02-337F-C115-C8C308745578}"/>
                </a:ext>
              </a:extLst>
            </p:cNvPr>
            <p:cNvSpPr/>
            <p:nvPr/>
          </p:nvSpPr>
          <p:spPr>
            <a:xfrm>
              <a:off x="1363386" y="3170615"/>
              <a:ext cx="1285804" cy="156444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円</a:t>
              </a:r>
            </a:p>
          </p:txBody>
        </p:sp>
      </p:grp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BD5EDADC-9FFB-3663-9A0C-1516C332713E}"/>
              </a:ext>
            </a:extLst>
          </p:cNvPr>
          <p:cNvSpPr/>
          <p:nvPr/>
        </p:nvSpPr>
        <p:spPr>
          <a:xfrm>
            <a:off x="2120681" y="3526694"/>
            <a:ext cx="626266" cy="10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延滞金</a:t>
            </a:r>
          </a:p>
        </p:txBody>
      </p: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C1088D98-9E3F-5DAE-C730-2C70595E78EB}"/>
              </a:ext>
            </a:extLst>
          </p:cNvPr>
          <p:cNvGrpSpPr/>
          <p:nvPr/>
        </p:nvGrpSpPr>
        <p:grpSpPr>
          <a:xfrm>
            <a:off x="885438" y="3366636"/>
            <a:ext cx="905232" cy="288079"/>
            <a:chOff x="1362020" y="3016387"/>
            <a:chExt cx="1286435" cy="261371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A8E66162-F159-3362-0044-09AB6C16C073}"/>
                </a:ext>
              </a:extLst>
            </p:cNvPr>
            <p:cNvSpPr/>
            <p:nvPr/>
          </p:nvSpPr>
          <p:spPr>
            <a:xfrm>
              <a:off x="1362651" y="3016387"/>
              <a:ext cx="1285804" cy="131473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督促手数料</a:t>
              </a:r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4772200D-0675-483A-36D5-EFBBB9AF9BC8}"/>
                </a:ext>
              </a:extLst>
            </p:cNvPr>
            <p:cNvSpPr/>
            <p:nvPr/>
          </p:nvSpPr>
          <p:spPr>
            <a:xfrm>
              <a:off x="1362020" y="3147108"/>
              <a:ext cx="1285804" cy="130650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円</a:t>
              </a:r>
            </a:p>
          </p:txBody>
        </p:sp>
      </p:grp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D4BFB9A4-AA76-4697-B473-74F6BFAC6939}"/>
              </a:ext>
            </a:extLst>
          </p:cNvPr>
          <p:cNvSpPr/>
          <p:nvPr/>
        </p:nvSpPr>
        <p:spPr>
          <a:xfrm>
            <a:off x="1027593" y="3526694"/>
            <a:ext cx="618590" cy="10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督促手数料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21BAAA3B-D3EC-430F-93FE-BAADF29A9AF5}"/>
              </a:ext>
            </a:extLst>
          </p:cNvPr>
          <p:cNvSpPr/>
          <p:nvPr/>
        </p:nvSpPr>
        <p:spPr>
          <a:xfrm>
            <a:off x="879399" y="3825804"/>
            <a:ext cx="208947" cy="81386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コンビニ収納用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19A6A57F-A8B4-F709-797B-770AEDA5CCA0}"/>
              </a:ext>
            </a:extLst>
          </p:cNvPr>
          <p:cNvSpPr/>
          <p:nvPr/>
        </p:nvSpPr>
        <p:spPr>
          <a:xfrm>
            <a:off x="885440" y="3656532"/>
            <a:ext cx="719680" cy="16980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07" name="正方形/長方形 306">
            <a:extLst>
              <a:ext uri="{FF2B5EF4-FFF2-40B4-BE49-F238E27FC236}">
                <a16:creationId xmlns:a16="http://schemas.microsoft.com/office/drawing/2014/main" id="{4E75833D-7643-3089-D932-8466474190B6}"/>
              </a:ext>
            </a:extLst>
          </p:cNvPr>
          <p:cNvSpPr/>
          <p:nvPr/>
        </p:nvSpPr>
        <p:spPr>
          <a:xfrm>
            <a:off x="5601777" y="714464"/>
            <a:ext cx="691294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口座番号</a:t>
            </a:r>
          </a:p>
        </p:txBody>
      </p:sp>
      <p:sp>
        <p:nvSpPr>
          <p:cNvPr id="308" name="正方形/長方形 307">
            <a:extLst>
              <a:ext uri="{FF2B5EF4-FFF2-40B4-BE49-F238E27FC236}">
                <a16:creationId xmlns:a16="http://schemas.microsoft.com/office/drawing/2014/main" id="{AF5D5D13-90FA-1EA5-520A-837CB5E96045}"/>
              </a:ext>
            </a:extLst>
          </p:cNvPr>
          <p:cNvSpPr/>
          <p:nvPr/>
        </p:nvSpPr>
        <p:spPr>
          <a:xfrm>
            <a:off x="6318295" y="714464"/>
            <a:ext cx="818537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加入者名</a:t>
            </a:r>
          </a:p>
        </p:txBody>
      </p:sp>
      <p:grpSp>
        <p:nvGrpSpPr>
          <p:cNvPr id="309" name="グループ化 308">
            <a:extLst>
              <a:ext uri="{FF2B5EF4-FFF2-40B4-BE49-F238E27FC236}">
                <a16:creationId xmlns:a16="http://schemas.microsoft.com/office/drawing/2014/main" id="{45B0DEE2-89E7-0B2D-90CA-922887E7D27E}"/>
              </a:ext>
            </a:extLst>
          </p:cNvPr>
          <p:cNvGrpSpPr/>
          <p:nvPr/>
        </p:nvGrpSpPr>
        <p:grpSpPr>
          <a:xfrm>
            <a:off x="3166456" y="2277584"/>
            <a:ext cx="674835" cy="330230"/>
            <a:chOff x="1362651" y="3016387"/>
            <a:chExt cx="1285804" cy="330230"/>
          </a:xfrm>
        </p:grpSpPr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8E2FC02E-9CCF-6C83-4AA1-D31FF01BE8F1}"/>
                </a:ext>
              </a:extLst>
            </p:cNvPr>
            <p:cNvGrpSpPr/>
            <p:nvPr/>
          </p:nvGrpSpPr>
          <p:grpSpPr>
            <a:xfrm>
              <a:off x="1362651" y="3016387"/>
              <a:ext cx="1285804" cy="330230"/>
              <a:chOff x="1362651" y="3016387"/>
              <a:chExt cx="1285804" cy="330230"/>
            </a:xfrm>
          </p:grpSpPr>
          <p:sp>
            <p:nvSpPr>
              <p:cNvPr id="312" name="正方形/長方形 311">
                <a:extLst>
                  <a:ext uri="{FF2B5EF4-FFF2-40B4-BE49-F238E27FC236}">
                    <a16:creationId xmlns:a16="http://schemas.microsoft.com/office/drawing/2014/main" id="{39A37E43-577D-C5EE-1E62-21526058D35E}"/>
                  </a:ext>
                </a:extLst>
              </p:cNvPr>
              <p:cNvSpPr/>
              <p:nvPr/>
            </p:nvSpPr>
            <p:spPr>
              <a:xfrm>
                <a:off x="1362651" y="3016387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債権番号</a:t>
                </a:r>
              </a:p>
            </p:txBody>
          </p:sp>
          <p:sp>
            <p:nvSpPr>
              <p:cNvPr id="313" name="正方形/長方形 312">
                <a:extLst>
                  <a:ext uri="{FF2B5EF4-FFF2-40B4-BE49-F238E27FC236}">
                    <a16:creationId xmlns:a16="http://schemas.microsoft.com/office/drawing/2014/main" id="{8DC9E99B-38B3-5C97-0801-D0288452BE5D}"/>
                  </a:ext>
                </a:extLst>
              </p:cNvPr>
              <p:cNvSpPr/>
              <p:nvPr/>
            </p:nvSpPr>
            <p:spPr>
              <a:xfrm>
                <a:off x="1362651" y="3181740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311" name="正方形/長方形 310">
              <a:extLst>
                <a:ext uri="{FF2B5EF4-FFF2-40B4-BE49-F238E27FC236}">
                  <a16:creationId xmlns:a16="http://schemas.microsoft.com/office/drawing/2014/main" id="{137B961F-02BD-4FAA-8192-115E331A1331}"/>
                </a:ext>
              </a:extLst>
            </p:cNvPr>
            <p:cNvSpPr/>
            <p:nvPr/>
          </p:nvSpPr>
          <p:spPr>
            <a:xfrm>
              <a:off x="1522835" y="3196108"/>
              <a:ext cx="1012124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債権番号</a:t>
              </a:r>
            </a:p>
          </p:txBody>
        </p:sp>
      </p:grpSp>
      <p:sp>
        <p:nvSpPr>
          <p:cNvPr id="314" name="正方形/長方形 313">
            <a:extLst>
              <a:ext uri="{FF2B5EF4-FFF2-40B4-BE49-F238E27FC236}">
                <a16:creationId xmlns:a16="http://schemas.microsoft.com/office/drawing/2014/main" id="{C412CD68-67EA-7A3E-3AE0-FDF8C2B0D361}"/>
              </a:ext>
            </a:extLst>
          </p:cNvPr>
          <p:cNvSpPr/>
          <p:nvPr/>
        </p:nvSpPr>
        <p:spPr>
          <a:xfrm>
            <a:off x="5266549" y="1079809"/>
            <a:ext cx="1121547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徴収金・返還金決定年月</a:t>
            </a:r>
          </a:p>
        </p:txBody>
      </p:sp>
      <p:grpSp>
        <p:nvGrpSpPr>
          <p:cNvPr id="315" name="グループ化 314">
            <a:extLst>
              <a:ext uri="{FF2B5EF4-FFF2-40B4-BE49-F238E27FC236}">
                <a16:creationId xmlns:a16="http://schemas.microsoft.com/office/drawing/2014/main" id="{C27EF1AB-4AF6-C24F-64F7-746D3D81EB6A}"/>
              </a:ext>
            </a:extLst>
          </p:cNvPr>
          <p:cNvGrpSpPr/>
          <p:nvPr/>
        </p:nvGrpSpPr>
        <p:grpSpPr>
          <a:xfrm>
            <a:off x="5258946" y="3448921"/>
            <a:ext cx="1851737" cy="166522"/>
            <a:chOff x="1115507" y="2858262"/>
            <a:chExt cx="1871951" cy="166543"/>
          </a:xfrm>
        </p:grpSpPr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B2AFEB4D-3335-09CD-C74D-6D10E80CF268}"/>
                </a:ext>
              </a:extLst>
            </p:cNvPr>
            <p:cNvGrpSpPr/>
            <p:nvPr/>
          </p:nvGrpSpPr>
          <p:grpSpPr>
            <a:xfrm>
              <a:off x="1115507" y="2858262"/>
              <a:ext cx="1871951" cy="166543"/>
              <a:chOff x="1076901" y="2858262"/>
              <a:chExt cx="1871951" cy="166543"/>
            </a:xfrm>
          </p:grpSpPr>
          <p:sp>
            <p:nvSpPr>
              <p:cNvPr id="318" name="正方形/長方形 317">
                <a:extLst>
                  <a:ext uri="{FF2B5EF4-FFF2-40B4-BE49-F238E27FC236}">
                    <a16:creationId xmlns:a16="http://schemas.microsoft.com/office/drawing/2014/main" id="{D879D090-2F03-5DE8-4EA9-D4AE62DB0992}"/>
                  </a:ext>
                </a:extLst>
              </p:cNvPr>
              <p:cNvSpPr/>
              <p:nvPr/>
            </p:nvSpPr>
            <p:spPr>
              <a:xfrm>
                <a:off x="1076901" y="2859006"/>
                <a:ext cx="686075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延滞金</a:t>
                </a:r>
              </a:p>
            </p:txBody>
          </p:sp>
          <p:sp>
            <p:nvSpPr>
              <p:cNvPr id="319" name="正方形/長方形 318">
                <a:extLst>
                  <a:ext uri="{FF2B5EF4-FFF2-40B4-BE49-F238E27FC236}">
                    <a16:creationId xmlns:a16="http://schemas.microsoft.com/office/drawing/2014/main" id="{D32CE13A-0EC7-BED4-F86E-FABDF5FC9FD5}"/>
                  </a:ext>
                </a:extLst>
              </p:cNvPr>
              <p:cNvSpPr/>
              <p:nvPr/>
            </p:nvSpPr>
            <p:spPr>
              <a:xfrm>
                <a:off x="1763456" y="2858262"/>
                <a:ext cx="1185396" cy="166543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円</a:t>
                </a:r>
              </a:p>
            </p:txBody>
          </p:sp>
        </p:grpSp>
        <p:sp>
          <p:nvSpPr>
            <p:cNvPr id="317" name="正方形/長方形 316">
              <a:extLst>
                <a:ext uri="{FF2B5EF4-FFF2-40B4-BE49-F238E27FC236}">
                  <a16:creationId xmlns:a16="http://schemas.microsoft.com/office/drawing/2014/main" id="{AB2964B5-7CDE-3AB9-B74B-4792D0184366}"/>
                </a:ext>
              </a:extLst>
            </p:cNvPr>
            <p:cNvSpPr/>
            <p:nvPr/>
          </p:nvSpPr>
          <p:spPr>
            <a:xfrm>
              <a:off x="2168642" y="2870777"/>
              <a:ext cx="41449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延滞金</a:t>
              </a:r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2F5EA8A-B7B3-25FB-005E-A3DFCDBC6F7F}"/>
              </a:ext>
            </a:extLst>
          </p:cNvPr>
          <p:cNvGrpSpPr/>
          <p:nvPr/>
        </p:nvGrpSpPr>
        <p:grpSpPr>
          <a:xfrm>
            <a:off x="5258947" y="3615931"/>
            <a:ext cx="1851736" cy="166522"/>
            <a:chOff x="1115508" y="2858262"/>
            <a:chExt cx="1871950" cy="166543"/>
          </a:xfrm>
        </p:grpSpPr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F57D4AD4-6E8F-961A-F4CF-D891AC0335F1}"/>
                </a:ext>
              </a:extLst>
            </p:cNvPr>
            <p:cNvGrpSpPr/>
            <p:nvPr/>
          </p:nvGrpSpPr>
          <p:grpSpPr>
            <a:xfrm>
              <a:off x="1115508" y="2858262"/>
              <a:ext cx="1871950" cy="166543"/>
              <a:chOff x="1076902" y="2858262"/>
              <a:chExt cx="1871950" cy="166543"/>
            </a:xfrm>
          </p:grpSpPr>
          <p:sp>
            <p:nvSpPr>
              <p:cNvPr id="126" name="正方形/長方形 125">
                <a:extLst>
                  <a:ext uri="{FF2B5EF4-FFF2-40B4-BE49-F238E27FC236}">
                    <a16:creationId xmlns:a16="http://schemas.microsoft.com/office/drawing/2014/main" id="{F353FBDF-3634-7343-B34D-1ED85BF33028}"/>
                  </a:ext>
                </a:extLst>
              </p:cNvPr>
              <p:cNvSpPr/>
              <p:nvPr/>
            </p:nvSpPr>
            <p:spPr>
              <a:xfrm>
                <a:off x="1076902" y="2859006"/>
                <a:ext cx="68607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7" name="正方形/長方形 126">
                <a:extLst>
                  <a:ext uri="{FF2B5EF4-FFF2-40B4-BE49-F238E27FC236}">
                    <a16:creationId xmlns:a16="http://schemas.microsoft.com/office/drawing/2014/main" id="{A69DCA28-46CA-6F2F-94EA-65BA4B6A3946}"/>
                  </a:ext>
                </a:extLst>
              </p:cNvPr>
              <p:cNvSpPr/>
              <p:nvPr/>
            </p:nvSpPr>
            <p:spPr>
              <a:xfrm>
                <a:off x="1763456" y="2858262"/>
                <a:ext cx="1185396" cy="166543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C261DEC7-08C5-CF12-0E21-B9E29226ACED}"/>
                </a:ext>
              </a:extLst>
            </p:cNvPr>
            <p:cNvSpPr/>
            <p:nvPr/>
          </p:nvSpPr>
          <p:spPr>
            <a:xfrm>
              <a:off x="2168642" y="2870777"/>
              <a:ext cx="41449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編集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4</a:t>
              </a:r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320" name="グループ化 319">
            <a:extLst>
              <a:ext uri="{FF2B5EF4-FFF2-40B4-BE49-F238E27FC236}">
                <a16:creationId xmlns:a16="http://schemas.microsoft.com/office/drawing/2014/main" id="{F74A6F76-F4D9-5D78-99C4-8D292D487E34}"/>
              </a:ext>
            </a:extLst>
          </p:cNvPr>
          <p:cNvGrpSpPr/>
          <p:nvPr/>
        </p:nvGrpSpPr>
        <p:grpSpPr>
          <a:xfrm>
            <a:off x="5258947" y="3780227"/>
            <a:ext cx="1851736" cy="167188"/>
            <a:chOff x="1115508" y="2856674"/>
            <a:chExt cx="1871950" cy="167209"/>
          </a:xfrm>
        </p:grpSpPr>
        <p:grpSp>
          <p:nvGrpSpPr>
            <p:cNvPr id="321" name="グループ化 320">
              <a:extLst>
                <a:ext uri="{FF2B5EF4-FFF2-40B4-BE49-F238E27FC236}">
                  <a16:creationId xmlns:a16="http://schemas.microsoft.com/office/drawing/2014/main" id="{42FEFEAC-F574-8216-8D70-EB32F47CDC2C}"/>
                </a:ext>
              </a:extLst>
            </p:cNvPr>
            <p:cNvGrpSpPr/>
            <p:nvPr/>
          </p:nvGrpSpPr>
          <p:grpSpPr>
            <a:xfrm>
              <a:off x="1115508" y="2856674"/>
              <a:ext cx="1871950" cy="167209"/>
              <a:chOff x="1076902" y="2856674"/>
              <a:chExt cx="1871950" cy="167209"/>
            </a:xfrm>
          </p:grpSpPr>
          <p:sp>
            <p:nvSpPr>
              <p:cNvPr id="323" name="正方形/長方形 322">
                <a:extLst>
                  <a:ext uri="{FF2B5EF4-FFF2-40B4-BE49-F238E27FC236}">
                    <a16:creationId xmlns:a16="http://schemas.microsoft.com/office/drawing/2014/main" id="{F6D43D8B-A2AE-5092-5544-347DF95957B5}"/>
                  </a:ext>
                </a:extLst>
              </p:cNvPr>
              <p:cNvSpPr/>
              <p:nvPr/>
            </p:nvSpPr>
            <p:spPr>
              <a:xfrm>
                <a:off x="1076902" y="2859006"/>
                <a:ext cx="685822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4" name="正方形/長方形 323">
                <a:extLst>
                  <a:ext uri="{FF2B5EF4-FFF2-40B4-BE49-F238E27FC236}">
                    <a16:creationId xmlns:a16="http://schemas.microsoft.com/office/drawing/2014/main" id="{AC3DF81A-723B-F5CE-8436-A1B4136FF9A2}"/>
                  </a:ext>
                </a:extLst>
              </p:cNvPr>
              <p:cNvSpPr/>
              <p:nvPr/>
            </p:nvSpPr>
            <p:spPr>
              <a:xfrm>
                <a:off x="1763456" y="2856674"/>
                <a:ext cx="1185396" cy="166176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322" name="正方形/長方形 321">
              <a:extLst>
                <a:ext uri="{FF2B5EF4-FFF2-40B4-BE49-F238E27FC236}">
                  <a16:creationId xmlns:a16="http://schemas.microsoft.com/office/drawing/2014/main" id="{1F6202B2-2D7A-8AF5-92A3-D508C2D5AC97}"/>
                </a:ext>
              </a:extLst>
            </p:cNvPr>
            <p:cNvSpPr/>
            <p:nvPr/>
          </p:nvSpPr>
          <p:spPr>
            <a:xfrm>
              <a:off x="2167041" y="2870777"/>
              <a:ext cx="41449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編集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5</a:t>
              </a:r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325" name="グループ化 324">
            <a:extLst>
              <a:ext uri="{FF2B5EF4-FFF2-40B4-BE49-F238E27FC236}">
                <a16:creationId xmlns:a16="http://schemas.microsoft.com/office/drawing/2014/main" id="{49BA6592-BA85-82BA-159F-192FC82E5842}"/>
              </a:ext>
            </a:extLst>
          </p:cNvPr>
          <p:cNvGrpSpPr/>
          <p:nvPr/>
        </p:nvGrpSpPr>
        <p:grpSpPr>
          <a:xfrm>
            <a:off x="5258946" y="3946629"/>
            <a:ext cx="1851737" cy="164856"/>
            <a:chOff x="1115507" y="2859006"/>
            <a:chExt cx="1871951" cy="164877"/>
          </a:xfrm>
        </p:grpSpPr>
        <p:grpSp>
          <p:nvGrpSpPr>
            <p:cNvPr id="326" name="グループ化 325">
              <a:extLst>
                <a:ext uri="{FF2B5EF4-FFF2-40B4-BE49-F238E27FC236}">
                  <a16:creationId xmlns:a16="http://schemas.microsoft.com/office/drawing/2014/main" id="{66D4B7A1-1C98-2D14-7D80-4968E5BC6EF0}"/>
                </a:ext>
              </a:extLst>
            </p:cNvPr>
            <p:cNvGrpSpPr/>
            <p:nvPr/>
          </p:nvGrpSpPr>
          <p:grpSpPr>
            <a:xfrm>
              <a:off x="1115507" y="2859006"/>
              <a:ext cx="1871951" cy="164877"/>
              <a:chOff x="1076901" y="2859006"/>
              <a:chExt cx="1871951" cy="164877"/>
            </a:xfrm>
          </p:grpSpPr>
          <p:sp>
            <p:nvSpPr>
              <p:cNvPr id="328" name="正方形/長方形 327">
                <a:extLst>
                  <a:ext uri="{FF2B5EF4-FFF2-40B4-BE49-F238E27FC236}">
                    <a16:creationId xmlns:a16="http://schemas.microsoft.com/office/drawing/2014/main" id="{EF3E1CE5-D947-95D4-FFBE-ABB84EDEBE18}"/>
                  </a:ext>
                </a:extLst>
              </p:cNvPr>
              <p:cNvSpPr/>
              <p:nvPr/>
            </p:nvSpPr>
            <p:spPr>
              <a:xfrm>
                <a:off x="1076901" y="2859006"/>
                <a:ext cx="685821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9" name="正方形/長方形 328">
                <a:extLst>
                  <a:ext uri="{FF2B5EF4-FFF2-40B4-BE49-F238E27FC236}">
                    <a16:creationId xmlns:a16="http://schemas.microsoft.com/office/drawing/2014/main" id="{C1415023-C9A3-CB28-8BDF-5ACD581B55F9}"/>
                  </a:ext>
                </a:extLst>
              </p:cNvPr>
              <p:cNvSpPr/>
              <p:nvPr/>
            </p:nvSpPr>
            <p:spPr>
              <a:xfrm>
                <a:off x="1763456" y="2859850"/>
                <a:ext cx="1185396" cy="164033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327" name="正方形/長方形 326">
              <a:extLst>
                <a:ext uri="{FF2B5EF4-FFF2-40B4-BE49-F238E27FC236}">
                  <a16:creationId xmlns:a16="http://schemas.microsoft.com/office/drawing/2014/main" id="{75740131-8C11-64A6-8807-5F170AA65DF7}"/>
                </a:ext>
              </a:extLst>
            </p:cNvPr>
            <p:cNvSpPr/>
            <p:nvPr/>
          </p:nvSpPr>
          <p:spPr>
            <a:xfrm>
              <a:off x="2165431" y="2870777"/>
              <a:ext cx="41449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編集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6</a:t>
              </a:r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9DF84782-F510-DFB1-FF8A-71DC026A63C8}"/>
              </a:ext>
            </a:extLst>
          </p:cNvPr>
          <p:cNvGrpSpPr/>
          <p:nvPr/>
        </p:nvGrpSpPr>
        <p:grpSpPr>
          <a:xfrm>
            <a:off x="5256479" y="4301463"/>
            <a:ext cx="1848435" cy="944167"/>
            <a:chOff x="5490852" y="4112493"/>
            <a:chExt cx="1848435" cy="942680"/>
          </a:xfrm>
        </p:grpSpPr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561E5952-149C-4872-8A60-AEC0C0FC7E6B}"/>
                </a:ext>
              </a:extLst>
            </p:cNvPr>
            <p:cNvGrpSpPr/>
            <p:nvPr/>
          </p:nvGrpSpPr>
          <p:grpSpPr>
            <a:xfrm>
              <a:off x="5490852" y="4112493"/>
              <a:ext cx="1848435" cy="942680"/>
              <a:chOff x="5490852" y="4112493"/>
              <a:chExt cx="1868405" cy="942680"/>
            </a:xfrm>
          </p:grpSpPr>
          <p:sp>
            <p:nvSpPr>
              <p:cNvPr id="115" name="正方形/長方形 114">
                <a:extLst>
                  <a:ext uri="{FF2B5EF4-FFF2-40B4-BE49-F238E27FC236}">
                    <a16:creationId xmlns:a16="http://schemas.microsoft.com/office/drawing/2014/main" id="{49AD8767-CC06-42B1-A009-0E15D740C55E}"/>
                  </a:ext>
                </a:extLst>
              </p:cNvPr>
              <p:cNvSpPr/>
              <p:nvPr/>
            </p:nvSpPr>
            <p:spPr>
              <a:xfrm>
                <a:off x="6360956" y="4113155"/>
                <a:ext cx="998301" cy="134822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領収日付印</a:t>
                </a:r>
              </a:p>
            </p:txBody>
          </p:sp>
          <p:sp>
            <p:nvSpPr>
              <p:cNvPr id="116" name="正方形/長方形 115">
                <a:extLst>
                  <a:ext uri="{FF2B5EF4-FFF2-40B4-BE49-F238E27FC236}">
                    <a16:creationId xmlns:a16="http://schemas.microsoft.com/office/drawing/2014/main" id="{A438F013-BABA-46CA-B1D5-E0CA763BF0BF}"/>
                  </a:ext>
                </a:extLst>
              </p:cNvPr>
              <p:cNvSpPr/>
              <p:nvPr/>
            </p:nvSpPr>
            <p:spPr>
              <a:xfrm>
                <a:off x="6360956" y="4247289"/>
                <a:ext cx="998301" cy="807884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18" name="正方形/長方形 117">
                <a:extLst>
                  <a:ext uri="{FF2B5EF4-FFF2-40B4-BE49-F238E27FC236}">
                    <a16:creationId xmlns:a16="http://schemas.microsoft.com/office/drawing/2014/main" id="{F1968C88-2DD8-403F-947E-48074DDE6924}"/>
                  </a:ext>
                </a:extLst>
              </p:cNvPr>
              <p:cNvSpPr/>
              <p:nvPr/>
            </p:nvSpPr>
            <p:spPr>
              <a:xfrm>
                <a:off x="5490852" y="4112493"/>
                <a:ext cx="869372" cy="942680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kumimoji="1" lang="ja-JP" altLang="en-US" sz="6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330" name="正方形/長方形 329">
              <a:extLst>
                <a:ext uri="{FF2B5EF4-FFF2-40B4-BE49-F238E27FC236}">
                  <a16:creationId xmlns:a16="http://schemas.microsoft.com/office/drawing/2014/main" id="{415E280C-8C50-8B2E-50AE-5FD9FCD55456}"/>
                </a:ext>
              </a:extLst>
            </p:cNvPr>
            <p:cNvSpPr/>
            <p:nvPr/>
          </p:nvSpPr>
          <p:spPr>
            <a:xfrm>
              <a:off x="5616835" y="4415069"/>
              <a:ext cx="600423" cy="29554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</a:t>
              </a:r>
              <a:b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</a:b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名称</a:t>
              </a:r>
            </a:p>
          </p:txBody>
        </p:sp>
      </p:grpSp>
      <p:sp>
        <p:nvSpPr>
          <p:cNvPr id="129" name="正方形/長方形 128">
            <a:extLst>
              <a:ext uri="{FF2B5EF4-FFF2-40B4-BE49-F238E27FC236}">
                <a16:creationId xmlns:a16="http://schemas.microsoft.com/office/drawing/2014/main" id="{2D075BA9-4D17-7327-C286-66A963038B67}"/>
              </a:ext>
            </a:extLst>
          </p:cNvPr>
          <p:cNvSpPr/>
          <p:nvPr/>
        </p:nvSpPr>
        <p:spPr>
          <a:xfrm>
            <a:off x="7629803" y="952217"/>
            <a:ext cx="1155820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徴収金・返還金決定年月</a:t>
            </a:r>
          </a:p>
        </p:txBody>
      </p:sp>
      <p:sp>
        <p:nvSpPr>
          <p:cNvPr id="130" name="正方形/長方形 129">
            <a:extLst>
              <a:ext uri="{FF2B5EF4-FFF2-40B4-BE49-F238E27FC236}">
                <a16:creationId xmlns:a16="http://schemas.microsoft.com/office/drawing/2014/main" id="{0668B70F-E052-85EA-7051-1CA65279CFA5}"/>
              </a:ext>
            </a:extLst>
          </p:cNvPr>
          <p:cNvSpPr/>
          <p:nvPr/>
        </p:nvSpPr>
        <p:spPr>
          <a:xfrm>
            <a:off x="8928010" y="952217"/>
            <a:ext cx="1083330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徴収金・返還金種類</a:t>
            </a:r>
          </a:p>
        </p:txBody>
      </p:sp>
      <p:sp>
        <p:nvSpPr>
          <p:cNvPr id="132" name="正方形/長方形 131">
            <a:extLst>
              <a:ext uri="{FF2B5EF4-FFF2-40B4-BE49-F238E27FC236}">
                <a16:creationId xmlns:a16="http://schemas.microsoft.com/office/drawing/2014/main" id="{A96B5D1A-FBAC-72E4-F2AB-020AE66CB246}"/>
              </a:ext>
            </a:extLst>
          </p:cNvPr>
          <p:cNvSpPr/>
          <p:nvPr/>
        </p:nvSpPr>
        <p:spPr>
          <a:xfrm>
            <a:off x="5317712" y="3633499"/>
            <a:ext cx="394109" cy="13482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0" name="正方形/長方形 139">
            <a:extLst>
              <a:ext uri="{FF2B5EF4-FFF2-40B4-BE49-F238E27FC236}">
                <a16:creationId xmlns:a16="http://schemas.microsoft.com/office/drawing/2014/main" id="{CC9D1790-3418-F0A7-9A3D-C9A5FC6BA692}"/>
              </a:ext>
            </a:extLst>
          </p:cNvPr>
          <p:cNvSpPr/>
          <p:nvPr/>
        </p:nvSpPr>
        <p:spPr>
          <a:xfrm>
            <a:off x="5317712" y="3794570"/>
            <a:ext cx="394109" cy="13482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1" name="正方形/長方形 140">
            <a:extLst>
              <a:ext uri="{FF2B5EF4-FFF2-40B4-BE49-F238E27FC236}">
                <a16:creationId xmlns:a16="http://schemas.microsoft.com/office/drawing/2014/main" id="{6C8FEE8E-7F84-8D84-8A13-28A720E960CF}"/>
              </a:ext>
            </a:extLst>
          </p:cNvPr>
          <p:cNvSpPr/>
          <p:nvPr/>
        </p:nvSpPr>
        <p:spPr>
          <a:xfrm>
            <a:off x="5317712" y="3960405"/>
            <a:ext cx="394109" cy="13482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2" name="正方形/長方形 141">
            <a:extLst>
              <a:ext uri="{FF2B5EF4-FFF2-40B4-BE49-F238E27FC236}">
                <a16:creationId xmlns:a16="http://schemas.microsoft.com/office/drawing/2014/main" id="{394006B7-BCE9-8360-63D9-5B5ED98E0330}"/>
              </a:ext>
            </a:extLst>
          </p:cNvPr>
          <p:cNvSpPr/>
          <p:nvPr/>
        </p:nvSpPr>
        <p:spPr>
          <a:xfrm>
            <a:off x="7629803" y="1238839"/>
            <a:ext cx="2381538" cy="1137348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900" dirty="0">
              <a:solidFill>
                <a:sysClr val="windowText" lastClr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4" name="Text Box 456">
            <a:extLst>
              <a:ext uri="{FF2B5EF4-FFF2-40B4-BE49-F238E27FC236}">
                <a16:creationId xmlns:a16="http://schemas.microsoft.com/office/drawing/2014/main" id="{DEDEBDA1-CC63-4471-8EA6-7F87C6DBB9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9803" y="4696080"/>
            <a:ext cx="1265603" cy="11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600" b="0" i="0" u="none" strike="noStrike" baseline="0" dirty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○コンビニエンスストアで納付する方へ</a:t>
            </a:r>
          </a:p>
        </p:txBody>
      </p:sp>
      <p:sp>
        <p:nvSpPr>
          <p:cNvPr id="145" name="Text Box 457">
            <a:extLst>
              <a:ext uri="{FF2B5EF4-FFF2-40B4-BE49-F238E27FC236}">
                <a16:creationId xmlns:a16="http://schemas.microsoft.com/office/drawing/2014/main" id="{6D44CF51-0235-431E-8ADB-F51CE07D71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4076" y="4810380"/>
            <a:ext cx="2620141" cy="11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600" b="0" i="0" u="none" strike="noStrike" baseline="0" dirty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ご利用は、期別ごとの納付額30万円まで可能です。納付額の訂正はできません。</a:t>
            </a:r>
          </a:p>
        </p:txBody>
      </p:sp>
      <p:sp>
        <p:nvSpPr>
          <p:cNvPr id="146" name="Text Box 458">
            <a:extLst>
              <a:ext uri="{FF2B5EF4-FFF2-40B4-BE49-F238E27FC236}">
                <a16:creationId xmlns:a16="http://schemas.microsoft.com/office/drawing/2014/main" id="{58A19912-6DF3-49DF-B231-50FB996F58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9803" y="4933472"/>
            <a:ext cx="2818913" cy="11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600" b="0" i="0" u="none" strike="noStrike" baseline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○この用紙は、直接機械により処理しますので、汚したり折り曲げたりしないでください。</a:t>
            </a:r>
          </a:p>
        </p:txBody>
      </p:sp>
      <p:sp>
        <p:nvSpPr>
          <p:cNvPr id="147" name="Text Box 459">
            <a:extLst>
              <a:ext uri="{FF2B5EF4-FFF2-40B4-BE49-F238E27FC236}">
                <a16:creationId xmlns:a16="http://schemas.microsoft.com/office/drawing/2014/main" id="{586BDAB6-8887-4762-A9EB-8ECB2F7BFD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9803" y="5050215"/>
            <a:ext cx="1424301" cy="11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600" b="0" i="0" u="none" strike="noStrike" baseline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○この領収証書は大切に保管してください。</a:t>
            </a:r>
          </a:p>
        </p:txBody>
      </p:sp>
      <p:sp>
        <p:nvSpPr>
          <p:cNvPr id="369" name="Text Box 460">
            <a:extLst>
              <a:ext uri="{FF2B5EF4-FFF2-40B4-BE49-F238E27FC236}">
                <a16:creationId xmlns:a16="http://schemas.microsoft.com/office/drawing/2014/main" id="{9AE1BF5C-BDAC-45DD-9673-F3F6A0C3E4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9803" y="5179657"/>
            <a:ext cx="755848" cy="11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600" b="0" i="0" u="none" strike="noStrike" baseline="0" dirty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○裏面もご覧ください。</a:t>
            </a:r>
          </a:p>
        </p:txBody>
      </p:sp>
      <p:sp>
        <p:nvSpPr>
          <p:cNvPr id="371" name="正方形/長方形 370">
            <a:extLst>
              <a:ext uri="{FF2B5EF4-FFF2-40B4-BE49-F238E27FC236}">
                <a16:creationId xmlns:a16="http://schemas.microsoft.com/office/drawing/2014/main" id="{17A03FDE-2261-0448-5A30-999D767A52AD}"/>
              </a:ext>
            </a:extLst>
          </p:cNvPr>
          <p:cNvSpPr/>
          <p:nvPr/>
        </p:nvSpPr>
        <p:spPr>
          <a:xfrm>
            <a:off x="7788147" y="3181072"/>
            <a:ext cx="1064066" cy="13614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郵便還付先郵便番号</a:t>
            </a:r>
          </a:p>
        </p:txBody>
      </p:sp>
      <p:sp>
        <p:nvSpPr>
          <p:cNvPr id="372" name="正方形/長方形 371">
            <a:extLst>
              <a:ext uri="{FF2B5EF4-FFF2-40B4-BE49-F238E27FC236}">
                <a16:creationId xmlns:a16="http://schemas.microsoft.com/office/drawing/2014/main" id="{3846908C-04E3-437B-8E50-F05DBC68DD93}"/>
              </a:ext>
            </a:extLst>
          </p:cNvPr>
          <p:cNvSpPr/>
          <p:nvPr/>
        </p:nvSpPr>
        <p:spPr>
          <a:xfrm>
            <a:off x="8919351" y="3173937"/>
            <a:ext cx="822693" cy="13614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郵便還付先住所</a:t>
            </a:r>
          </a:p>
        </p:txBody>
      </p:sp>
      <p:sp>
        <p:nvSpPr>
          <p:cNvPr id="373" name="正方形/長方形 372">
            <a:extLst>
              <a:ext uri="{FF2B5EF4-FFF2-40B4-BE49-F238E27FC236}">
                <a16:creationId xmlns:a16="http://schemas.microsoft.com/office/drawing/2014/main" id="{CB89A813-4ABE-054F-ED17-71D2C1DEEC64}"/>
              </a:ext>
            </a:extLst>
          </p:cNvPr>
          <p:cNvSpPr/>
          <p:nvPr/>
        </p:nvSpPr>
        <p:spPr>
          <a:xfrm>
            <a:off x="7776378" y="3390275"/>
            <a:ext cx="1159201" cy="13614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郵便還付先自治体名称</a:t>
            </a:r>
          </a:p>
        </p:txBody>
      </p:sp>
      <p:sp>
        <p:nvSpPr>
          <p:cNvPr id="375" name="正方形/長方形 374">
            <a:extLst>
              <a:ext uri="{FF2B5EF4-FFF2-40B4-BE49-F238E27FC236}">
                <a16:creationId xmlns:a16="http://schemas.microsoft.com/office/drawing/2014/main" id="{BDB3F62F-DCF4-F92D-28FB-FC10D31C7D6F}"/>
              </a:ext>
            </a:extLst>
          </p:cNvPr>
          <p:cNvSpPr/>
          <p:nvPr/>
        </p:nvSpPr>
        <p:spPr>
          <a:xfrm>
            <a:off x="7629802" y="3887595"/>
            <a:ext cx="1053819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377" name="正方形/長方形 376">
            <a:extLst>
              <a:ext uri="{FF2B5EF4-FFF2-40B4-BE49-F238E27FC236}">
                <a16:creationId xmlns:a16="http://schemas.microsoft.com/office/drawing/2014/main" id="{9526519A-7528-DBC7-9825-D1B6577DC98D}"/>
              </a:ext>
            </a:extLst>
          </p:cNvPr>
          <p:cNvSpPr/>
          <p:nvPr/>
        </p:nvSpPr>
        <p:spPr>
          <a:xfrm>
            <a:off x="7629802" y="4123636"/>
            <a:ext cx="1053819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自治体郵便番号</a:t>
            </a:r>
          </a:p>
        </p:txBody>
      </p:sp>
      <p:sp>
        <p:nvSpPr>
          <p:cNvPr id="378" name="正方形/長方形 377">
            <a:extLst>
              <a:ext uri="{FF2B5EF4-FFF2-40B4-BE49-F238E27FC236}">
                <a16:creationId xmlns:a16="http://schemas.microsoft.com/office/drawing/2014/main" id="{61FE85E8-0664-3CF8-89C5-16C9BA665E53}"/>
              </a:ext>
            </a:extLst>
          </p:cNvPr>
          <p:cNvSpPr/>
          <p:nvPr/>
        </p:nvSpPr>
        <p:spPr>
          <a:xfrm>
            <a:off x="9019236" y="4129673"/>
            <a:ext cx="719773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自治体住所</a:t>
            </a:r>
          </a:p>
        </p:txBody>
      </p:sp>
      <p:sp>
        <p:nvSpPr>
          <p:cNvPr id="379" name="正方形/長方形 378">
            <a:extLst>
              <a:ext uri="{FF2B5EF4-FFF2-40B4-BE49-F238E27FC236}">
                <a16:creationId xmlns:a16="http://schemas.microsoft.com/office/drawing/2014/main" id="{26C5210B-EF47-4B6C-E8EC-80144F9E481E}"/>
              </a:ext>
            </a:extLst>
          </p:cNvPr>
          <p:cNvSpPr/>
          <p:nvPr/>
        </p:nvSpPr>
        <p:spPr>
          <a:xfrm>
            <a:off x="9015799" y="4354127"/>
            <a:ext cx="1053819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自治体電話番号</a:t>
            </a:r>
          </a:p>
        </p:txBody>
      </p: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10225146-977C-64BC-8549-764BA6847D67}"/>
              </a:ext>
            </a:extLst>
          </p:cNvPr>
          <p:cNvGrpSpPr/>
          <p:nvPr/>
        </p:nvGrpSpPr>
        <p:grpSpPr>
          <a:xfrm>
            <a:off x="5258980" y="2623727"/>
            <a:ext cx="1851156" cy="165278"/>
            <a:chOff x="1669479" y="3016387"/>
            <a:chExt cx="1796606" cy="165278"/>
          </a:xfrm>
        </p:grpSpPr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BE9F3353-36A0-AC2D-E174-321F37F0B732}"/>
                </a:ext>
              </a:extLst>
            </p:cNvPr>
            <p:cNvGrpSpPr/>
            <p:nvPr/>
          </p:nvGrpSpPr>
          <p:grpSpPr>
            <a:xfrm>
              <a:off x="1669479" y="3016387"/>
              <a:ext cx="1796606" cy="165278"/>
              <a:chOff x="1669479" y="3016387"/>
              <a:chExt cx="1796606" cy="165278"/>
            </a:xfrm>
          </p:grpSpPr>
          <p:sp>
            <p:nvSpPr>
              <p:cNvPr id="178" name="正方形/長方形 177">
                <a:extLst>
                  <a:ext uri="{FF2B5EF4-FFF2-40B4-BE49-F238E27FC236}">
                    <a16:creationId xmlns:a16="http://schemas.microsoft.com/office/drawing/2014/main" id="{F9A2B33B-D557-1FB9-63C4-7B69DB348323}"/>
                  </a:ext>
                </a:extLst>
              </p:cNvPr>
              <p:cNvSpPr/>
              <p:nvPr/>
            </p:nvSpPr>
            <p:spPr>
              <a:xfrm>
                <a:off x="1669479" y="3016387"/>
                <a:ext cx="659821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通知書番号</a:t>
                </a:r>
              </a:p>
            </p:txBody>
          </p:sp>
          <p:sp>
            <p:nvSpPr>
              <p:cNvPr id="179" name="正方形/長方形 178">
                <a:extLst>
                  <a:ext uri="{FF2B5EF4-FFF2-40B4-BE49-F238E27FC236}">
                    <a16:creationId xmlns:a16="http://schemas.microsoft.com/office/drawing/2014/main" id="{442BB1F1-4E8C-002D-1847-FFE1246E2625}"/>
                  </a:ext>
                </a:extLst>
              </p:cNvPr>
              <p:cNvSpPr/>
              <p:nvPr/>
            </p:nvSpPr>
            <p:spPr>
              <a:xfrm>
                <a:off x="2329301" y="3016788"/>
                <a:ext cx="113678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177" name="正方形/長方形 176">
              <a:extLst>
                <a:ext uri="{FF2B5EF4-FFF2-40B4-BE49-F238E27FC236}">
                  <a16:creationId xmlns:a16="http://schemas.microsoft.com/office/drawing/2014/main" id="{1BFF02E7-E821-CBF4-5CF1-37B868AF06C5}"/>
                </a:ext>
              </a:extLst>
            </p:cNvPr>
            <p:cNvSpPr/>
            <p:nvPr/>
          </p:nvSpPr>
          <p:spPr>
            <a:xfrm>
              <a:off x="2549256" y="3033620"/>
              <a:ext cx="691295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通知書番号</a:t>
              </a:r>
            </a:p>
          </p:txBody>
        </p: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F0910DF7-76CE-E424-3A2E-E52C6AA8B14D}"/>
              </a:ext>
            </a:extLst>
          </p:cNvPr>
          <p:cNvGrpSpPr/>
          <p:nvPr/>
        </p:nvGrpSpPr>
        <p:grpSpPr>
          <a:xfrm>
            <a:off x="5259237" y="2788733"/>
            <a:ext cx="1851156" cy="165278"/>
            <a:chOff x="1669479" y="3016387"/>
            <a:chExt cx="1796606" cy="165278"/>
          </a:xfrm>
        </p:grpSpPr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BFA8A916-0B1A-2C8C-55D8-3E3CF2E55A00}"/>
                </a:ext>
              </a:extLst>
            </p:cNvPr>
            <p:cNvGrpSpPr/>
            <p:nvPr/>
          </p:nvGrpSpPr>
          <p:grpSpPr>
            <a:xfrm>
              <a:off x="1669479" y="3016387"/>
              <a:ext cx="1796606" cy="165278"/>
              <a:chOff x="1669479" y="3016387"/>
              <a:chExt cx="1796606" cy="165278"/>
            </a:xfrm>
          </p:grpSpPr>
          <p:sp>
            <p:nvSpPr>
              <p:cNvPr id="186" name="正方形/長方形 185">
                <a:extLst>
                  <a:ext uri="{FF2B5EF4-FFF2-40B4-BE49-F238E27FC236}">
                    <a16:creationId xmlns:a16="http://schemas.microsoft.com/office/drawing/2014/main" id="{8223F82F-7863-A38B-F825-16FBEE1CC119}"/>
                  </a:ext>
                </a:extLst>
              </p:cNvPr>
              <p:cNvSpPr/>
              <p:nvPr/>
            </p:nvSpPr>
            <p:spPr>
              <a:xfrm>
                <a:off x="1669479" y="3016387"/>
                <a:ext cx="659821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世帯番号</a:t>
                </a:r>
              </a:p>
            </p:txBody>
          </p:sp>
          <p:sp>
            <p:nvSpPr>
              <p:cNvPr id="187" name="正方形/長方形 186">
                <a:extLst>
                  <a:ext uri="{FF2B5EF4-FFF2-40B4-BE49-F238E27FC236}">
                    <a16:creationId xmlns:a16="http://schemas.microsoft.com/office/drawing/2014/main" id="{29D39BE0-A2D3-3E86-554C-D25971EECAF7}"/>
                  </a:ext>
                </a:extLst>
              </p:cNvPr>
              <p:cNvSpPr/>
              <p:nvPr/>
            </p:nvSpPr>
            <p:spPr>
              <a:xfrm>
                <a:off x="2329301" y="3016788"/>
                <a:ext cx="113678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185" name="正方形/長方形 184">
              <a:extLst>
                <a:ext uri="{FF2B5EF4-FFF2-40B4-BE49-F238E27FC236}">
                  <a16:creationId xmlns:a16="http://schemas.microsoft.com/office/drawing/2014/main" id="{0935A16D-6C92-B0B9-EE2D-7D831603EB6A}"/>
                </a:ext>
              </a:extLst>
            </p:cNvPr>
            <p:cNvSpPr/>
            <p:nvPr/>
          </p:nvSpPr>
          <p:spPr>
            <a:xfrm>
              <a:off x="2549256" y="3033620"/>
              <a:ext cx="691295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世帯番号</a:t>
              </a:r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55A077C6-E655-E8C1-6370-2D4A05540B34}"/>
              </a:ext>
            </a:extLst>
          </p:cNvPr>
          <p:cNvGrpSpPr/>
          <p:nvPr/>
        </p:nvGrpSpPr>
        <p:grpSpPr>
          <a:xfrm>
            <a:off x="5259237" y="2953017"/>
            <a:ext cx="1851156" cy="165278"/>
            <a:chOff x="1669479" y="3016387"/>
            <a:chExt cx="1796606" cy="165278"/>
          </a:xfrm>
        </p:grpSpPr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F8B4E8F2-1DEA-6FEC-859C-C8C8A3A2954D}"/>
                </a:ext>
              </a:extLst>
            </p:cNvPr>
            <p:cNvGrpSpPr/>
            <p:nvPr/>
          </p:nvGrpSpPr>
          <p:grpSpPr>
            <a:xfrm>
              <a:off x="1669479" y="3016387"/>
              <a:ext cx="1796606" cy="165278"/>
              <a:chOff x="1669479" y="3016387"/>
              <a:chExt cx="1796606" cy="165278"/>
            </a:xfrm>
          </p:grpSpPr>
          <p:sp>
            <p:nvSpPr>
              <p:cNvPr id="191" name="正方形/長方形 190">
                <a:extLst>
                  <a:ext uri="{FF2B5EF4-FFF2-40B4-BE49-F238E27FC236}">
                    <a16:creationId xmlns:a16="http://schemas.microsoft.com/office/drawing/2014/main" id="{1B5EA57F-A999-0095-40B1-A46E2E2EF1C7}"/>
                  </a:ext>
                </a:extLst>
              </p:cNvPr>
              <p:cNvSpPr/>
              <p:nvPr/>
            </p:nvSpPr>
            <p:spPr>
              <a:xfrm>
                <a:off x="1669479" y="3016387"/>
                <a:ext cx="659821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債権番号</a:t>
                </a:r>
              </a:p>
            </p:txBody>
          </p:sp>
          <p:sp>
            <p:nvSpPr>
              <p:cNvPr id="192" name="正方形/長方形 191">
                <a:extLst>
                  <a:ext uri="{FF2B5EF4-FFF2-40B4-BE49-F238E27FC236}">
                    <a16:creationId xmlns:a16="http://schemas.microsoft.com/office/drawing/2014/main" id="{8A81DF92-10CF-6DBC-1AAC-329D360DE6B1}"/>
                  </a:ext>
                </a:extLst>
              </p:cNvPr>
              <p:cNvSpPr/>
              <p:nvPr/>
            </p:nvSpPr>
            <p:spPr>
              <a:xfrm>
                <a:off x="2329301" y="3016788"/>
                <a:ext cx="113678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190" name="正方形/長方形 189">
              <a:extLst>
                <a:ext uri="{FF2B5EF4-FFF2-40B4-BE49-F238E27FC236}">
                  <a16:creationId xmlns:a16="http://schemas.microsoft.com/office/drawing/2014/main" id="{265C2B88-700E-DD59-0088-90D712160961}"/>
                </a:ext>
              </a:extLst>
            </p:cNvPr>
            <p:cNvSpPr/>
            <p:nvPr/>
          </p:nvSpPr>
          <p:spPr>
            <a:xfrm>
              <a:off x="2549256" y="3033620"/>
              <a:ext cx="691295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債権番号</a:t>
              </a:r>
            </a:p>
          </p:txBody>
        </p:sp>
      </p:grpSp>
      <p:sp>
        <p:nvSpPr>
          <p:cNvPr id="193" name="正方形/長方形 192">
            <a:extLst>
              <a:ext uri="{FF2B5EF4-FFF2-40B4-BE49-F238E27FC236}">
                <a16:creationId xmlns:a16="http://schemas.microsoft.com/office/drawing/2014/main" id="{12340ECA-36EA-DB99-0CE2-B9F759B9AD5B}"/>
              </a:ext>
            </a:extLst>
          </p:cNvPr>
          <p:cNvSpPr/>
          <p:nvPr/>
        </p:nvSpPr>
        <p:spPr>
          <a:xfrm>
            <a:off x="11816629" y="661182"/>
            <a:ext cx="691294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口座番号</a:t>
            </a:r>
          </a:p>
        </p:txBody>
      </p:sp>
      <p:sp>
        <p:nvSpPr>
          <p:cNvPr id="194" name="正方形/長方形 193">
            <a:extLst>
              <a:ext uri="{FF2B5EF4-FFF2-40B4-BE49-F238E27FC236}">
                <a16:creationId xmlns:a16="http://schemas.microsoft.com/office/drawing/2014/main" id="{CA0DD936-132F-7451-93EB-5688B58D5734}"/>
              </a:ext>
            </a:extLst>
          </p:cNvPr>
          <p:cNvSpPr/>
          <p:nvPr/>
        </p:nvSpPr>
        <p:spPr>
          <a:xfrm>
            <a:off x="12529859" y="661182"/>
            <a:ext cx="818537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加入者名</a:t>
            </a:r>
          </a:p>
        </p:txBody>
      </p: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83F90A36-457D-F04E-E5AE-10ED9F690748}"/>
              </a:ext>
            </a:extLst>
          </p:cNvPr>
          <p:cNvGrpSpPr/>
          <p:nvPr/>
        </p:nvGrpSpPr>
        <p:grpSpPr>
          <a:xfrm>
            <a:off x="9923791" y="695115"/>
            <a:ext cx="175097" cy="177858"/>
            <a:chOff x="3611091" y="1855730"/>
            <a:chExt cx="175097" cy="177858"/>
          </a:xfrm>
        </p:grpSpPr>
        <p:sp>
          <p:nvSpPr>
            <p:cNvPr id="197" name="正方形/長方形 196">
              <a:extLst>
                <a:ext uri="{FF2B5EF4-FFF2-40B4-BE49-F238E27FC236}">
                  <a16:creationId xmlns:a16="http://schemas.microsoft.com/office/drawing/2014/main" id="{793AB705-2D1B-013C-20E6-D0A98F528D95}"/>
                </a:ext>
              </a:extLst>
            </p:cNvPr>
            <p:cNvSpPr/>
            <p:nvPr/>
          </p:nvSpPr>
          <p:spPr>
            <a:xfrm>
              <a:off x="3611091" y="1876589"/>
              <a:ext cx="175097" cy="13614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公</a:t>
              </a:r>
            </a:p>
          </p:txBody>
        </p:sp>
        <p:sp>
          <p:nvSpPr>
            <p:cNvPr id="198" name="楕円 197">
              <a:extLst>
                <a:ext uri="{FF2B5EF4-FFF2-40B4-BE49-F238E27FC236}">
                  <a16:creationId xmlns:a16="http://schemas.microsoft.com/office/drawing/2014/main" id="{7F1D2E76-79A9-2010-19B7-5FAD77A64D8A}"/>
                </a:ext>
              </a:extLst>
            </p:cNvPr>
            <p:cNvSpPr/>
            <p:nvPr/>
          </p:nvSpPr>
          <p:spPr>
            <a:xfrm>
              <a:off x="3614310" y="1855730"/>
              <a:ext cx="171878" cy="17785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9" name="グループ化 198">
            <a:extLst>
              <a:ext uri="{FF2B5EF4-FFF2-40B4-BE49-F238E27FC236}">
                <a16:creationId xmlns:a16="http://schemas.microsoft.com/office/drawing/2014/main" id="{2F606B88-9916-7CD0-39AB-FE1AD15A3545}"/>
              </a:ext>
            </a:extLst>
          </p:cNvPr>
          <p:cNvGrpSpPr/>
          <p:nvPr/>
        </p:nvGrpSpPr>
        <p:grpSpPr>
          <a:xfrm>
            <a:off x="11243117" y="1238839"/>
            <a:ext cx="2166002" cy="364099"/>
            <a:chOff x="1363020" y="2851272"/>
            <a:chExt cx="1278918" cy="364099"/>
          </a:xfrm>
        </p:grpSpPr>
        <p:sp>
          <p:nvSpPr>
            <p:cNvPr id="200" name="正方形/長方形 199">
              <a:extLst>
                <a:ext uri="{FF2B5EF4-FFF2-40B4-BE49-F238E27FC236}">
                  <a16:creationId xmlns:a16="http://schemas.microsoft.com/office/drawing/2014/main" id="{BEC599D6-E083-5196-6C51-A6B6BC17C473}"/>
                </a:ext>
              </a:extLst>
            </p:cNvPr>
            <p:cNvSpPr/>
            <p:nvPr/>
          </p:nvSpPr>
          <p:spPr>
            <a:xfrm>
              <a:off x="1363020" y="2851272"/>
              <a:ext cx="1278918" cy="164877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  <p:sp>
          <p:nvSpPr>
            <p:cNvPr id="201" name="正方形/長方形 200">
              <a:extLst>
                <a:ext uri="{FF2B5EF4-FFF2-40B4-BE49-F238E27FC236}">
                  <a16:creationId xmlns:a16="http://schemas.microsoft.com/office/drawing/2014/main" id="{6FCE094E-846B-2278-1852-01EDA63ABBFA}"/>
                </a:ext>
              </a:extLst>
            </p:cNvPr>
            <p:cNvSpPr/>
            <p:nvPr/>
          </p:nvSpPr>
          <p:spPr>
            <a:xfrm>
              <a:off x="1703151" y="3079231"/>
              <a:ext cx="617368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grpSp>
        <p:nvGrpSpPr>
          <p:cNvPr id="202" name="グループ化 201">
            <a:extLst>
              <a:ext uri="{FF2B5EF4-FFF2-40B4-BE49-F238E27FC236}">
                <a16:creationId xmlns:a16="http://schemas.microsoft.com/office/drawing/2014/main" id="{5E70121D-FBD4-02F9-4B12-DFA5C5854D20}"/>
              </a:ext>
            </a:extLst>
          </p:cNvPr>
          <p:cNvGrpSpPr/>
          <p:nvPr/>
        </p:nvGrpSpPr>
        <p:grpSpPr>
          <a:xfrm>
            <a:off x="11243117" y="2007183"/>
            <a:ext cx="2166101" cy="330563"/>
            <a:chOff x="1080287" y="2850974"/>
            <a:chExt cx="1285804" cy="330563"/>
          </a:xfrm>
        </p:grpSpPr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1E3285D8-EB22-C01E-56B5-07C8C3277DFD}"/>
                </a:ext>
              </a:extLst>
            </p:cNvPr>
            <p:cNvGrpSpPr/>
            <p:nvPr/>
          </p:nvGrpSpPr>
          <p:grpSpPr>
            <a:xfrm>
              <a:off x="1080287" y="2850974"/>
              <a:ext cx="1285804" cy="330563"/>
              <a:chOff x="1115508" y="2859006"/>
              <a:chExt cx="1285804" cy="330563"/>
            </a:xfrm>
          </p:grpSpPr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C476D0D9-9457-CEEE-B528-84C457CDE411}"/>
                  </a:ext>
                </a:extLst>
              </p:cNvPr>
              <p:cNvGrpSpPr/>
              <p:nvPr/>
            </p:nvGrpSpPr>
            <p:grpSpPr>
              <a:xfrm>
                <a:off x="1115508" y="2859006"/>
                <a:ext cx="1285804" cy="330563"/>
                <a:chOff x="1076902" y="2859006"/>
                <a:chExt cx="1285804" cy="330563"/>
              </a:xfrm>
            </p:grpSpPr>
            <p:sp>
              <p:nvSpPr>
                <p:cNvPr id="384" name="正方形/長方形 383">
                  <a:extLst>
                    <a:ext uri="{FF2B5EF4-FFF2-40B4-BE49-F238E27FC236}">
                      <a16:creationId xmlns:a16="http://schemas.microsoft.com/office/drawing/2014/main" id="{0791C48A-6B02-BE60-784A-64A91E7261F8}"/>
                    </a:ext>
                  </a:extLst>
                </p:cNvPr>
                <p:cNvSpPr/>
                <p:nvPr/>
              </p:nvSpPr>
              <p:spPr>
                <a:xfrm>
                  <a:off x="1076902" y="2859006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kumimoji="1" lang="ja-JP" altLang="en-US" sz="9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対象年月</a:t>
                  </a:r>
                </a:p>
              </p:txBody>
            </p:sp>
            <p:sp>
              <p:nvSpPr>
                <p:cNvPr id="385" name="正方形/長方形 384">
                  <a:extLst>
                    <a:ext uri="{FF2B5EF4-FFF2-40B4-BE49-F238E27FC236}">
                      <a16:creationId xmlns:a16="http://schemas.microsoft.com/office/drawing/2014/main" id="{BB5CA317-3818-F591-7438-3AFF4C1C378C}"/>
                    </a:ext>
                  </a:extLst>
                </p:cNvPr>
                <p:cNvSpPr/>
                <p:nvPr/>
              </p:nvSpPr>
              <p:spPr>
                <a:xfrm>
                  <a:off x="1076902" y="3024692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7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206" name="正方形/長方形 205">
                <a:extLst>
                  <a:ext uri="{FF2B5EF4-FFF2-40B4-BE49-F238E27FC236}">
                    <a16:creationId xmlns:a16="http://schemas.microsoft.com/office/drawing/2014/main" id="{C015AF98-BFBC-C66B-A051-5A8EB6BBB99D}"/>
                  </a:ext>
                </a:extLst>
              </p:cNvPr>
              <p:cNvSpPr/>
              <p:nvPr/>
            </p:nvSpPr>
            <p:spPr>
              <a:xfrm>
                <a:off x="1176139" y="3037619"/>
                <a:ext cx="882833" cy="1361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徴収金・返還金対象年月</a:t>
                </a:r>
              </a:p>
            </p:txBody>
          </p:sp>
        </p:grpSp>
        <p:sp>
          <p:nvSpPr>
            <p:cNvPr id="204" name="正方形/長方形 203">
              <a:extLst>
                <a:ext uri="{FF2B5EF4-FFF2-40B4-BE49-F238E27FC236}">
                  <a16:creationId xmlns:a16="http://schemas.microsoft.com/office/drawing/2014/main" id="{B1CE8802-04C3-9426-0506-459E23DB3F2E}"/>
                </a:ext>
              </a:extLst>
            </p:cNvPr>
            <p:cNvSpPr/>
            <p:nvPr/>
          </p:nvSpPr>
          <p:spPr>
            <a:xfrm>
              <a:off x="1140917" y="2866151"/>
              <a:ext cx="885220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徴収金・返還金種類</a:t>
              </a:r>
            </a:p>
          </p:txBody>
        </p:sp>
      </p:grpSp>
      <p:sp>
        <p:nvSpPr>
          <p:cNvPr id="386" name="正方形/長方形 385">
            <a:extLst>
              <a:ext uri="{FF2B5EF4-FFF2-40B4-BE49-F238E27FC236}">
                <a16:creationId xmlns:a16="http://schemas.microsoft.com/office/drawing/2014/main" id="{FA6A384F-AE0A-238F-38AA-33767E3E99C4}"/>
              </a:ext>
            </a:extLst>
          </p:cNvPr>
          <p:cNvSpPr/>
          <p:nvPr/>
        </p:nvSpPr>
        <p:spPr>
          <a:xfrm>
            <a:off x="11243118" y="1402525"/>
            <a:ext cx="2166002" cy="27698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88" name="グループ化 387">
            <a:extLst>
              <a:ext uri="{FF2B5EF4-FFF2-40B4-BE49-F238E27FC236}">
                <a16:creationId xmlns:a16="http://schemas.microsoft.com/office/drawing/2014/main" id="{05D47F55-953A-0395-B982-476F07F0433F}"/>
              </a:ext>
            </a:extLst>
          </p:cNvPr>
          <p:cNvGrpSpPr/>
          <p:nvPr/>
        </p:nvGrpSpPr>
        <p:grpSpPr>
          <a:xfrm>
            <a:off x="11243697" y="2676226"/>
            <a:ext cx="2165423" cy="165278"/>
            <a:chOff x="1669479" y="3016387"/>
            <a:chExt cx="1796606" cy="165278"/>
          </a:xfrm>
        </p:grpSpPr>
        <p:grpSp>
          <p:nvGrpSpPr>
            <p:cNvPr id="389" name="グループ化 388">
              <a:extLst>
                <a:ext uri="{FF2B5EF4-FFF2-40B4-BE49-F238E27FC236}">
                  <a16:creationId xmlns:a16="http://schemas.microsoft.com/office/drawing/2014/main" id="{D55FA86A-4EAE-0F73-69F6-9134218ABFF2}"/>
                </a:ext>
              </a:extLst>
            </p:cNvPr>
            <p:cNvGrpSpPr/>
            <p:nvPr/>
          </p:nvGrpSpPr>
          <p:grpSpPr>
            <a:xfrm>
              <a:off x="1669479" y="3016387"/>
              <a:ext cx="1796606" cy="165278"/>
              <a:chOff x="1669479" y="3016387"/>
              <a:chExt cx="1796606" cy="165278"/>
            </a:xfrm>
          </p:grpSpPr>
          <p:sp>
            <p:nvSpPr>
              <p:cNvPr id="391" name="正方形/長方形 390">
                <a:extLst>
                  <a:ext uri="{FF2B5EF4-FFF2-40B4-BE49-F238E27FC236}">
                    <a16:creationId xmlns:a16="http://schemas.microsoft.com/office/drawing/2014/main" id="{77990CAD-1DAA-2AE4-EABA-D7858FCD1D6F}"/>
                  </a:ext>
                </a:extLst>
              </p:cNvPr>
              <p:cNvSpPr/>
              <p:nvPr/>
            </p:nvSpPr>
            <p:spPr>
              <a:xfrm>
                <a:off x="1669479" y="3016387"/>
                <a:ext cx="659821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通知書番号</a:t>
                </a:r>
              </a:p>
            </p:txBody>
          </p:sp>
          <p:sp>
            <p:nvSpPr>
              <p:cNvPr id="392" name="正方形/長方形 391">
                <a:extLst>
                  <a:ext uri="{FF2B5EF4-FFF2-40B4-BE49-F238E27FC236}">
                    <a16:creationId xmlns:a16="http://schemas.microsoft.com/office/drawing/2014/main" id="{AC29E078-01CA-4A0F-BB23-3AF6CCEE133B}"/>
                  </a:ext>
                </a:extLst>
              </p:cNvPr>
              <p:cNvSpPr/>
              <p:nvPr/>
            </p:nvSpPr>
            <p:spPr>
              <a:xfrm>
                <a:off x="2329301" y="3016788"/>
                <a:ext cx="113678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390" name="正方形/長方形 389">
              <a:extLst>
                <a:ext uri="{FF2B5EF4-FFF2-40B4-BE49-F238E27FC236}">
                  <a16:creationId xmlns:a16="http://schemas.microsoft.com/office/drawing/2014/main" id="{A699C80A-54C6-06EE-C7D2-858FDAF2DD49}"/>
                </a:ext>
              </a:extLst>
            </p:cNvPr>
            <p:cNvSpPr/>
            <p:nvPr/>
          </p:nvSpPr>
          <p:spPr>
            <a:xfrm>
              <a:off x="2549256" y="3033620"/>
              <a:ext cx="691295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通知書番号</a:t>
              </a:r>
            </a:p>
          </p:txBody>
        </p:sp>
      </p:grpSp>
      <p:grpSp>
        <p:nvGrpSpPr>
          <p:cNvPr id="393" name="グループ化 392">
            <a:extLst>
              <a:ext uri="{FF2B5EF4-FFF2-40B4-BE49-F238E27FC236}">
                <a16:creationId xmlns:a16="http://schemas.microsoft.com/office/drawing/2014/main" id="{158045C8-7287-09DB-C849-0FF1CEE83B34}"/>
              </a:ext>
            </a:extLst>
          </p:cNvPr>
          <p:cNvGrpSpPr/>
          <p:nvPr/>
        </p:nvGrpSpPr>
        <p:grpSpPr>
          <a:xfrm>
            <a:off x="11243697" y="2841232"/>
            <a:ext cx="2165423" cy="165278"/>
            <a:chOff x="1669479" y="3016387"/>
            <a:chExt cx="1796606" cy="165278"/>
          </a:xfrm>
        </p:grpSpPr>
        <p:grpSp>
          <p:nvGrpSpPr>
            <p:cNvPr id="394" name="グループ化 393">
              <a:extLst>
                <a:ext uri="{FF2B5EF4-FFF2-40B4-BE49-F238E27FC236}">
                  <a16:creationId xmlns:a16="http://schemas.microsoft.com/office/drawing/2014/main" id="{9CFAB690-61FD-DBD8-3A72-AF191D4640F4}"/>
                </a:ext>
              </a:extLst>
            </p:cNvPr>
            <p:cNvGrpSpPr/>
            <p:nvPr/>
          </p:nvGrpSpPr>
          <p:grpSpPr>
            <a:xfrm>
              <a:off x="1669479" y="3016387"/>
              <a:ext cx="1796606" cy="165278"/>
              <a:chOff x="1669479" y="3016387"/>
              <a:chExt cx="1796606" cy="165278"/>
            </a:xfrm>
          </p:grpSpPr>
          <p:sp>
            <p:nvSpPr>
              <p:cNvPr id="396" name="正方形/長方形 395">
                <a:extLst>
                  <a:ext uri="{FF2B5EF4-FFF2-40B4-BE49-F238E27FC236}">
                    <a16:creationId xmlns:a16="http://schemas.microsoft.com/office/drawing/2014/main" id="{E2D48552-18E0-E3A8-AE33-D41B9B0D040B}"/>
                  </a:ext>
                </a:extLst>
              </p:cNvPr>
              <p:cNvSpPr/>
              <p:nvPr/>
            </p:nvSpPr>
            <p:spPr>
              <a:xfrm>
                <a:off x="1669479" y="3016387"/>
                <a:ext cx="659821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世帯番号</a:t>
                </a:r>
              </a:p>
            </p:txBody>
          </p:sp>
          <p:sp>
            <p:nvSpPr>
              <p:cNvPr id="397" name="正方形/長方形 396">
                <a:extLst>
                  <a:ext uri="{FF2B5EF4-FFF2-40B4-BE49-F238E27FC236}">
                    <a16:creationId xmlns:a16="http://schemas.microsoft.com/office/drawing/2014/main" id="{0433452F-14F2-C353-4361-EFC258A0C4B8}"/>
                  </a:ext>
                </a:extLst>
              </p:cNvPr>
              <p:cNvSpPr/>
              <p:nvPr/>
            </p:nvSpPr>
            <p:spPr>
              <a:xfrm>
                <a:off x="2329301" y="3016788"/>
                <a:ext cx="113678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395" name="正方形/長方形 394">
              <a:extLst>
                <a:ext uri="{FF2B5EF4-FFF2-40B4-BE49-F238E27FC236}">
                  <a16:creationId xmlns:a16="http://schemas.microsoft.com/office/drawing/2014/main" id="{30ECD8D2-DF6C-2C53-F589-D3478BCD9EDD}"/>
                </a:ext>
              </a:extLst>
            </p:cNvPr>
            <p:cNvSpPr/>
            <p:nvPr/>
          </p:nvSpPr>
          <p:spPr>
            <a:xfrm>
              <a:off x="2609244" y="3033620"/>
              <a:ext cx="57131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世帯番号</a:t>
              </a:r>
            </a:p>
          </p:txBody>
        </p:sp>
      </p:grpSp>
      <p:grpSp>
        <p:nvGrpSpPr>
          <p:cNvPr id="398" name="グループ化 397">
            <a:extLst>
              <a:ext uri="{FF2B5EF4-FFF2-40B4-BE49-F238E27FC236}">
                <a16:creationId xmlns:a16="http://schemas.microsoft.com/office/drawing/2014/main" id="{970D84E9-95FC-CF67-4258-8D5CF64DAB20}"/>
              </a:ext>
            </a:extLst>
          </p:cNvPr>
          <p:cNvGrpSpPr/>
          <p:nvPr/>
        </p:nvGrpSpPr>
        <p:grpSpPr>
          <a:xfrm>
            <a:off x="11243697" y="3005516"/>
            <a:ext cx="2165423" cy="165278"/>
            <a:chOff x="1669479" y="3016387"/>
            <a:chExt cx="1796606" cy="165278"/>
          </a:xfrm>
        </p:grpSpPr>
        <p:grpSp>
          <p:nvGrpSpPr>
            <p:cNvPr id="399" name="グループ化 398">
              <a:extLst>
                <a:ext uri="{FF2B5EF4-FFF2-40B4-BE49-F238E27FC236}">
                  <a16:creationId xmlns:a16="http://schemas.microsoft.com/office/drawing/2014/main" id="{D8D14E4F-4653-B48E-EFA5-18DD1F2EADF2}"/>
                </a:ext>
              </a:extLst>
            </p:cNvPr>
            <p:cNvGrpSpPr/>
            <p:nvPr/>
          </p:nvGrpSpPr>
          <p:grpSpPr>
            <a:xfrm>
              <a:off x="1669479" y="3016387"/>
              <a:ext cx="1796606" cy="165278"/>
              <a:chOff x="1669479" y="3016387"/>
              <a:chExt cx="1796606" cy="165278"/>
            </a:xfrm>
          </p:grpSpPr>
          <p:sp>
            <p:nvSpPr>
              <p:cNvPr id="401" name="正方形/長方形 400">
                <a:extLst>
                  <a:ext uri="{FF2B5EF4-FFF2-40B4-BE49-F238E27FC236}">
                    <a16:creationId xmlns:a16="http://schemas.microsoft.com/office/drawing/2014/main" id="{233DE55A-95ED-26AF-9BBF-4AB935958584}"/>
                  </a:ext>
                </a:extLst>
              </p:cNvPr>
              <p:cNvSpPr/>
              <p:nvPr/>
            </p:nvSpPr>
            <p:spPr>
              <a:xfrm>
                <a:off x="1669479" y="3016387"/>
                <a:ext cx="659821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債権番号</a:t>
                </a:r>
              </a:p>
            </p:txBody>
          </p:sp>
          <p:sp>
            <p:nvSpPr>
              <p:cNvPr id="402" name="正方形/長方形 401">
                <a:extLst>
                  <a:ext uri="{FF2B5EF4-FFF2-40B4-BE49-F238E27FC236}">
                    <a16:creationId xmlns:a16="http://schemas.microsoft.com/office/drawing/2014/main" id="{42E903FC-A27A-177D-6123-CAA21F4D2363}"/>
                  </a:ext>
                </a:extLst>
              </p:cNvPr>
              <p:cNvSpPr/>
              <p:nvPr/>
            </p:nvSpPr>
            <p:spPr>
              <a:xfrm>
                <a:off x="2329301" y="3016788"/>
                <a:ext cx="113678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400" name="正方形/長方形 399">
              <a:extLst>
                <a:ext uri="{FF2B5EF4-FFF2-40B4-BE49-F238E27FC236}">
                  <a16:creationId xmlns:a16="http://schemas.microsoft.com/office/drawing/2014/main" id="{F1ADC28B-E7B1-B023-B542-0A49D86F19EF}"/>
                </a:ext>
              </a:extLst>
            </p:cNvPr>
            <p:cNvSpPr/>
            <p:nvPr/>
          </p:nvSpPr>
          <p:spPr>
            <a:xfrm>
              <a:off x="2609244" y="3033620"/>
              <a:ext cx="57131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債権番号</a:t>
              </a:r>
            </a:p>
          </p:txBody>
        </p:sp>
      </p:grpSp>
      <p:grpSp>
        <p:nvGrpSpPr>
          <p:cNvPr id="404" name="グループ化 403">
            <a:extLst>
              <a:ext uri="{FF2B5EF4-FFF2-40B4-BE49-F238E27FC236}">
                <a16:creationId xmlns:a16="http://schemas.microsoft.com/office/drawing/2014/main" id="{59DCB54F-1882-1024-4644-BF0B9865DE49}"/>
              </a:ext>
            </a:extLst>
          </p:cNvPr>
          <p:cNvGrpSpPr/>
          <p:nvPr/>
        </p:nvGrpSpPr>
        <p:grpSpPr>
          <a:xfrm>
            <a:off x="11243117" y="2338765"/>
            <a:ext cx="2166101" cy="165278"/>
            <a:chOff x="1669479" y="3016387"/>
            <a:chExt cx="1796606" cy="165278"/>
          </a:xfrm>
        </p:grpSpPr>
        <p:sp>
          <p:nvSpPr>
            <p:cNvPr id="406" name="正方形/長方形 405">
              <a:extLst>
                <a:ext uri="{FF2B5EF4-FFF2-40B4-BE49-F238E27FC236}">
                  <a16:creationId xmlns:a16="http://schemas.microsoft.com/office/drawing/2014/main" id="{744ACDC2-3951-5E52-DDB5-65F73DE57078}"/>
                </a:ext>
              </a:extLst>
            </p:cNvPr>
            <p:cNvSpPr/>
            <p:nvPr/>
          </p:nvSpPr>
          <p:spPr>
            <a:xfrm>
              <a:off x="1669479" y="3016387"/>
              <a:ext cx="659821" cy="164877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科目</a:t>
              </a:r>
            </a:p>
          </p:txBody>
        </p:sp>
        <p:sp>
          <p:nvSpPr>
            <p:cNvPr id="407" name="正方形/長方形 406">
              <a:extLst>
                <a:ext uri="{FF2B5EF4-FFF2-40B4-BE49-F238E27FC236}">
                  <a16:creationId xmlns:a16="http://schemas.microsoft.com/office/drawing/2014/main" id="{8A3790F1-1A61-927A-8445-7A3B413D977E}"/>
                </a:ext>
              </a:extLst>
            </p:cNvPr>
            <p:cNvSpPr/>
            <p:nvPr/>
          </p:nvSpPr>
          <p:spPr>
            <a:xfrm>
              <a:off x="2329301" y="3016788"/>
              <a:ext cx="1136784" cy="164877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408" name="正方形/長方形 407">
            <a:extLst>
              <a:ext uri="{FF2B5EF4-FFF2-40B4-BE49-F238E27FC236}">
                <a16:creationId xmlns:a16="http://schemas.microsoft.com/office/drawing/2014/main" id="{409B5AC8-1AB2-50B0-9EA8-94EC9E622E00}"/>
              </a:ext>
            </a:extLst>
          </p:cNvPr>
          <p:cNvSpPr/>
          <p:nvPr/>
        </p:nvSpPr>
        <p:spPr>
          <a:xfrm>
            <a:off x="12408519" y="2350080"/>
            <a:ext cx="632442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予算科目</a:t>
            </a:r>
          </a:p>
        </p:txBody>
      </p:sp>
      <p:grpSp>
        <p:nvGrpSpPr>
          <p:cNvPr id="415" name="グループ化 414">
            <a:extLst>
              <a:ext uri="{FF2B5EF4-FFF2-40B4-BE49-F238E27FC236}">
                <a16:creationId xmlns:a16="http://schemas.microsoft.com/office/drawing/2014/main" id="{04753F40-5DF3-E318-587E-A57495356887}"/>
              </a:ext>
            </a:extLst>
          </p:cNvPr>
          <p:cNvGrpSpPr/>
          <p:nvPr/>
        </p:nvGrpSpPr>
        <p:grpSpPr>
          <a:xfrm>
            <a:off x="11243963" y="3170028"/>
            <a:ext cx="2166101" cy="165138"/>
            <a:chOff x="1362651" y="3016126"/>
            <a:chExt cx="1862242" cy="165138"/>
          </a:xfrm>
        </p:grpSpPr>
        <p:grpSp>
          <p:nvGrpSpPr>
            <p:cNvPr id="416" name="グループ化 415">
              <a:extLst>
                <a:ext uri="{FF2B5EF4-FFF2-40B4-BE49-F238E27FC236}">
                  <a16:creationId xmlns:a16="http://schemas.microsoft.com/office/drawing/2014/main" id="{C3F59F5E-F1F5-5682-C2FE-0905F08F4D3A}"/>
                </a:ext>
              </a:extLst>
            </p:cNvPr>
            <p:cNvGrpSpPr/>
            <p:nvPr/>
          </p:nvGrpSpPr>
          <p:grpSpPr>
            <a:xfrm>
              <a:off x="1362651" y="3016126"/>
              <a:ext cx="1862242" cy="165138"/>
              <a:chOff x="1362651" y="3016126"/>
              <a:chExt cx="1862242" cy="165138"/>
            </a:xfrm>
          </p:grpSpPr>
          <p:sp>
            <p:nvSpPr>
              <p:cNvPr id="418" name="正方形/長方形 417">
                <a:extLst>
                  <a:ext uri="{FF2B5EF4-FFF2-40B4-BE49-F238E27FC236}">
                    <a16:creationId xmlns:a16="http://schemas.microsoft.com/office/drawing/2014/main" id="{97124146-4B74-E294-3280-7D228F866F4F}"/>
                  </a:ext>
                </a:extLst>
              </p:cNvPr>
              <p:cNvSpPr/>
              <p:nvPr/>
            </p:nvSpPr>
            <p:spPr>
              <a:xfrm>
                <a:off x="1362651" y="3016387"/>
                <a:ext cx="682993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800" spc="-3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指定納付期限</a:t>
                </a:r>
              </a:p>
            </p:txBody>
          </p:sp>
          <p:sp>
            <p:nvSpPr>
              <p:cNvPr id="419" name="正方形/長方形 418">
                <a:extLst>
                  <a:ext uri="{FF2B5EF4-FFF2-40B4-BE49-F238E27FC236}">
                    <a16:creationId xmlns:a16="http://schemas.microsoft.com/office/drawing/2014/main" id="{63C01B86-DD68-0FE8-037B-8B53C879380F}"/>
                  </a:ext>
                </a:extLst>
              </p:cNvPr>
              <p:cNvSpPr/>
              <p:nvPr/>
            </p:nvSpPr>
            <p:spPr>
              <a:xfrm>
                <a:off x="2046396" y="3016126"/>
                <a:ext cx="1178497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417" name="正方形/長方形 416">
              <a:extLst>
                <a:ext uri="{FF2B5EF4-FFF2-40B4-BE49-F238E27FC236}">
                  <a16:creationId xmlns:a16="http://schemas.microsoft.com/office/drawing/2014/main" id="{8EFC276E-C44C-6F32-D03F-24A1D7D6801C}"/>
                </a:ext>
              </a:extLst>
            </p:cNvPr>
            <p:cNvSpPr/>
            <p:nvPr/>
          </p:nvSpPr>
          <p:spPr>
            <a:xfrm>
              <a:off x="2173987" y="3028523"/>
              <a:ext cx="912110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指定納付期限年月日</a:t>
              </a:r>
            </a:p>
          </p:txBody>
        </p:sp>
      </p:grpSp>
      <p:grpSp>
        <p:nvGrpSpPr>
          <p:cNvPr id="495" name="グループ化 494">
            <a:extLst>
              <a:ext uri="{FF2B5EF4-FFF2-40B4-BE49-F238E27FC236}">
                <a16:creationId xmlns:a16="http://schemas.microsoft.com/office/drawing/2014/main" id="{D46E3C94-63D8-09B8-ACDF-63EBE5C8B2DC}"/>
              </a:ext>
            </a:extLst>
          </p:cNvPr>
          <p:cNvGrpSpPr/>
          <p:nvPr/>
        </p:nvGrpSpPr>
        <p:grpSpPr>
          <a:xfrm>
            <a:off x="11244296" y="3405562"/>
            <a:ext cx="2165551" cy="165600"/>
            <a:chOff x="1115508" y="2858262"/>
            <a:chExt cx="1871950" cy="165621"/>
          </a:xfrm>
        </p:grpSpPr>
        <p:grpSp>
          <p:nvGrpSpPr>
            <p:cNvPr id="496" name="グループ化 495">
              <a:extLst>
                <a:ext uri="{FF2B5EF4-FFF2-40B4-BE49-F238E27FC236}">
                  <a16:creationId xmlns:a16="http://schemas.microsoft.com/office/drawing/2014/main" id="{1B4AC7BA-49EB-79AD-D4BD-3D701741F448}"/>
                </a:ext>
              </a:extLst>
            </p:cNvPr>
            <p:cNvGrpSpPr/>
            <p:nvPr/>
          </p:nvGrpSpPr>
          <p:grpSpPr>
            <a:xfrm>
              <a:off x="1115508" y="2858262"/>
              <a:ext cx="1871950" cy="165621"/>
              <a:chOff x="1076902" y="2858262"/>
              <a:chExt cx="1871950" cy="165621"/>
            </a:xfrm>
          </p:grpSpPr>
          <p:sp>
            <p:nvSpPr>
              <p:cNvPr id="498" name="正方形/長方形 497">
                <a:extLst>
                  <a:ext uri="{FF2B5EF4-FFF2-40B4-BE49-F238E27FC236}">
                    <a16:creationId xmlns:a16="http://schemas.microsoft.com/office/drawing/2014/main" id="{A3B7F9DA-2987-4B1A-7CA2-837F1576CEB9}"/>
                  </a:ext>
                </a:extLst>
              </p:cNvPr>
              <p:cNvSpPr/>
              <p:nvPr/>
            </p:nvSpPr>
            <p:spPr>
              <a:xfrm>
                <a:off x="1076902" y="2859006"/>
                <a:ext cx="686251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納付額</a:t>
                </a:r>
              </a:p>
            </p:txBody>
          </p:sp>
          <p:sp>
            <p:nvSpPr>
              <p:cNvPr id="499" name="正方形/長方形 498">
                <a:extLst>
                  <a:ext uri="{FF2B5EF4-FFF2-40B4-BE49-F238E27FC236}">
                    <a16:creationId xmlns:a16="http://schemas.microsoft.com/office/drawing/2014/main" id="{9DC05045-C4F0-B6DD-61AC-770DD2C9F823}"/>
                  </a:ext>
                </a:extLst>
              </p:cNvPr>
              <p:cNvSpPr/>
              <p:nvPr/>
            </p:nvSpPr>
            <p:spPr>
              <a:xfrm>
                <a:off x="1763910" y="2858262"/>
                <a:ext cx="1184942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円</a:t>
                </a:r>
              </a:p>
            </p:txBody>
          </p:sp>
        </p:grpSp>
        <p:sp>
          <p:nvSpPr>
            <p:cNvPr id="497" name="正方形/長方形 496">
              <a:extLst>
                <a:ext uri="{FF2B5EF4-FFF2-40B4-BE49-F238E27FC236}">
                  <a16:creationId xmlns:a16="http://schemas.microsoft.com/office/drawing/2014/main" id="{312278D7-7620-E03A-AA58-E925E2A94911}"/>
                </a:ext>
              </a:extLst>
            </p:cNvPr>
            <p:cNvSpPr/>
            <p:nvPr/>
          </p:nvSpPr>
          <p:spPr>
            <a:xfrm>
              <a:off x="2170350" y="2870777"/>
              <a:ext cx="41449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納付額</a:t>
              </a:r>
            </a:p>
          </p:txBody>
        </p:sp>
      </p:grpSp>
      <p:grpSp>
        <p:nvGrpSpPr>
          <p:cNvPr id="500" name="グループ化 499">
            <a:extLst>
              <a:ext uri="{FF2B5EF4-FFF2-40B4-BE49-F238E27FC236}">
                <a16:creationId xmlns:a16="http://schemas.microsoft.com/office/drawing/2014/main" id="{816D8827-E323-0BB6-6771-B76F9D729E24}"/>
              </a:ext>
            </a:extLst>
          </p:cNvPr>
          <p:cNvGrpSpPr/>
          <p:nvPr/>
        </p:nvGrpSpPr>
        <p:grpSpPr>
          <a:xfrm>
            <a:off x="11243825" y="3569273"/>
            <a:ext cx="2166102" cy="166522"/>
            <a:chOff x="1115507" y="2858262"/>
            <a:chExt cx="1871951" cy="166543"/>
          </a:xfrm>
        </p:grpSpPr>
        <p:grpSp>
          <p:nvGrpSpPr>
            <p:cNvPr id="501" name="グループ化 500">
              <a:extLst>
                <a:ext uri="{FF2B5EF4-FFF2-40B4-BE49-F238E27FC236}">
                  <a16:creationId xmlns:a16="http://schemas.microsoft.com/office/drawing/2014/main" id="{3F2A6857-2875-D92B-1344-69E2EFF2549B}"/>
                </a:ext>
              </a:extLst>
            </p:cNvPr>
            <p:cNvGrpSpPr/>
            <p:nvPr/>
          </p:nvGrpSpPr>
          <p:grpSpPr>
            <a:xfrm>
              <a:off x="1115507" y="2858262"/>
              <a:ext cx="1871951" cy="166543"/>
              <a:chOff x="1076901" y="2858262"/>
              <a:chExt cx="1871951" cy="166543"/>
            </a:xfrm>
          </p:grpSpPr>
          <p:sp>
            <p:nvSpPr>
              <p:cNvPr id="503" name="正方形/長方形 502">
                <a:extLst>
                  <a:ext uri="{FF2B5EF4-FFF2-40B4-BE49-F238E27FC236}">
                    <a16:creationId xmlns:a16="http://schemas.microsoft.com/office/drawing/2014/main" id="{22A1E49C-8514-0FC6-1018-A888DDB4F390}"/>
                  </a:ext>
                </a:extLst>
              </p:cNvPr>
              <p:cNvSpPr/>
              <p:nvPr/>
            </p:nvSpPr>
            <p:spPr>
              <a:xfrm>
                <a:off x="1076901" y="2859006"/>
                <a:ext cx="686075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延滞金</a:t>
                </a:r>
              </a:p>
            </p:txBody>
          </p:sp>
          <p:sp>
            <p:nvSpPr>
              <p:cNvPr id="504" name="正方形/長方形 503">
                <a:extLst>
                  <a:ext uri="{FF2B5EF4-FFF2-40B4-BE49-F238E27FC236}">
                    <a16:creationId xmlns:a16="http://schemas.microsoft.com/office/drawing/2014/main" id="{9B8908AB-7EEF-7984-21AC-784847CFF9BF}"/>
                  </a:ext>
                </a:extLst>
              </p:cNvPr>
              <p:cNvSpPr/>
              <p:nvPr/>
            </p:nvSpPr>
            <p:spPr>
              <a:xfrm>
                <a:off x="1763456" y="2858262"/>
                <a:ext cx="1185396" cy="166543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円</a:t>
                </a:r>
              </a:p>
            </p:txBody>
          </p:sp>
        </p:grpSp>
        <p:sp>
          <p:nvSpPr>
            <p:cNvPr id="502" name="正方形/長方形 501">
              <a:extLst>
                <a:ext uri="{FF2B5EF4-FFF2-40B4-BE49-F238E27FC236}">
                  <a16:creationId xmlns:a16="http://schemas.microsoft.com/office/drawing/2014/main" id="{C9B38434-5877-8A3F-7AB5-A9505D3D3295}"/>
                </a:ext>
              </a:extLst>
            </p:cNvPr>
            <p:cNvSpPr/>
            <p:nvPr/>
          </p:nvSpPr>
          <p:spPr>
            <a:xfrm>
              <a:off x="2168642" y="2870777"/>
              <a:ext cx="41449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延滞金</a:t>
              </a:r>
            </a:p>
          </p:txBody>
        </p:sp>
      </p:grpSp>
      <p:grpSp>
        <p:nvGrpSpPr>
          <p:cNvPr id="505" name="グループ化 504">
            <a:extLst>
              <a:ext uri="{FF2B5EF4-FFF2-40B4-BE49-F238E27FC236}">
                <a16:creationId xmlns:a16="http://schemas.microsoft.com/office/drawing/2014/main" id="{AC25FBB5-C49D-D3F5-C2E2-E9BDB9557BFD}"/>
              </a:ext>
            </a:extLst>
          </p:cNvPr>
          <p:cNvGrpSpPr/>
          <p:nvPr/>
        </p:nvGrpSpPr>
        <p:grpSpPr>
          <a:xfrm>
            <a:off x="11243825" y="3736283"/>
            <a:ext cx="2166101" cy="166522"/>
            <a:chOff x="1115508" y="2858262"/>
            <a:chExt cx="1871950" cy="166543"/>
          </a:xfrm>
        </p:grpSpPr>
        <p:grpSp>
          <p:nvGrpSpPr>
            <p:cNvPr id="506" name="グループ化 505">
              <a:extLst>
                <a:ext uri="{FF2B5EF4-FFF2-40B4-BE49-F238E27FC236}">
                  <a16:creationId xmlns:a16="http://schemas.microsoft.com/office/drawing/2014/main" id="{0DF1FF8C-826A-6197-1618-2D145F3BDAA9}"/>
                </a:ext>
              </a:extLst>
            </p:cNvPr>
            <p:cNvGrpSpPr/>
            <p:nvPr/>
          </p:nvGrpSpPr>
          <p:grpSpPr>
            <a:xfrm>
              <a:off x="1115508" y="2858262"/>
              <a:ext cx="1871950" cy="166543"/>
              <a:chOff x="1076902" y="2858262"/>
              <a:chExt cx="1871950" cy="166543"/>
            </a:xfrm>
          </p:grpSpPr>
          <p:sp>
            <p:nvSpPr>
              <p:cNvPr id="508" name="正方形/長方形 507">
                <a:extLst>
                  <a:ext uri="{FF2B5EF4-FFF2-40B4-BE49-F238E27FC236}">
                    <a16:creationId xmlns:a16="http://schemas.microsoft.com/office/drawing/2014/main" id="{28887AB6-39AA-6A9D-5293-0F84B007254C}"/>
                  </a:ext>
                </a:extLst>
              </p:cNvPr>
              <p:cNvSpPr/>
              <p:nvPr/>
            </p:nvSpPr>
            <p:spPr>
              <a:xfrm>
                <a:off x="1076902" y="2859006"/>
                <a:ext cx="68607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09" name="正方形/長方形 508">
                <a:extLst>
                  <a:ext uri="{FF2B5EF4-FFF2-40B4-BE49-F238E27FC236}">
                    <a16:creationId xmlns:a16="http://schemas.microsoft.com/office/drawing/2014/main" id="{21F59F83-A216-FEB3-2068-CA82F6E40831}"/>
                  </a:ext>
                </a:extLst>
              </p:cNvPr>
              <p:cNvSpPr/>
              <p:nvPr/>
            </p:nvSpPr>
            <p:spPr>
              <a:xfrm>
                <a:off x="1763456" y="2858262"/>
                <a:ext cx="1185396" cy="166543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507" name="正方形/長方形 506">
              <a:extLst>
                <a:ext uri="{FF2B5EF4-FFF2-40B4-BE49-F238E27FC236}">
                  <a16:creationId xmlns:a16="http://schemas.microsoft.com/office/drawing/2014/main" id="{773E230F-8031-89B0-085D-3EAA7342677F}"/>
                </a:ext>
              </a:extLst>
            </p:cNvPr>
            <p:cNvSpPr/>
            <p:nvPr/>
          </p:nvSpPr>
          <p:spPr>
            <a:xfrm>
              <a:off x="2168642" y="2870777"/>
              <a:ext cx="41449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編集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7</a:t>
              </a:r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510" name="グループ化 509">
            <a:extLst>
              <a:ext uri="{FF2B5EF4-FFF2-40B4-BE49-F238E27FC236}">
                <a16:creationId xmlns:a16="http://schemas.microsoft.com/office/drawing/2014/main" id="{ADB03B3F-79D7-CDB5-DBE7-6C1ADC6F1C80}"/>
              </a:ext>
            </a:extLst>
          </p:cNvPr>
          <p:cNvGrpSpPr/>
          <p:nvPr/>
        </p:nvGrpSpPr>
        <p:grpSpPr>
          <a:xfrm>
            <a:off x="11243825" y="3900579"/>
            <a:ext cx="2166101" cy="167188"/>
            <a:chOff x="1115508" y="2856674"/>
            <a:chExt cx="1871950" cy="167209"/>
          </a:xfrm>
        </p:grpSpPr>
        <p:grpSp>
          <p:nvGrpSpPr>
            <p:cNvPr id="511" name="グループ化 510">
              <a:extLst>
                <a:ext uri="{FF2B5EF4-FFF2-40B4-BE49-F238E27FC236}">
                  <a16:creationId xmlns:a16="http://schemas.microsoft.com/office/drawing/2014/main" id="{D8419961-A82A-688D-A884-291B6F0816AD}"/>
                </a:ext>
              </a:extLst>
            </p:cNvPr>
            <p:cNvGrpSpPr/>
            <p:nvPr/>
          </p:nvGrpSpPr>
          <p:grpSpPr>
            <a:xfrm>
              <a:off x="1115508" y="2856674"/>
              <a:ext cx="1871950" cy="167209"/>
              <a:chOff x="1076902" y="2856674"/>
              <a:chExt cx="1871950" cy="167209"/>
            </a:xfrm>
          </p:grpSpPr>
          <p:sp>
            <p:nvSpPr>
              <p:cNvPr id="513" name="正方形/長方形 512">
                <a:extLst>
                  <a:ext uri="{FF2B5EF4-FFF2-40B4-BE49-F238E27FC236}">
                    <a16:creationId xmlns:a16="http://schemas.microsoft.com/office/drawing/2014/main" id="{0C9C15D7-5540-6777-24BB-06EB26EC3916}"/>
                  </a:ext>
                </a:extLst>
              </p:cNvPr>
              <p:cNvSpPr/>
              <p:nvPr/>
            </p:nvSpPr>
            <p:spPr>
              <a:xfrm>
                <a:off x="1076902" y="2859006"/>
                <a:ext cx="685822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14" name="正方形/長方形 513">
                <a:extLst>
                  <a:ext uri="{FF2B5EF4-FFF2-40B4-BE49-F238E27FC236}">
                    <a16:creationId xmlns:a16="http://schemas.microsoft.com/office/drawing/2014/main" id="{04CE77C1-7C97-6D64-F306-E0C10084E905}"/>
                  </a:ext>
                </a:extLst>
              </p:cNvPr>
              <p:cNvSpPr/>
              <p:nvPr/>
            </p:nvSpPr>
            <p:spPr>
              <a:xfrm>
                <a:off x="1763456" y="2856674"/>
                <a:ext cx="1185396" cy="166176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512" name="正方形/長方形 511">
              <a:extLst>
                <a:ext uri="{FF2B5EF4-FFF2-40B4-BE49-F238E27FC236}">
                  <a16:creationId xmlns:a16="http://schemas.microsoft.com/office/drawing/2014/main" id="{1B4CE39D-FD66-22FF-E528-EE7A40CC8275}"/>
                </a:ext>
              </a:extLst>
            </p:cNvPr>
            <p:cNvSpPr/>
            <p:nvPr/>
          </p:nvSpPr>
          <p:spPr>
            <a:xfrm>
              <a:off x="2167041" y="2870777"/>
              <a:ext cx="41449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編集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8</a:t>
              </a:r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515" name="グループ化 514">
            <a:extLst>
              <a:ext uri="{FF2B5EF4-FFF2-40B4-BE49-F238E27FC236}">
                <a16:creationId xmlns:a16="http://schemas.microsoft.com/office/drawing/2014/main" id="{EFDF0E74-237F-28E4-8BE1-D6B1CFA8ABA4}"/>
              </a:ext>
            </a:extLst>
          </p:cNvPr>
          <p:cNvGrpSpPr/>
          <p:nvPr/>
        </p:nvGrpSpPr>
        <p:grpSpPr>
          <a:xfrm>
            <a:off x="11243825" y="4066981"/>
            <a:ext cx="2166102" cy="164856"/>
            <a:chOff x="1115507" y="2859006"/>
            <a:chExt cx="1871951" cy="164877"/>
          </a:xfrm>
        </p:grpSpPr>
        <p:grpSp>
          <p:nvGrpSpPr>
            <p:cNvPr id="516" name="グループ化 515">
              <a:extLst>
                <a:ext uri="{FF2B5EF4-FFF2-40B4-BE49-F238E27FC236}">
                  <a16:creationId xmlns:a16="http://schemas.microsoft.com/office/drawing/2014/main" id="{52D3278F-57B2-4EBA-3635-781EECCB14A6}"/>
                </a:ext>
              </a:extLst>
            </p:cNvPr>
            <p:cNvGrpSpPr/>
            <p:nvPr/>
          </p:nvGrpSpPr>
          <p:grpSpPr>
            <a:xfrm>
              <a:off x="1115507" y="2859006"/>
              <a:ext cx="1871951" cy="164877"/>
              <a:chOff x="1076901" y="2859006"/>
              <a:chExt cx="1871951" cy="164877"/>
            </a:xfrm>
          </p:grpSpPr>
          <p:sp>
            <p:nvSpPr>
              <p:cNvPr id="518" name="正方形/長方形 517">
                <a:extLst>
                  <a:ext uri="{FF2B5EF4-FFF2-40B4-BE49-F238E27FC236}">
                    <a16:creationId xmlns:a16="http://schemas.microsoft.com/office/drawing/2014/main" id="{4660609A-F0EE-9D7E-350B-2FF9137BD25D}"/>
                  </a:ext>
                </a:extLst>
              </p:cNvPr>
              <p:cNvSpPr/>
              <p:nvPr/>
            </p:nvSpPr>
            <p:spPr>
              <a:xfrm>
                <a:off x="1076901" y="2859006"/>
                <a:ext cx="685821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19" name="正方形/長方形 518">
                <a:extLst>
                  <a:ext uri="{FF2B5EF4-FFF2-40B4-BE49-F238E27FC236}">
                    <a16:creationId xmlns:a16="http://schemas.microsoft.com/office/drawing/2014/main" id="{1B7A6BE9-5483-FA9F-0CC7-557FA641591F}"/>
                  </a:ext>
                </a:extLst>
              </p:cNvPr>
              <p:cNvSpPr/>
              <p:nvPr/>
            </p:nvSpPr>
            <p:spPr>
              <a:xfrm>
                <a:off x="1763456" y="2859850"/>
                <a:ext cx="1185396" cy="164033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517" name="正方形/長方形 516">
              <a:extLst>
                <a:ext uri="{FF2B5EF4-FFF2-40B4-BE49-F238E27FC236}">
                  <a16:creationId xmlns:a16="http://schemas.microsoft.com/office/drawing/2014/main" id="{05AD1644-CAA4-DBC0-FF88-5B639785CBB0}"/>
                </a:ext>
              </a:extLst>
            </p:cNvPr>
            <p:cNvSpPr/>
            <p:nvPr/>
          </p:nvSpPr>
          <p:spPr>
            <a:xfrm>
              <a:off x="2165431" y="2870777"/>
              <a:ext cx="41449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編集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9</a:t>
              </a:r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520" name="正方形/長方形 519">
            <a:extLst>
              <a:ext uri="{FF2B5EF4-FFF2-40B4-BE49-F238E27FC236}">
                <a16:creationId xmlns:a16="http://schemas.microsoft.com/office/drawing/2014/main" id="{488668DF-FA0C-3439-567B-114F3ADA3333}"/>
              </a:ext>
            </a:extLst>
          </p:cNvPr>
          <p:cNvSpPr/>
          <p:nvPr/>
        </p:nvSpPr>
        <p:spPr>
          <a:xfrm>
            <a:off x="11396466" y="3760872"/>
            <a:ext cx="461016" cy="11548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1" name="正方形/長方形 520">
            <a:extLst>
              <a:ext uri="{FF2B5EF4-FFF2-40B4-BE49-F238E27FC236}">
                <a16:creationId xmlns:a16="http://schemas.microsoft.com/office/drawing/2014/main" id="{7DC75E2C-50B5-391F-81B5-84694C5D2C36}"/>
              </a:ext>
            </a:extLst>
          </p:cNvPr>
          <p:cNvSpPr/>
          <p:nvPr/>
        </p:nvSpPr>
        <p:spPr>
          <a:xfrm>
            <a:off x="11396466" y="3921943"/>
            <a:ext cx="461016" cy="11548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2" name="正方形/長方形 521">
            <a:extLst>
              <a:ext uri="{FF2B5EF4-FFF2-40B4-BE49-F238E27FC236}">
                <a16:creationId xmlns:a16="http://schemas.microsoft.com/office/drawing/2014/main" id="{9C7948DE-1B6A-4AC4-F58E-7DDBF94BB62A}"/>
              </a:ext>
            </a:extLst>
          </p:cNvPr>
          <p:cNvSpPr/>
          <p:nvPr/>
        </p:nvSpPr>
        <p:spPr>
          <a:xfrm>
            <a:off x="11396466" y="4087778"/>
            <a:ext cx="461016" cy="11548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9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7" name="正方形/長方形 526">
            <a:extLst>
              <a:ext uri="{FF2B5EF4-FFF2-40B4-BE49-F238E27FC236}">
                <a16:creationId xmlns:a16="http://schemas.microsoft.com/office/drawing/2014/main" id="{C6A96C4C-0C4D-D81C-9E3C-ED0010686642}"/>
              </a:ext>
            </a:extLst>
          </p:cNvPr>
          <p:cNvSpPr/>
          <p:nvPr/>
        </p:nvSpPr>
        <p:spPr>
          <a:xfrm>
            <a:off x="11243117" y="4282107"/>
            <a:ext cx="1168646" cy="94017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528" name="グループ化 527">
            <a:extLst>
              <a:ext uri="{FF2B5EF4-FFF2-40B4-BE49-F238E27FC236}">
                <a16:creationId xmlns:a16="http://schemas.microsoft.com/office/drawing/2014/main" id="{C81A591F-69C1-9E82-88CF-5BF964486DAB}"/>
              </a:ext>
            </a:extLst>
          </p:cNvPr>
          <p:cNvGrpSpPr/>
          <p:nvPr/>
        </p:nvGrpSpPr>
        <p:grpSpPr>
          <a:xfrm>
            <a:off x="11306467" y="5079915"/>
            <a:ext cx="1005334" cy="136140"/>
            <a:chOff x="3952571" y="5243556"/>
            <a:chExt cx="1005334" cy="136140"/>
          </a:xfrm>
        </p:grpSpPr>
        <p:sp>
          <p:nvSpPr>
            <p:cNvPr id="529" name="正方形/長方形 528">
              <a:extLst>
                <a:ext uri="{FF2B5EF4-FFF2-40B4-BE49-F238E27FC236}">
                  <a16:creationId xmlns:a16="http://schemas.microsoft.com/office/drawing/2014/main" id="{B55261F6-31D5-3A62-7124-208EE78B9CE2}"/>
                </a:ext>
              </a:extLst>
            </p:cNvPr>
            <p:cNvSpPr/>
            <p:nvPr/>
          </p:nvSpPr>
          <p:spPr>
            <a:xfrm>
              <a:off x="3952571" y="5243556"/>
              <a:ext cx="973429" cy="13614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収納代行会社：　　　　　　　　　　　　　　</a:t>
              </a:r>
            </a:p>
          </p:txBody>
        </p:sp>
        <p:sp>
          <p:nvSpPr>
            <p:cNvPr id="530" name="正方形/長方形 529">
              <a:extLst>
                <a:ext uri="{FF2B5EF4-FFF2-40B4-BE49-F238E27FC236}">
                  <a16:creationId xmlns:a16="http://schemas.microsoft.com/office/drawing/2014/main" id="{6414C4F8-3F62-7264-D7EA-D384D873B129}"/>
                </a:ext>
              </a:extLst>
            </p:cNvPr>
            <p:cNvSpPr/>
            <p:nvPr/>
          </p:nvSpPr>
          <p:spPr>
            <a:xfrm>
              <a:off x="4446743" y="5268900"/>
              <a:ext cx="511162" cy="8545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収納代行会社名</a:t>
              </a:r>
            </a:p>
          </p:txBody>
        </p:sp>
      </p:grpSp>
      <p:sp>
        <p:nvSpPr>
          <p:cNvPr id="531" name="Text Box 456">
            <a:extLst>
              <a:ext uri="{FF2B5EF4-FFF2-40B4-BE49-F238E27FC236}">
                <a16:creationId xmlns:a16="http://schemas.microsoft.com/office/drawing/2014/main" id="{EB73CB89-EF92-F408-0F53-5C206F4E45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55202" y="4403229"/>
            <a:ext cx="1028358" cy="326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b="0" i="0" u="none" strike="noStrike" baseline="0" dirty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本書の金額を</a:t>
            </a:r>
            <a:br>
              <a:rPr lang="en-US" altLang="ja-JP" b="0" i="0" u="none" strike="noStrike" baseline="0" dirty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lang="ja-JP" altLang="en-US" b="0" i="0" u="none" strike="noStrike" baseline="0" dirty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領収いたしました。</a:t>
            </a:r>
          </a:p>
        </p:txBody>
      </p:sp>
      <p:cxnSp>
        <p:nvCxnSpPr>
          <p:cNvPr id="533" name="直線コネクタ 532">
            <a:extLst>
              <a:ext uri="{FF2B5EF4-FFF2-40B4-BE49-F238E27FC236}">
                <a16:creationId xmlns:a16="http://schemas.microsoft.com/office/drawing/2014/main" id="{6DDAFFC0-0962-E6F8-0CA8-F065CF52B0F0}"/>
              </a:ext>
            </a:extLst>
          </p:cNvPr>
          <p:cNvCxnSpPr>
            <a:cxnSpLocks/>
          </p:cNvCxnSpPr>
          <p:nvPr/>
        </p:nvCxnSpPr>
        <p:spPr>
          <a:xfrm>
            <a:off x="5005137" y="590647"/>
            <a:ext cx="0" cy="4752000"/>
          </a:xfrm>
          <a:prstGeom prst="line">
            <a:avLst/>
          </a:prstGeom>
          <a:ln w="63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4" name="Text Box 975">
            <a:extLst>
              <a:ext uri="{FF2B5EF4-FFF2-40B4-BE49-F238E27FC236}">
                <a16:creationId xmlns:a16="http://schemas.microsoft.com/office/drawing/2014/main" id="{00000000-0008-0000-0000-0000C90200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1604" y="2952786"/>
            <a:ext cx="70789" cy="872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</a:extLst>
        </p:spPr>
        <p:txBody>
          <a:bodyPr vert="wordArtVertRtl" wrap="none" lIns="9144" tIns="0" rIns="0" bIns="0" anchor="b" upright="1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400" b="0" i="0" u="none" strike="noStrike" baseline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切り取らないでお出しください。</a:t>
            </a:r>
          </a:p>
        </p:txBody>
      </p:sp>
      <p:sp>
        <p:nvSpPr>
          <p:cNvPr id="536" name="Rectangle 927">
            <a:extLst>
              <a:ext uri="{FF2B5EF4-FFF2-40B4-BE49-F238E27FC236}">
                <a16:creationId xmlns:a16="http://schemas.microsoft.com/office/drawing/2014/main" id="{00000000-0008-0000-0000-00009EB801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9542" y="2792546"/>
            <a:ext cx="66675" cy="133350"/>
          </a:xfrm>
          <a:prstGeom prst="rect">
            <a:avLst/>
          </a:prstGeom>
          <a:noFill/>
          <a:ln w="12700"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7" name="Line 1004">
            <a:extLst>
              <a:ext uri="{FF2B5EF4-FFF2-40B4-BE49-F238E27FC236}">
                <a16:creationId xmlns:a16="http://schemas.microsoft.com/office/drawing/2014/main" id="{00000000-0008-0000-0000-0000C5B80100}"/>
              </a:ext>
            </a:extLst>
          </p:cNvPr>
          <p:cNvSpPr>
            <a:spLocks noChangeShapeType="1"/>
          </p:cNvSpPr>
          <p:nvPr/>
        </p:nvSpPr>
        <p:spPr bwMode="auto">
          <a:xfrm>
            <a:off x="5039542" y="2792546"/>
            <a:ext cx="63500" cy="127000"/>
          </a:xfrm>
          <a:prstGeom prst="line">
            <a:avLst/>
          </a:prstGeom>
          <a:noFill/>
          <a:ln w="19050">
            <a:solidFill>
              <a:sysClr val="windowText" lastClr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8" name="Line 1005">
            <a:extLst>
              <a:ext uri="{FF2B5EF4-FFF2-40B4-BE49-F238E27FC236}">
                <a16:creationId xmlns:a16="http://schemas.microsoft.com/office/drawing/2014/main" id="{00000000-0008-0000-0000-0000C6B8010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39542" y="2786196"/>
            <a:ext cx="63500" cy="133350"/>
          </a:xfrm>
          <a:prstGeom prst="line">
            <a:avLst/>
          </a:prstGeom>
          <a:noFill/>
          <a:ln w="19050">
            <a:solidFill>
              <a:sysClr val="windowText" lastClr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cxnSp>
        <p:nvCxnSpPr>
          <p:cNvPr id="540" name="直線コネクタ 539">
            <a:extLst>
              <a:ext uri="{FF2B5EF4-FFF2-40B4-BE49-F238E27FC236}">
                <a16:creationId xmlns:a16="http://schemas.microsoft.com/office/drawing/2014/main" id="{5FFA52EA-F456-6F30-B39A-84645D869EAD}"/>
              </a:ext>
            </a:extLst>
          </p:cNvPr>
          <p:cNvCxnSpPr>
            <a:cxnSpLocks/>
          </p:cNvCxnSpPr>
          <p:nvPr/>
        </p:nvCxnSpPr>
        <p:spPr>
          <a:xfrm>
            <a:off x="7299496" y="590647"/>
            <a:ext cx="0" cy="4752000"/>
          </a:xfrm>
          <a:prstGeom prst="line">
            <a:avLst/>
          </a:prstGeom>
          <a:ln w="63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2" name="テキスト ボックス 541">
            <a:extLst>
              <a:ext uri="{FF2B5EF4-FFF2-40B4-BE49-F238E27FC236}">
                <a16:creationId xmlns:a16="http://schemas.microsoft.com/office/drawing/2014/main" id="{CCD3F601-E307-DE9B-240C-B88AAE9EFDDB}"/>
              </a:ext>
            </a:extLst>
          </p:cNvPr>
          <p:cNvSpPr txBox="1"/>
          <p:nvPr/>
        </p:nvSpPr>
        <p:spPr>
          <a:xfrm>
            <a:off x="151266" y="6381432"/>
            <a:ext cx="1033289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マル公マークをつけているが、本仕様書上では配置位置の参考としてお示ししている。ゆうちょ銀行の取り扱いが必要な場合、余白など含め規格に応じた調整を行ったうえで使用すること。</a:t>
            </a:r>
            <a:endParaRPr lang="en-US" altLang="ja-JP" sz="1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帳票レイアウトに示されている文字は、印字した際に判読できるように適宜文字サイズを調整すること。その際、文字は印字枠内に収まるよう留意すること。</a:t>
            </a:r>
            <a:endParaRPr lang="ja-JP" altLang="en-US" sz="1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3" name="正方形/長方形 542">
            <a:extLst>
              <a:ext uri="{FF2B5EF4-FFF2-40B4-BE49-F238E27FC236}">
                <a16:creationId xmlns:a16="http://schemas.microsoft.com/office/drawing/2014/main" id="{7C5D46A7-D584-E8D2-309E-928444257E75}"/>
              </a:ext>
            </a:extLst>
          </p:cNvPr>
          <p:cNvSpPr/>
          <p:nvPr/>
        </p:nvSpPr>
        <p:spPr>
          <a:xfrm>
            <a:off x="2632037" y="3681881"/>
            <a:ext cx="893883" cy="10773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44" name="正方形/長方形 543">
            <a:extLst>
              <a:ext uri="{FF2B5EF4-FFF2-40B4-BE49-F238E27FC236}">
                <a16:creationId xmlns:a16="http://schemas.microsoft.com/office/drawing/2014/main" id="{7EB40F9D-7CF4-AA72-4D6A-D005D8C50ABD}"/>
              </a:ext>
            </a:extLst>
          </p:cNvPr>
          <p:cNvSpPr/>
          <p:nvPr/>
        </p:nvSpPr>
        <p:spPr>
          <a:xfrm>
            <a:off x="9324127" y="1572770"/>
            <a:ext cx="316504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方書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5" name="正方形/長方形 544">
            <a:extLst>
              <a:ext uri="{FF2B5EF4-FFF2-40B4-BE49-F238E27FC236}">
                <a16:creationId xmlns:a16="http://schemas.microsoft.com/office/drawing/2014/main" id="{80D08BAF-F319-25A0-C041-34D21C3F3635}"/>
              </a:ext>
            </a:extLst>
          </p:cNvPr>
          <p:cNvSpPr/>
          <p:nvPr/>
        </p:nvSpPr>
        <p:spPr>
          <a:xfrm>
            <a:off x="2420839" y="5941050"/>
            <a:ext cx="856636" cy="21977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納入済通知書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6" name="正方形/長方形 545">
            <a:extLst>
              <a:ext uri="{FF2B5EF4-FFF2-40B4-BE49-F238E27FC236}">
                <a16:creationId xmlns:a16="http://schemas.microsoft.com/office/drawing/2014/main" id="{3A7A97FE-4B11-7B4F-3C31-4DE70729E30D}"/>
              </a:ext>
            </a:extLst>
          </p:cNvPr>
          <p:cNvSpPr/>
          <p:nvPr/>
        </p:nvSpPr>
        <p:spPr>
          <a:xfrm>
            <a:off x="2401675" y="6142601"/>
            <a:ext cx="889028" cy="21977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コンビニ本部控え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7" name="正方形/長方形 546">
            <a:extLst>
              <a:ext uri="{FF2B5EF4-FFF2-40B4-BE49-F238E27FC236}">
                <a16:creationId xmlns:a16="http://schemas.microsoft.com/office/drawing/2014/main" id="{5F08257B-4D00-866C-3703-89EC2F9054D8}"/>
              </a:ext>
            </a:extLst>
          </p:cNvPr>
          <p:cNvSpPr/>
          <p:nvPr/>
        </p:nvSpPr>
        <p:spPr>
          <a:xfrm>
            <a:off x="5723998" y="5941050"/>
            <a:ext cx="856636" cy="21977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原符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8" name="正方形/長方形 547">
            <a:extLst>
              <a:ext uri="{FF2B5EF4-FFF2-40B4-BE49-F238E27FC236}">
                <a16:creationId xmlns:a16="http://schemas.microsoft.com/office/drawing/2014/main" id="{63312880-EF54-5573-04DF-C5614879FE62}"/>
              </a:ext>
            </a:extLst>
          </p:cNvPr>
          <p:cNvSpPr/>
          <p:nvPr/>
        </p:nvSpPr>
        <p:spPr>
          <a:xfrm>
            <a:off x="5707802" y="6142601"/>
            <a:ext cx="889028" cy="21977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金融機関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コンビニ店舗控え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9" name="正方形/長方形 548">
            <a:extLst>
              <a:ext uri="{FF2B5EF4-FFF2-40B4-BE49-F238E27FC236}">
                <a16:creationId xmlns:a16="http://schemas.microsoft.com/office/drawing/2014/main" id="{D9AEE6EE-B54E-BBED-DE0B-FC552013E48D}"/>
              </a:ext>
            </a:extLst>
          </p:cNvPr>
          <p:cNvSpPr/>
          <p:nvPr/>
        </p:nvSpPr>
        <p:spPr>
          <a:xfrm>
            <a:off x="9929248" y="5941050"/>
            <a:ext cx="1105720" cy="21977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領収証書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0" name="正方形/長方形 549">
            <a:extLst>
              <a:ext uri="{FF2B5EF4-FFF2-40B4-BE49-F238E27FC236}">
                <a16:creationId xmlns:a16="http://schemas.microsoft.com/office/drawing/2014/main" id="{7A26CBC6-4FCD-D232-5ED1-198CF8ADDADC}"/>
              </a:ext>
            </a:extLst>
          </p:cNvPr>
          <p:cNvSpPr/>
          <p:nvPr/>
        </p:nvSpPr>
        <p:spPr>
          <a:xfrm>
            <a:off x="9929248" y="6142601"/>
            <a:ext cx="1044765" cy="21977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納付者控え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1" name="正方形/長方形 550">
            <a:extLst>
              <a:ext uri="{FF2B5EF4-FFF2-40B4-BE49-F238E27FC236}">
                <a16:creationId xmlns:a16="http://schemas.microsoft.com/office/drawing/2014/main" id="{60724EA3-04D4-A65B-BC44-3D165BD315AC}"/>
              </a:ext>
            </a:extLst>
          </p:cNvPr>
          <p:cNvSpPr/>
          <p:nvPr/>
        </p:nvSpPr>
        <p:spPr>
          <a:xfrm>
            <a:off x="692209" y="590647"/>
            <a:ext cx="12972512" cy="475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CB5DBC8C-CFD7-CB84-7724-91642E4C990C}"/>
              </a:ext>
            </a:extLst>
          </p:cNvPr>
          <p:cNvGrpSpPr/>
          <p:nvPr/>
        </p:nvGrpSpPr>
        <p:grpSpPr>
          <a:xfrm>
            <a:off x="2450753" y="2277245"/>
            <a:ext cx="714050" cy="330230"/>
            <a:chOff x="1362651" y="3016387"/>
            <a:chExt cx="1285804" cy="330230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597DC46B-6130-4FFA-6D08-6DD052DA8DDD}"/>
                </a:ext>
              </a:extLst>
            </p:cNvPr>
            <p:cNvGrpSpPr/>
            <p:nvPr/>
          </p:nvGrpSpPr>
          <p:grpSpPr>
            <a:xfrm>
              <a:off x="1362651" y="3016387"/>
              <a:ext cx="1285804" cy="330230"/>
              <a:chOff x="1362651" y="3016387"/>
              <a:chExt cx="1285804" cy="330230"/>
            </a:xfrm>
          </p:grpSpPr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01D03702-3BF2-8D3A-7D15-92EA65FC6AA3}"/>
                  </a:ext>
                </a:extLst>
              </p:cNvPr>
              <p:cNvSpPr/>
              <p:nvPr/>
            </p:nvSpPr>
            <p:spPr>
              <a:xfrm>
                <a:off x="1362651" y="3016387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通知書番号</a:t>
                </a:r>
              </a:p>
            </p:txBody>
          </p:sp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64240EAF-DD78-ADE2-4E99-67382270992B}"/>
                  </a:ext>
                </a:extLst>
              </p:cNvPr>
              <p:cNvSpPr/>
              <p:nvPr/>
            </p:nvSpPr>
            <p:spPr>
              <a:xfrm>
                <a:off x="1362651" y="3181740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A26E4B7C-7E6E-E1D8-1137-7AA980676754}"/>
                </a:ext>
              </a:extLst>
            </p:cNvPr>
            <p:cNvSpPr/>
            <p:nvPr/>
          </p:nvSpPr>
          <p:spPr>
            <a:xfrm>
              <a:off x="1472230" y="3196108"/>
              <a:ext cx="1113336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通知書番号</a:t>
              </a: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D827B72B-C6BB-7B8B-E15C-8A6887EAA1DA}"/>
              </a:ext>
            </a:extLst>
          </p:cNvPr>
          <p:cNvGrpSpPr/>
          <p:nvPr/>
        </p:nvGrpSpPr>
        <p:grpSpPr>
          <a:xfrm>
            <a:off x="902884" y="1945648"/>
            <a:ext cx="1324291" cy="330563"/>
            <a:chOff x="1080287" y="2850974"/>
            <a:chExt cx="1285804" cy="330563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1FF521DD-B3C8-E135-9621-D6B2C2A0CAA8}"/>
                </a:ext>
              </a:extLst>
            </p:cNvPr>
            <p:cNvGrpSpPr/>
            <p:nvPr/>
          </p:nvGrpSpPr>
          <p:grpSpPr>
            <a:xfrm>
              <a:off x="1080287" y="2850974"/>
              <a:ext cx="1285804" cy="330563"/>
              <a:chOff x="1115508" y="2859006"/>
              <a:chExt cx="1285804" cy="330563"/>
            </a:xfrm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301F969E-998C-E6F9-AA6C-D6895DA6F4F7}"/>
                  </a:ext>
                </a:extLst>
              </p:cNvPr>
              <p:cNvGrpSpPr/>
              <p:nvPr/>
            </p:nvGrpSpPr>
            <p:grpSpPr>
              <a:xfrm>
                <a:off x="1115508" y="2859006"/>
                <a:ext cx="1285804" cy="330563"/>
                <a:chOff x="1076902" y="2859006"/>
                <a:chExt cx="1285804" cy="330563"/>
              </a:xfrm>
            </p:grpSpPr>
            <p:sp>
              <p:nvSpPr>
                <p:cNvPr id="40" name="正方形/長方形 39">
                  <a:extLst>
                    <a:ext uri="{FF2B5EF4-FFF2-40B4-BE49-F238E27FC236}">
                      <a16:creationId xmlns:a16="http://schemas.microsoft.com/office/drawing/2014/main" id="{676D227D-DCF7-34E2-F8CF-C2EAF9135C99}"/>
                    </a:ext>
                  </a:extLst>
                </p:cNvPr>
                <p:cNvSpPr/>
                <p:nvPr/>
              </p:nvSpPr>
              <p:spPr>
                <a:xfrm>
                  <a:off x="1076902" y="2859006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kumimoji="1" lang="ja-JP" altLang="en-US" sz="9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決定年月</a:t>
                  </a:r>
                </a:p>
              </p:txBody>
            </p:sp>
            <p:sp>
              <p:nvSpPr>
                <p:cNvPr id="41" name="正方形/長方形 40">
                  <a:extLst>
                    <a:ext uri="{FF2B5EF4-FFF2-40B4-BE49-F238E27FC236}">
                      <a16:creationId xmlns:a16="http://schemas.microsoft.com/office/drawing/2014/main" id="{D8700774-89D7-5468-F83F-6E3643ADBE1E}"/>
                    </a:ext>
                  </a:extLst>
                </p:cNvPr>
                <p:cNvSpPr/>
                <p:nvPr/>
              </p:nvSpPr>
              <p:spPr>
                <a:xfrm>
                  <a:off x="1076902" y="3024692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8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F6AF5865-2961-CB96-8F37-357D65162A60}"/>
                  </a:ext>
                </a:extLst>
              </p:cNvPr>
              <p:cNvSpPr/>
              <p:nvPr/>
            </p:nvSpPr>
            <p:spPr>
              <a:xfrm>
                <a:off x="1187422" y="3039060"/>
                <a:ext cx="1184537" cy="1361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8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徴収金・返還金決定年月</a:t>
                </a:r>
              </a:p>
            </p:txBody>
          </p:sp>
        </p:grp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9A747A67-9F62-4092-59A0-BFE971353F40}"/>
                </a:ext>
              </a:extLst>
            </p:cNvPr>
            <p:cNvSpPr/>
            <p:nvPr/>
          </p:nvSpPr>
          <p:spPr>
            <a:xfrm>
              <a:off x="1140917" y="2866151"/>
              <a:ext cx="731165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6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徴収金・返還金種類</a:t>
              </a:r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2561807D-72CF-498E-7582-E62B126014CF}"/>
              </a:ext>
            </a:extLst>
          </p:cNvPr>
          <p:cNvGrpSpPr/>
          <p:nvPr/>
        </p:nvGrpSpPr>
        <p:grpSpPr>
          <a:xfrm>
            <a:off x="6184263" y="2131958"/>
            <a:ext cx="925873" cy="330563"/>
            <a:chOff x="1080287" y="2850974"/>
            <a:chExt cx="1285804" cy="330563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A3D7C6B9-F92A-FCFB-8EAB-3408EFABFCC0}"/>
                </a:ext>
              </a:extLst>
            </p:cNvPr>
            <p:cNvGrpSpPr/>
            <p:nvPr/>
          </p:nvGrpSpPr>
          <p:grpSpPr>
            <a:xfrm>
              <a:off x="1080287" y="2850974"/>
              <a:ext cx="1285804" cy="330563"/>
              <a:chOff x="1115508" y="2859006"/>
              <a:chExt cx="1285804" cy="330563"/>
            </a:xfrm>
          </p:grpSpPr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DDA2C3A9-0195-5CFE-281C-4172769224C1}"/>
                  </a:ext>
                </a:extLst>
              </p:cNvPr>
              <p:cNvGrpSpPr/>
              <p:nvPr/>
            </p:nvGrpSpPr>
            <p:grpSpPr>
              <a:xfrm>
                <a:off x="1115508" y="2859006"/>
                <a:ext cx="1285804" cy="330563"/>
                <a:chOff x="1076902" y="2859006"/>
                <a:chExt cx="1285804" cy="330563"/>
              </a:xfrm>
            </p:grpSpPr>
            <p:sp>
              <p:nvSpPr>
                <p:cNvPr id="65" name="正方形/長方形 64">
                  <a:extLst>
                    <a:ext uri="{FF2B5EF4-FFF2-40B4-BE49-F238E27FC236}">
                      <a16:creationId xmlns:a16="http://schemas.microsoft.com/office/drawing/2014/main" id="{638CAFB5-E624-18D4-9907-087B80BDC3DB}"/>
                    </a:ext>
                  </a:extLst>
                </p:cNvPr>
                <p:cNvSpPr/>
                <p:nvPr/>
              </p:nvSpPr>
              <p:spPr>
                <a:xfrm>
                  <a:off x="1076902" y="2859006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kumimoji="1" lang="ja-JP" altLang="en-US" sz="5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対象年月</a:t>
                  </a:r>
                </a:p>
              </p:txBody>
            </p:sp>
            <p:sp>
              <p:nvSpPr>
                <p:cNvPr id="66" name="正方形/長方形 65">
                  <a:extLst>
                    <a:ext uri="{FF2B5EF4-FFF2-40B4-BE49-F238E27FC236}">
                      <a16:creationId xmlns:a16="http://schemas.microsoft.com/office/drawing/2014/main" id="{547FBA88-B0EB-5B00-4DE4-225B1DE9A29E}"/>
                    </a:ext>
                  </a:extLst>
                </p:cNvPr>
                <p:cNvSpPr/>
                <p:nvPr/>
              </p:nvSpPr>
              <p:spPr>
                <a:xfrm>
                  <a:off x="1076902" y="3024692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5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1263EA8D-DE68-457D-3771-53D75DB18DB6}"/>
                  </a:ext>
                </a:extLst>
              </p:cNvPr>
              <p:cNvSpPr/>
              <p:nvPr/>
            </p:nvSpPr>
            <p:spPr>
              <a:xfrm>
                <a:off x="1172161" y="3037619"/>
                <a:ext cx="971117" cy="1361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5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徴収金・返還金対象年月</a:t>
                </a:r>
              </a:p>
            </p:txBody>
          </p:sp>
        </p:grp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89C121-D426-592A-627E-51F7066B302A}"/>
                </a:ext>
              </a:extLst>
            </p:cNvPr>
            <p:cNvSpPr/>
            <p:nvPr/>
          </p:nvSpPr>
          <p:spPr>
            <a:xfrm>
              <a:off x="1140919" y="2866151"/>
              <a:ext cx="847632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徴収金・返還金種類</a:t>
              </a: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9F53BE55-0821-30C3-2E50-3B6967333689}"/>
              </a:ext>
            </a:extLst>
          </p:cNvPr>
          <p:cNvGrpSpPr/>
          <p:nvPr/>
        </p:nvGrpSpPr>
        <p:grpSpPr>
          <a:xfrm>
            <a:off x="11243117" y="1678080"/>
            <a:ext cx="2166101" cy="330563"/>
            <a:chOff x="1080287" y="2850974"/>
            <a:chExt cx="1285804" cy="330563"/>
          </a:xfrm>
        </p:grpSpPr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01CBE566-12D4-2FF1-6199-9B73E85B03B6}"/>
                </a:ext>
              </a:extLst>
            </p:cNvPr>
            <p:cNvGrpSpPr/>
            <p:nvPr/>
          </p:nvGrpSpPr>
          <p:grpSpPr>
            <a:xfrm>
              <a:off x="1080287" y="2850974"/>
              <a:ext cx="1285804" cy="330563"/>
              <a:chOff x="1115508" y="2859006"/>
              <a:chExt cx="1285804" cy="330563"/>
            </a:xfrm>
          </p:grpSpPr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DA702B03-3776-F4DF-5F3A-36D128E492B6}"/>
                  </a:ext>
                </a:extLst>
              </p:cNvPr>
              <p:cNvGrpSpPr/>
              <p:nvPr/>
            </p:nvGrpSpPr>
            <p:grpSpPr>
              <a:xfrm>
                <a:off x="1115508" y="2859006"/>
                <a:ext cx="1285804" cy="330563"/>
                <a:chOff x="1076902" y="2859006"/>
                <a:chExt cx="1285804" cy="330563"/>
              </a:xfrm>
            </p:grpSpPr>
            <p:sp>
              <p:nvSpPr>
                <p:cNvPr id="90" name="正方形/長方形 89">
                  <a:extLst>
                    <a:ext uri="{FF2B5EF4-FFF2-40B4-BE49-F238E27FC236}">
                      <a16:creationId xmlns:a16="http://schemas.microsoft.com/office/drawing/2014/main" id="{80C26DD8-AEC6-4804-5DA8-740CA7F1EAE7}"/>
                    </a:ext>
                  </a:extLst>
                </p:cNvPr>
                <p:cNvSpPr/>
                <p:nvPr/>
              </p:nvSpPr>
              <p:spPr>
                <a:xfrm>
                  <a:off x="1076902" y="2859006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kumimoji="1" lang="ja-JP" altLang="en-US" sz="9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決定年月</a:t>
                  </a:r>
                </a:p>
              </p:txBody>
            </p:sp>
            <p:sp>
              <p:nvSpPr>
                <p:cNvPr id="91" name="正方形/長方形 90">
                  <a:extLst>
                    <a:ext uri="{FF2B5EF4-FFF2-40B4-BE49-F238E27FC236}">
                      <a16:creationId xmlns:a16="http://schemas.microsoft.com/office/drawing/2014/main" id="{68C12A47-E798-0E97-0256-8195E3C2450B}"/>
                    </a:ext>
                  </a:extLst>
                </p:cNvPr>
                <p:cNvSpPr/>
                <p:nvPr/>
              </p:nvSpPr>
              <p:spPr>
                <a:xfrm>
                  <a:off x="1076902" y="3024692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7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BA5FC2E4-9EF0-2842-A323-2B92EB8A8FEC}"/>
                  </a:ext>
                </a:extLst>
              </p:cNvPr>
              <p:cNvSpPr/>
              <p:nvPr/>
            </p:nvSpPr>
            <p:spPr>
              <a:xfrm>
                <a:off x="1176139" y="3037619"/>
                <a:ext cx="882833" cy="1361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徴収金・返還金決定年月</a:t>
                </a:r>
              </a:p>
            </p:txBody>
          </p:sp>
        </p:grp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2D7FCDFA-F4CE-AC3B-E6A9-1DE4CA01BC53}"/>
                </a:ext>
              </a:extLst>
            </p:cNvPr>
            <p:cNvSpPr/>
            <p:nvPr/>
          </p:nvSpPr>
          <p:spPr>
            <a:xfrm>
              <a:off x="1140917" y="2866151"/>
              <a:ext cx="885220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徴収金・返還金種類</a:t>
              </a:r>
            </a:p>
          </p:txBody>
        </p:sp>
      </p:grpSp>
      <p:sp>
        <p:nvSpPr>
          <p:cNvPr id="108" name="Text Box 893">
            <a:extLst>
              <a:ext uri="{FF2B5EF4-FFF2-40B4-BE49-F238E27FC236}">
                <a16:creationId xmlns:a16="http://schemas.microsoft.com/office/drawing/2014/main" id="{81ADCC03-8413-79BD-EDA3-98C7251026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4516" y="2938935"/>
            <a:ext cx="108359" cy="147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▼</a:t>
            </a:r>
          </a:p>
        </p:txBody>
      </p:sp>
      <p:sp>
        <p:nvSpPr>
          <p:cNvPr id="110" name="Text Box 894">
            <a:extLst>
              <a:ext uri="{FF2B5EF4-FFF2-40B4-BE49-F238E27FC236}">
                <a16:creationId xmlns:a16="http://schemas.microsoft.com/office/drawing/2014/main" id="{F3D62A17-28B5-2626-B4C9-9C97753EF0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7266" y="2938935"/>
            <a:ext cx="108359" cy="147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▼</a:t>
            </a:r>
          </a:p>
        </p:txBody>
      </p:sp>
      <p:sp>
        <p:nvSpPr>
          <p:cNvPr id="113" name="Text Box 895">
            <a:extLst>
              <a:ext uri="{FF2B5EF4-FFF2-40B4-BE49-F238E27FC236}">
                <a16:creationId xmlns:a16="http://schemas.microsoft.com/office/drawing/2014/main" id="{887F5D75-3D67-1EC2-5B6C-732E08E2D2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0016" y="2938935"/>
            <a:ext cx="108359" cy="147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▼</a:t>
            </a:r>
          </a:p>
        </p:txBody>
      </p:sp>
      <p:sp>
        <p:nvSpPr>
          <p:cNvPr id="143" name="Text Box 896">
            <a:extLst>
              <a:ext uri="{FF2B5EF4-FFF2-40B4-BE49-F238E27FC236}">
                <a16:creationId xmlns:a16="http://schemas.microsoft.com/office/drawing/2014/main" id="{85E64A08-EA1B-A70D-AE27-8296006306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2766" y="2938935"/>
            <a:ext cx="108359" cy="147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▼</a:t>
            </a:r>
          </a:p>
        </p:txBody>
      </p:sp>
      <p:sp>
        <p:nvSpPr>
          <p:cNvPr id="149" name="Text Box 897">
            <a:extLst>
              <a:ext uri="{FF2B5EF4-FFF2-40B4-BE49-F238E27FC236}">
                <a16:creationId xmlns:a16="http://schemas.microsoft.com/office/drawing/2014/main" id="{0BDD7FF1-6822-9620-F154-F58B5DDE7B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5041" y="2938935"/>
            <a:ext cx="102009" cy="147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▼</a:t>
            </a:r>
          </a:p>
        </p:txBody>
      </p:sp>
      <p:sp>
        <p:nvSpPr>
          <p:cNvPr id="150" name="Text Box 898">
            <a:extLst>
              <a:ext uri="{FF2B5EF4-FFF2-40B4-BE49-F238E27FC236}">
                <a16:creationId xmlns:a16="http://schemas.microsoft.com/office/drawing/2014/main" id="{F94FDAD2-6462-3C61-9A25-1E7B4BB9A3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7791" y="2938935"/>
            <a:ext cx="102009" cy="147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▼</a:t>
            </a:r>
          </a:p>
        </p:txBody>
      </p:sp>
      <p:sp>
        <p:nvSpPr>
          <p:cNvPr id="151" name="Text Box 899">
            <a:extLst>
              <a:ext uri="{FF2B5EF4-FFF2-40B4-BE49-F238E27FC236}">
                <a16:creationId xmlns:a16="http://schemas.microsoft.com/office/drawing/2014/main" id="{F8AB42F0-5066-CF0D-6BBA-6AA39A7BD0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0541" y="2938935"/>
            <a:ext cx="102009" cy="147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▼</a:t>
            </a:r>
          </a:p>
        </p:txBody>
      </p:sp>
      <p:sp>
        <p:nvSpPr>
          <p:cNvPr id="162" name="Text Box 900">
            <a:extLst>
              <a:ext uri="{FF2B5EF4-FFF2-40B4-BE49-F238E27FC236}">
                <a16:creationId xmlns:a16="http://schemas.microsoft.com/office/drawing/2014/main" id="{45527E05-3EF7-10DE-E8E2-0E895853C4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4345" y="3228657"/>
            <a:ext cx="108359" cy="14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▲</a:t>
            </a:r>
          </a:p>
        </p:txBody>
      </p:sp>
      <p:sp>
        <p:nvSpPr>
          <p:cNvPr id="163" name="Text Box 901">
            <a:extLst>
              <a:ext uri="{FF2B5EF4-FFF2-40B4-BE49-F238E27FC236}">
                <a16:creationId xmlns:a16="http://schemas.microsoft.com/office/drawing/2014/main" id="{17BB284F-30FA-469F-7B13-777D0673E2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7095" y="3228657"/>
            <a:ext cx="108359" cy="14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▲</a:t>
            </a:r>
          </a:p>
        </p:txBody>
      </p:sp>
      <p:sp>
        <p:nvSpPr>
          <p:cNvPr id="164" name="Text Box 902">
            <a:extLst>
              <a:ext uri="{FF2B5EF4-FFF2-40B4-BE49-F238E27FC236}">
                <a16:creationId xmlns:a16="http://schemas.microsoft.com/office/drawing/2014/main" id="{595DCA22-A5B7-FC44-A767-A1B7D55EDA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9845" y="3228657"/>
            <a:ext cx="108359" cy="14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 dirty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▲</a:t>
            </a:r>
          </a:p>
        </p:txBody>
      </p:sp>
      <p:sp>
        <p:nvSpPr>
          <p:cNvPr id="166" name="Text Box 903">
            <a:extLst>
              <a:ext uri="{FF2B5EF4-FFF2-40B4-BE49-F238E27FC236}">
                <a16:creationId xmlns:a16="http://schemas.microsoft.com/office/drawing/2014/main" id="{FFD8479A-A4D8-E23D-CF9C-FA8A0D2CA2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2595" y="3228657"/>
            <a:ext cx="108359" cy="14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▲</a:t>
            </a:r>
          </a:p>
        </p:txBody>
      </p:sp>
      <p:sp>
        <p:nvSpPr>
          <p:cNvPr id="167" name="Text Box 904">
            <a:extLst>
              <a:ext uri="{FF2B5EF4-FFF2-40B4-BE49-F238E27FC236}">
                <a16:creationId xmlns:a16="http://schemas.microsoft.com/office/drawing/2014/main" id="{CF935CC6-63C1-90A5-895A-7B07728581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4870" y="3228657"/>
            <a:ext cx="102009" cy="14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▲</a:t>
            </a:r>
          </a:p>
        </p:txBody>
      </p:sp>
      <p:sp>
        <p:nvSpPr>
          <p:cNvPr id="168" name="Text Box 905">
            <a:extLst>
              <a:ext uri="{FF2B5EF4-FFF2-40B4-BE49-F238E27FC236}">
                <a16:creationId xmlns:a16="http://schemas.microsoft.com/office/drawing/2014/main" id="{A526524B-0ED5-5E62-D420-085C087D2F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7620" y="3228657"/>
            <a:ext cx="102009" cy="14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▲</a:t>
            </a:r>
          </a:p>
        </p:txBody>
      </p:sp>
      <p:sp>
        <p:nvSpPr>
          <p:cNvPr id="169" name="Text Box 906">
            <a:extLst>
              <a:ext uri="{FF2B5EF4-FFF2-40B4-BE49-F238E27FC236}">
                <a16:creationId xmlns:a16="http://schemas.microsoft.com/office/drawing/2014/main" id="{B58FBA4C-327B-2F51-861F-9EDCB31CEA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0370" y="3228657"/>
            <a:ext cx="102009" cy="14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▲</a:t>
            </a:r>
          </a:p>
        </p:txBody>
      </p:sp>
      <p:sp>
        <p:nvSpPr>
          <p:cNvPr id="170" name="Text Box 907">
            <a:extLst>
              <a:ext uri="{FF2B5EF4-FFF2-40B4-BE49-F238E27FC236}">
                <a16:creationId xmlns:a16="http://schemas.microsoft.com/office/drawing/2014/main" id="{7D511B29-9605-86D2-91DE-2E61485362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1595" y="3228657"/>
            <a:ext cx="108359" cy="14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▲</a:t>
            </a:r>
          </a:p>
        </p:txBody>
      </p:sp>
      <p:sp>
        <p:nvSpPr>
          <p:cNvPr id="171" name="正方形/長方形 170">
            <a:extLst>
              <a:ext uri="{FF2B5EF4-FFF2-40B4-BE49-F238E27FC236}">
                <a16:creationId xmlns:a16="http://schemas.microsoft.com/office/drawing/2014/main" id="{7FEB78D7-1039-A495-8D40-D50149CF45F8}"/>
              </a:ext>
            </a:extLst>
          </p:cNvPr>
          <p:cNvSpPr/>
          <p:nvPr/>
        </p:nvSpPr>
        <p:spPr>
          <a:xfrm>
            <a:off x="828755" y="3004521"/>
            <a:ext cx="357380" cy="288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10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2" name="正方形/長方形 171">
            <a:extLst>
              <a:ext uri="{FF2B5EF4-FFF2-40B4-BE49-F238E27FC236}">
                <a16:creationId xmlns:a16="http://schemas.microsoft.com/office/drawing/2014/main" id="{140EDDCE-7FEE-3C77-A8DC-B8BEA5982BDC}"/>
              </a:ext>
            </a:extLst>
          </p:cNvPr>
          <p:cNvSpPr/>
          <p:nvPr/>
        </p:nvSpPr>
        <p:spPr>
          <a:xfrm>
            <a:off x="7615983" y="683476"/>
            <a:ext cx="850657" cy="19567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12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納入</a:t>
            </a:r>
            <a:r>
              <a:rPr kumimoji="1" lang="ja-JP" altLang="en-US" sz="12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通知書兼領収証書</a:t>
            </a:r>
            <a:r>
              <a:rPr kumimoji="1" lang="en-US" altLang="ja-JP" sz="12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12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納入者控</a:t>
            </a:r>
            <a:r>
              <a:rPr kumimoji="1" lang="en-US" altLang="ja-JP" sz="12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endParaRPr kumimoji="1" lang="ja-JP" altLang="en-US" sz="12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4EE8F48C-BB0C-4098-9FFE-0AFB3A654585}"/>
              </a:ext>
            </a:extLst>
          </p:cNvPr>
          <p:cNvGrpSpPr/>
          <p:nvPr/>
        </p:nvGrpSpPr>
        <p:grpSpPr>
          <a:xfrm>
            <a:off x="3848742" y="2275940"/>
            <a:ext cx="953439" cy="330230"/>
            <a:chOff x="1362651" y="3016387"/>
            <a:chExt cx="1285804" cy="330230"/>
          </a:xfrm>
        </p:grpSpPr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FFFDC946-A9D8-FA20-A66C-A5FFA055E922}"/>
                </a:ext>
              </a:extLst>
            </p:cNvPr>
            <p:cNvGrpSpPr/>
            <p:nvPr/>
          </p:nvGrpSpPr>
          <p:grpSpPr>
            <a:xfrm>
              <a:off x="1362651" y="3016387"/>
              <a:ext cx="1285804" cy="330230"/>
              <a:chOff x="1362651" y="3016387"/>
              <a:chExt cx="1285804" cy="330230"/>
            </a:xfrm>
          </p:grpSpPr>
          <p:sp>
            <p:nvSpPr>
              <p:cNvPr id="208" name="正方形/長方形 207">
                <a:extLst>
                  <a:ext uri="{FF2B5EF4-FFF2-40B4-BE49-F238E27FC236}">
                    <a16:creationId xmlns:a16="http://schemas.microsoft.com/office/drawing/2014/main" id="{81AF917E-392B-105A-C4E3-F84EE9434985}"/>
                  </a:ext>
                </a:extLst>
              </p:cNvPr>
              <p:cNvSpPr/>
              <p:nvPr/>
            </p:nvSpPr>
            <p:spPr>
              <a:xfrm>
                <a:off x="1362651" y="3016387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地区担当員</a:t>
                </a:r>
              </a:p>
            </p:txBody>
          </p:sp>
          <p:sp>
            <p:nvSpPr>
              <p:cNvPr id="209" name="正方形/長方形 208">
                <a:extLst>
                  <a:ext uri="{FF2B5EF4-FFF2-40B4-BE49-F238E27FC236}">
                    <a16:creationId xmlns:a16="http://schemas.microsoft.com/office/drawing/2014/main" id="{A33B4102-9D63-FEAF-B056-9F01FAF33F9B}"/>
                  </a:ext>
                </a:extLst>
              </p:cNvPr>
              <p:cNvSpPr/>
              <p:nvPr/>
            </p:nvSpPr>
            <p:spPr>
              <a:xfrm>
                <a:off x="1362651" y="3181740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207" name="正方形/長方形 206">
              <a:extLst>
                <a:ext uri="{FF2B5EF4-FFF2-40B4-BE49-F238E27FC236}">
                  <a16:creationId xmlns:a16="http://schemas.microsoft.com/office/drawing/2014/main" id="{5861DD5A-F527-3B86-37E0-32BCA2715DF8}"/>
                </a:ext>
              </a:extLst>
            </p:cNvPr>
            <p:cNvSpPr/>
            <p:nvPr/>
          </p:nvSpPr>
          <p:spPr>
            <a:xfrm>
              <a:off x="1522835" y="3196108"/>
              <a:ext cx="1012124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</a:t>
              </a:r>
            </a:p>
          </p:txBody>
        </p:sp>
      </p:grpSp>
      <p:grpSp>
        <p:nvGrpSpPr>
          <p:cNvPr id="220" name="グループ化 219">
            <a:extLst>
              <a:ext uri="{FF2B5EF4-FFF2-40B4-BE49-F238E27FC236}">
                <a16:creationId xmlns:a16="http://schemas.microsoft.com/office/drawing/2014/main" id="{96875C9D-685D-678E-FB7F-94BCEB5A009F}"/>
              </a:ext>
            </a:extLst>
          </p:cNvPr>
          <p:cNvGrpSpPr/>
          <p:nvPr/>
        </p:nvGrpSpPr>
        <p:grpSpPr>
          <a:xfrm>
            <a:off x="901344" y="2602355"/>
            <a:ext cx="1296000" cy="330230"/>
            <a:chOff x="1362650" y="3016387"/>
            <a:chExt cx="1502662" cy="330230"/>
          </a:xfrm>
        </p:grpSpPr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C3E70B3C-1C6D-6DE8-3BF6-6C4AA9F4B3E7}"/>
                </a:ext>
              </a:extLst>
            </p:cNvPr>
            <p:cNvGrpSpPr/>
            <p:nvPr/>
          </p:nvGrpSpPr>
          <p:grpSpPr>
            <a:xfrm>
              <a:off x="1362650" y="3016387"/>
              <a:ext cx="1502662" cy="330230"/>
              <a:chOff x="1362650" y="3016387"/>
              <a:chExt cx="1502662" cy="330230"/>
            </a:xfrm>
          </p:grpSpPr>
          <p:sp>
            <p:nvSpPr>
              <p:cNvPr id="223" name="正方形/長方形 222">
                <a:extLst>
                  <a:ext uri="{FF2B5EF4-FFF2-40B4-BE49-F238E27FC236}">
                    <a16:creationId xmlns:a16="http://schemas.microsoft.com/office/drawing/2014/main" id="{73086CE5-BC59-F8BC-0F73-FF67E9B56B75}"/>
                  </a:ext>
                </a:extLst>
              </p:cNvPr>
              <p:cNvSpPr/>
              <p:nvPr/>
            </p:nvSpPr>
            <p:spPr>
              <a:xfrm>
                <a:off x="1362650" y="3016387"/>
                <a:ext cx="1502662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4" name="正方形/長方形 223">
                <a:extLst>
                  <a:ext uri="{FF2B5EF4-FFF2-40B4-BE49-F238E27FC236}">
                    <a16:creationId xmlns:a16="http://schemas.microsoft.com/office/drawing/2014/main" id="{4BEF7C0C-57AB-F9A9-11BA-6186BD0EFB8F}"/>
                  </a:ext>
                </a:extLst>
              </p:cNvPr>
              <p:cNvSpPr/>
              <p:nvPr/>
            </p:nvSpPr>
            <p:spPr>
              <a:xfrm>
                <a:off x="1362651" y="3181740"/>
                <a:ext cx="1502659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222" name="正方形/長方形 221">
              <a:extLst>
                <a:ext uri="{FF2B5EF4-FFF2-40B4-BE49-F238E27FC236}">
                  <a16:creationId xmlns:a16="http://schemas.microsoft.com/office/drawing/2014/main" id="{D8150868-4032-AA4A-6CB7-E873FF296792}"/>
                </a:ext>
              </a:extLst>
            </p:cNvPr>
            <p:cNvSpPr/>
            <p:nvPr/>
          </p:nvSpPr>
          <p:spPr>
            <a:xfrm>
              <a:off x="1799112" y="3195732"/>
              <a:ext cx="629737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編集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</a:t>
              </a:r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9BAF23F5-0767-E3FA-43AF-0517FB57228D}"/>
                </a:ext>
              </a:extLst>
            </p:cNvPr>
            <p:cNvSpPr/>
            <p:nvPr/>
          </p:nvSpPr>
          <p:spPr>
            <a:xfrm>
              <a:off x="1799113" y="3035984"/>
              <a:ext cx="629737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備考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</a:t>
              </a:r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8382E2D-5DC8-C821-47ED-D9564814818A}"/>
              </a:ext>
            </a:extLst>
          </p:cNvPr>
          <p:cNvGrpSpPr/>
          <p:nvPr/>
        </p:nvGrpSpPr>
        <p:grpSpPr>
          <a:xfrm>
            <a:off x="5258979" y="2458627"/>
            <a:ext cx="1851157" cy="165278"/>
            <a:chOff x="1669478" y="3016387"/>
            <a:chExt cx="1796607" cy="165278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B31DC4EC-E731-CCC5-F1F5-BB0B087DB196}"/>
                </a:ext>
              </a:extLst>
            </p:cNvPr>
            <p:cNvGrpSpPr/>
            <p:nvPr/>
          </p:nvGrpSpPr>
          <p:grpSpPr>
            <a:xfrm>
              <a:off x="1669478" y="3016387"/>
              <a:ext cx="1796607" cy="165278"/>
              <a:chOff x="1669478" y="3016387"/>
              <a:chExt cx="1796607" cy="165278"/>
            </a:xfrm>
          </p:grpSpPr>
          <p:sp>
            <p:nvSpPr>
              <p:cNvPr id="93" name="正方形/長方形 92">
                <a:extLst>
                  <a:ext uri="{FF2B5EF4-FFF2-40B4-BE49-F238E27FC236}">
                    <a16:creationId xmlns:a16="http://schemas.microsoft.com/office/drawing/2014/main" id="{5368AB12-9FF2-22CF-FE38-60A8683D47F4}"/>
                  </a:ext>
                </a:extLst>
              </p:cNvPr>
              <p:cNvSpPr/>
              <p:nvPr/>
            </p:nvSpPr>
            <p:spPr>
              <a:xfrm>
                <a:off x="1669478" y="3016387"/>
                <a:ext cx="658389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800" spc="-3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決定通知書番号</a:t>
                </a:r>
              </a:p>
            </p:txBody>
          </p:sp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099F5EF9-1463-1D0E-8F99-4AF00C0A28ED}"/>
                  </a:ext>
                </a:extLst>
              </p:cNvPr>
              <p:cNvSpPr/>
              <p:nvPr/>
            </p:nvSpPr>
            <p:spPr>
              <a:xfrm>
                <a:off x="2327868" y="3016788"/>
                <a:ext cx="1138217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92" name="正方形/長方形 91">
              <a:extLst>
                <a:ext uri="{FF2B5EF4-FFF2-40B4-BE49-F238E27FC236}">
                  <a16:creationId xmlns:a16="http://schemas.microsoft.com/office/drawing/2014/main" id="{4E8DEB64-78D9-3910-82DE-F19F688F32A3}"/>
                </a:ext>
              </a:extLst>
            </p:cNvPr>
            <p:cNvSpPr/>
            <p:nvPr/>
          </p:nvSpPr>
          <p:spPr>
            <a:xfrm>
              <a:off x="2476669" y="3033620"/>
              <a:ext cx="836467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決定通知書番号</a:t>
              </a:r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254BF235-C6E6-C707-6AD4-D8BD7541C87B}"/>
              </a:ext>
            </a:extLst>
          </p:cNvPr>
          <p:cNvGrpSpPr/>
          <p:nvPr/>
        </p:nvGrpSpPr>
        <p:grpSpPr>
          <a:xfrm>
            <a:off x="1629820" y="2277312"/>
            <a:ext cx="825603" cy="330230"/>
            <a:chOff x="1362651" y="3016387"/>
            <a:chExt cx="1285804" cy="330230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E57BD73A-96C9-4D3A-AC03-377CEE076124}"/>
                </a:ext>
              </a:extLst>
            </p:cNvPr>
            <p:cNvGrpSpPr/>
            <p:nvPr/>
          </p:nvGrpSpPr>
          <p:grpSpPr>
            <a:xfrm>
              <a:off x="1362651" y="3016387"/>
              <a:ext cx="1285804" cy="330230"/>
              <a:chOff x="1362651" y="3016387"/>
              <a:chExt cx="1285804" cy="330230"/>
            </a:xfrm>
          </p:grpSpPr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965F18FD-1B1C-B87A-CBC0-2C4F70FF191E}"/>
                  </a:ext>
                </a:extLst>
              </p:cNvPr>
              <p:cNvSpPr/>
              <p:nvPr/>
            </p:nvSpPr>
            <p:spPr>
              <a:xfrm>
                <a:off x="1362651" y="3016387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決定通知書番号</a:t>
                </a:r>
              </a:p>
            </p:txBody>
          </p:sp>
          <p:sp>
            <p:nvSpPr>
              <p:cNvPr id="105" name="正方形/長方形 104">
                <a:extLst>
                  <a:ext uri="{FF2B5EF4-FFF2-40B4-BE49-F238E27FC236}">
                    <a16:creationId xmlns:a16="http://schemas.microsoft.com/office/drawing/2014/main" id="{4420A6E2-4B38-40E9-5A63-5234FB086EEC}"/>
                  </a:ext>
                </a:extLst>
              </p:cNvPr>
              <p:cNvSpPr/>
              <p:nvPr/>
            </p:nvSpPr>
            <p:spPr>
              <a:xfrm>
                <a:off x="1362651" y="3181740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BA345E9E-DEBA-41AC-B27B-84E2F06A301A}"/>
                </a:ext>
              </a:extLst>
            </p:cNvPr>
            <p:cNvSpPr/>
            <p:nvPr/>
          </p:nvSpPr>
          <p:spPr>
            <a:xfrm>
              <a:off x="1390194" y="3196108"/>
              <a:ext cx="122466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決定通知書番号</a:t>
              </a:r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4D6D19A0-F1DD-2315-F79D-7625520BA059}"/>
              </a:ext>
            </a:extLst>
          </p:cNvPr>
          <p:cNvGrpSpPr/>
          <p:nvPr/>
        </p:nvGrpSpPr>
        <p:grpSpPr>
          <a:xfrm>
            <a:off x="11243703" y="2506895"/>
            <a:ext cx="2165423" cy="165278"/>
            <a:chOff x="1669479" y="3016387"/>
            <a:chExt cx="1796606" cy="165278"/>
          </a:xfrm>
        </p:grpSpPr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AC8500AF-3F00-8A21-C2E6-A44F10CF7C94}"/>
                </a:ext>
              </a:extLst>
            </p:cNvPr>
            <p:cNvGrpSpPr/>
            <p:nvPr/>
          </p:nvGrpSpPr>
          <p:grpSpPr>
            <a:xfrm>
              <a:off x="1669479" y="3016387"/>
              <a:ext cx="1796606" cy="165278"/>
              <a:chOff x="1669479" y="3016387"/>
              <a:chExt cx="1796606" cy="165278"/>
            </a:xfrm>
          </p:grpSpPr>
          <p:sp>
            <p:nvSpPr>
              <p:cNvPr id="238" name="正方形/長方形 237">
                <a:extLst>
                  <a:ext uri="{FF2B5EF4-FFF2-40B4-BE49-F238E27FC236}">
                    <a16:creationId xmlns:a16="http://schemas.microsoft.com/office/drawing/2014/main" id="{0D416B00-179D-6B3A-0D1A-C4D07266A493}"/>
                  </a:ext>
                </a:extLst>
              </p:cNvPr>
              <p:cNvSpPr/>
              <p:nvPr/>
            </p:nvSpPr>
            <p:spPr>
              <a:xfrm>
                <a:off x="1669479" y="3016387"/>
                <a:ext cx="659821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決定通知書番号</a:t>
                </a:r>
              </a:p>
            </p:txBody>
          </p:sp>
          <p:sp>
            <p:nvSpPr>
              <p:cNvPr id="247" name="正方形/長方形 246">
                <a:extLst>
                  <a:ext uri="{FF2B5EF4-FFF2-40B4-BE49-F238E27FC236}">
                    <a16:creationId xmlns:a16="http://schemas.microsoft.com/office/drawing/2014/main" id="{7A73E3A6-0B72-4841-BBC0-35DAF7670971}"/>
                  </a:ext>
                </a:extLst>
              </p:cNvPr>
              <p:cNvSpPr/>
              <p:nvPr/>
            </p:nvSpPr>
            <p:spPr>
              <a:xfrm>
                <a:off x="2329301" y="3016788"/>
                <a:ext cx="113678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225" name="正方形/長方形 224">
              <a:extLst>
                <a:ext uri="{FF2B5EF4-FFF2-40B4-BE49-F238E27FC236}">
                  <a16:creationId xmlns:a16="http://schemas.microsoft.com/office/drawing/2014/main" id="{ED55BA3A-A9ED-08DA-66CD-0B46147A490C}"/>
                </a:ext>
              </a:extLst>
            </p:cNvPr>
            <p:cNvSpPr/>
            <p:nvPr/>
          </p:nvSpPr>
          <p:spPr>
            <a:xfrm>
              <a:off x="2549256" y="3033620"/>
              <a:ext cx="691295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決定通知書番号</a:t>
              </a:r>
            </a:p>
          </p:txBody>
        </p:sp>
      </p:grpSp>
      <p:pic>
        <p:nvPicPr>
          <p:cNvPr id="249" name="図 248" descr="ロゴ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19ECD817-ED83-CE85-AE7A-738AC3C2E0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591" y="859757"/>
            <a:ext cx="216376" cy="216376"/>
          </a:xfrm>
          <a:prstGeom prst="rect">
            <a:avLst/>
          </a:prstGeom>
        </p:spPr>
      </p:pic>
      <p:grpSp>
        <p:nvGrpSpPr>
          <p:cNvPr id="251" name="グループ化 250">
            <a:extLst>
              <a:ext uri="{FF2B5EF4-FFF2-40B4-BE49-F238E27FC236}">
                <a16:creationId xmlns:a16="http://schemas.microsoft.com/office/drawing/2014/main" id="{4FCA07DF-87FB-70B9-1168-07A31AA8F5ED}"/>
              </a:ext>
            </a:extLst>
          </p:cNvPr>
          <p:cNvGrpSpPr/>
          <p:nvPr/>
        </p:nvGrpSpPr>
        <p:grpSpPr>
          <a:xfrm>
            <a:off x="832088" y="5007148"/>
            <a:ext cx="1188338" cy="136140"/>
            <a:chOff x="3952571" y="5243556"/>
            <a:chExt cx="973429" cy="136140"/>
          </a:xfrm>
        </p:grpSpPr>
        <p:sp>
          <p:nvSpPr>
            <p:cNvPr id="252" name="正方形/長方形 251">
              <a:extLst>
                <a:ext uri="{FF2B5EF4-FFF2-40B4-BE49-F238E27FC236}">
                  <a16:creationId xmlns:a16="http://schemas.microsoft.com/office/drawing/2014/main" id="{96C0CC38-8D73-7621-867A-F8060C3572A9}"/>
                </a:ext>
              </a:extLst>
            </p:cNvPr>
            <p:cNvSpPr/>
            <p:nvPr/>
          </p:nvSpPr>
          <p:spPr>
            <a:xfrm>
              <a:off x="3952571" y="5243556"/>
              <a:ext cx="973429" cy="13614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　　　　　</a:t>
              </a:r>
              <a:r>
                <a:rPr kumimoji="1" lang="en-US" altLang="ja-JP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/</a:t>
              </a:r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コンビニ本部保管 ）</a:t>
              </a:r>
            </a:p>
          </p:txBody>
        </p:sp>
        <p:sp>
          <p:nvSpPr>
            <p:cNvPr id="253" name="正方形/長方形 252">
              <a:extLst>
                <a:ext uri="{FF2B5EF4-FFF2-40B4-BE49-F238E27FC236}">
                  <a16:creationId xmlns:a16="http://schemas.microsoft.com/office/drawing/2014/main" id="{83C832B9-C249-BD69-7654-9E8896D90ED0}"/>
                </a:ext>
              </a:extLst>
            </p:cNvPr>
            <p:cNvSpPr/>
            <p:nvPr/>
          </p:nvSpPr>
          <p:spPr>
            <a:xfrm>
              <a:off x="4040836" y="5268229"/>
              <a:ext cx="404066" cy="8545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</p:grpSp>
      <p:grpSp>
        <p:nvGrpSpPr>
          <p:cNvPr id="448" name="グループ化 447">
            <a:extLst>
              <a:ext uri="{FF2B5EF4-FFF2-40B4-BE49-F238E27FC236}">
                <a16:creationId xmlns:a16="http://schemas.microsoft.com/office/drawing/2014/main" id="{385383A2-3272-B01C-9E5B-6D287D2DE9F7}"/>
              </a:ext>
            </a:extLst>
          </p:cNvPr>
          <p:cNvGrpSpPr/>
          <p:nvPr/>
        </p:nvGrpSpPr>
        <p:grpSpPr>
          <a:xfrm>
            <a:off x="903366" y="1607378"/>
            <a:ext cx="3896778" cy="330849"/>
            <a:chOff x="903366" y="1527368"/>
            <a:chExt cx="3896778" cy="330849"/>
          </a:xfrm>
        </p:grpSpPr>
        <p:grpSp>
          <p:nvGrpSpPr>
            <p:cNvPr id="260" name="グループ化 259">
              <a:extLst>
                <a:ext uri="{FF2B5EF4-FFF2-40B4-BE49-F238E27FC236}">
                  <a16:creationId xmlns:a16="http://schemas.microsoft.com/office/drawing/2014/main" id="{79E6F241-4F50-3B71-7E8C-099C7277685B}"/>
                </a:ext>
              </a:extLst>
            </p:cNvPr>
            <p:cNvGrpSpPr/>
            <p:nvPr/>
          </p:nvGrpSpPr>
          <p:grpSpPr>
            <a:xfrm>
              <a:off x="903366" y="1527368"/>
              <a:ext cx="891253" cy="330230"/>
              <a:chOff x="1362651" y="3016387"/>
              <a:chExt cx="1285804" cy="330230"/>
            </a:xfrm>
          </p:grpSpPr>
          <p:sp>
            <p:nvSpPr>
              <p:cNvPr id="261" name="正方形/長方形 260">
                <a:extLst>
                  <a:ext uri="{FF2B5EF4-FFF2-40B4-BE49-F238E27FC236}">
                    <a16:creationId xmlns:a16="http://schemas.microsoft.com/office/drawing/2014/main" id="{C91F4429-94B8-F44A-FB0E-F25F90D1D9E2}"/>
                  </a:ext>
                </a:extLst>
              </p:cNvPr>
              <p:cNvSpPr/>
              <p:nvPr/>
            </p:nvSpPr>
            <p:spPr>
              <a:xfrm>
                <a:off x="1362651" y="3016387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収納機関番号</a:t>
                </a:r>
              </a:p>
            </p:txBody>
          </p:sp>
          <p:sp>
            <p:nvSpPr>
              <p:cNvPr id="262" name="正方形/長方形 261">
                <a:extLst>
                  <a:ext uri="{FF2B5EF4-FFF2-40B4-BE49-F238E27FC236}">
                    <a16:creationId xmlns:a16="http://schemas.microsoft.com/office/drawing/2014/main" id="{999027EA-F8FB-E475-6080-62163518E8B9}"/>
                  </a:ext>
                </a:extLst>
              </p:cNvPr>
              <p:cNvSpPr/>
              <p:nvPr/>
            </p:nvSpPr>
            <p:spPr>
              <a:xfrm>
                <a:off x="1362651" y="3181740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263" name="正方形/長方形 262">
              <a:extLst>
                <a:ext uri="{FF2B5EF4-FFF2-40B4-BE49-F238E27FC236}">
                  <a16:creationId xmlns:a16="http://schemas.microsoft.com/office/drawing/2014/main" id="{847FC29E-0BD3-1490-861A-52D4492AB2AC}"/>
                </a:ext>
              </a:extLst>
            </p:cNvPr>
            <p:cNvSpPr/>
            <p:nvPr/>
          </p:nvSpPr>
          <p:spPr>
            <a:xfrm>
              <a:off x="979320" y="1707089"/>
              <a:ext cx="771708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収納機関番号</a:t>
              </a:r>
            </a:p>
          </p:txBody>
        </p:sp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FD5DEAE8-5455-7FF4-EB82-E3621057D3A1}"/>
                </a:ext>
              </a:extLst>
            </p:cNvPr>
            <p:cNvGrpSpPr/>
            <p:nvPr/>
          </p:nvGrpSpPr>
          <p:grpSpPr>
            <a:xfrm>
              <a:off x="4144599" y="1527368"/>
              <a:ext cx="655545" cy="330230"/>
              <a:chOff x="1362651" y="3016387"/>
              <a:chExt cx="1285804" cy="330230"/>
            </a:xfrm>
          </p:grpSpPr>
          <p:grpSp>
            <p:nvGrpSpPr>
              <p:cNvPr id="265" name="グループ化 264">
                <a:extLst>
                  <a:ext uri="{FF2B5EF4-FFF2-40B4-BE49-F238E27FC236}">
                    <a16:creationId xmlns:a16="http://schemas.microsoft.com/office/drawing/2014/main" id="{9C6E9D24-F562-AF21-47B8-5D3E2A38C442}"/>
                  </a:ext>
                </a:extLst>
              </p:cNvPr>
              <p:cNvGrpSpPr/>
              <p:nvPr/>
            </p:nvGrpSpPr>
            <p:grpSpPr>
              <a:xfrm>
                <a:off x="1362651" y="3016387"/>
                <a:ext cx="1285804" cy="330230"/>
                <a:chOff x="1362651" y="3016387"/>
                <a:chExt cx="1285804" cy="330230"/>
              </a:xfrm>
            </p:grpSpPr>
            <p:sp>
              <p:nvSpPr>
                <p:cNvPr id="267" name="正方形/長方形 266">
                  <a:extLst>
                    <a:ext uri="{FF2B5EF4-FFF2-40B4-BE49-F238E27FC236}">
                      <a16:creationId xmlns:a16="http://schemas.microsoft.com/office/drawing/2014/main" id="{A65C6E90-E607-86FA-9669-3ACC5F72DE38}"/>
                    </a:ext>
                  </a:extLst>
                </p:cNvPr>
                <p:cNvSpPr/>
                <p:nvPr/>
              </p:nvSpPr>
              <p:spPr>
                <a:xfrm>
                  <a:off x="1362651" y="3016387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kumimoji="1" lang="ja-JP" altLang="en-US" sz="9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納付区分</a:t>
                  </a:r>
                </a:p>
              </p:txBody>
            </p:sp>
            <p:sp>
              <p:nvSpPr>
                <p:cNvPr id="268" name="正方形/長方形 267">
                  <a:extLst>
                    <a:ext uri="{FF2B5EF4-FFF2-40B4-BE49-F238E27FC236}">
                      <a16:creationId xmlns:a16="http://schemas.microsoft.com/office/drawing/2014/main" id="{6BC32D8B-06BA-6104-5A46-E581CA915D69}"/>
                    </a:ext>
                  </a:extLst>
                </p:cNvPr>
                <p:cNvSpPr/>
                <p:nvPr/>
              </p:nvSpPr>
              <p:spPr>
                <a:xfrm>
                  <a:off x="1362651" y="3181740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266" name="正方形/長方形 265">
                <a:extLst>
                  <a:ext uri="{FF2B5EF4-FFF2-40B4-BE49-F238E27FC236}">
                    <a16:creationId xmlns:a16="http://schemas.microsoft.com/office/drawing/2014/main" id="{021B7AE7-BDBD-CB91-491B-2B8C031DF2C3}"/>
                  </a:ext>
                </a:extLst>
              </p:cNvPr>
              <p:cNvSpPr/>
              <p:nvPr/>
            </p:nvSpPr>
            <p:spPr>
              <a:xfrm>
                <a:off x="1584051" y="3196108"/>
                <a:ext cx="912111" cy="1361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納付区分</a:t>
                </a:r>
              </a:p>
            </p:txBody>
          </p:sp>
        </p:grp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60457CCC-CB61-345E-DF8D-F9E64335C91F}"/>
                </a:ext>
              </a:extLst>
            </p:cNvPr>
            <p:cNvGrpSpPr/>
            <p:nvPr/>
          </p:nvGrpSpPr>
          <p:grpSpPr>
            <a:xfrm>
              <a:off x="3271919" y="1527987"/>
              <a:ext cx="872131" cy="330230"/>
              <a:chOff x="1362651" y="3016387"/>
              <a:chExt cx="1285804" cy="330230"/>
            </a:xfrm>
          </p:grpSpPr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CCABDB1F-9F56-68CC-DC32-8AF3647E4D58}"/>
                  </a:ext>
                </a:extLst>
              </p:cNvPr>
              <p:cNvGrpSpPr/>
              <p:nvPr/>
            </p:nvGrpSpPr>
            <p:grpSpPr>
              <a:xfrm>
                <a:off x="1362651" y="3016387"/>
                <a:ext cx="1285804" cy="330230"/>
                <a:chOff x="1362651" y="3016387"/>
                <a:chExt cx="1285804" cy="330230"/>
              </a:xfrm>
            </p:grpSpPr>
            <p:sp>
              <p:nvSpPr>
                <p:cNvPr id="272" name="正方形/長方形 271">
                  <a:extLst>
                    <a:ext uri="{FF2B5EF4-FFF2-40B4-BE49-F238E27FC236}">
                      <a16:creationId xmlns:a16="http://schemas.microsoft.com/office/drawing/2014/main" id="{8358CD8C-F384-524E-318A-F9F506AA0347}"/>
                    </a:ext>
                  </a:extLst>
                </p:cNvPr>
                <p:cNvSpPr/>
                <p:nvPr/>
              </p:nvSpPr>
              <p:spPr>
                <a:xfrm>
                  <a:off x="1362651" y="3016387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kumimoji="1" lang="ja-JP" altLang="en-US" sz="9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確認番号</a:t>
                  </a:r>
                </a:p>
              </p:txBody>
            </p:sp>
            <p:sp>
              <p:nvSpPr>
                <p:cNvPr id="273" name="正方形/長方形 272">
                  <a:extLst>
                    <a:ext uri="{FF2B5EF4-FFF2-40B4-BE49-F238E27FC236}">
                      <a16:creationId xmlns:a16="http://schemas.microsoft.com/office/drawing/2014/main" id="{ED784C89-B69E-AC0C-8FDD-2D0C449BB5F3}"/>
                    </a:ext>
                  </a:extLst>
                </p:cNvPr>
                <p:cNvSpPr/>
                <p:nvPr/>
              </p:nvSpPr>
              <p:spPr>
                <a:xfrm>
                  <a:off x="1362651" y="3181740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271" name="正方形/長方形 270">
                <a:extLst>
                  <a:ext uri="{FF2B5EF4-FFF2-40B4-BE49-F238E27FC236}">
                    <a16:creationId xmlns:a16="http://schemas.microsoft.com/office/drawing/2014/main" id="{AB88458E-E1B3-192D-9BC5-C48ABAC39AFF}"/>
                  </a:ext>
                </a:extLst>
              </p:cNvPr>
              <p:cNvSpPr/>
              <p:nvPr/>
            </p:nvSpPr>
            <p:spPr>
              <a:xfrm>
                <a:off x="1522835" y="3196108"/>
                <a:ext cx="1012124" cy="1361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確認番号</a:t>
                </a:r>
              </a:p>
            </p:txBody>
          </p:sp>
        </p:grpSp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5ED7C109-F301-9F94-CA12-852716B11E03}"/>
                </a:ext>
              </a:extLst>
            </p:cNvPr>
            <p:cNvGrpSpPr/>
            <p:nvPr/>
          </p:nvGrpSpPr>
          <p:grpSpPr>
            <a:xfrm>
              <a:off x="1795175" y="1527648"/>
              <a:ext cx="1473808" cy="330230"/>
              <a:chOff x="1362651" y="3016387"/>
              <a:chExt cx="1285804" cy="330230"/>
            </a:xfrm>
          </p:grpSpPr>
          <p:grpSp>
            <p:nvGrpSpPr>
              <p:cNvPr id="275" name="グループ化 274">
                <a:extLst>
                  <a:ext uri="{FF2B5EF4-FFF2-40B4-BE49-F238E27FC236}">
                    <a16:creationId xmlns:a16="http://schemas.microsoft.com/office/drawing/2014/main" id="{95DC19B1-84A0-F0A4-27DB-2B08D9D299B8}"/>
                  </a:ext>
                </a:extLst>
              </p:cNvPr>
              <p:cNvGrpSpPr/>
              <p:nvPr/>
            </p:nvGrpSpPr>
            <p:grpSpPr>
              <a:xfrm>
                <a:off x="1362651" y="3016387"/>
                <a:ext cx="1285804" cy="330230"/>
                <a:chOff x="1362651" y="3016387"/>
                <a:chExt cx="1285804" cy="330230"/>
              </a:xfrm>
            </p:grpSpPr>
            <p:sp>
              <p:nvSpPr>
                <p:cNvPr id="277" name="正方形/長方形 276">
                  <a:extLst>
                    <a:ext uri="{FF2B5EF4-FFF2-40B4-BE49-F238E27FC236}">
                      <a16:creationId xmlns:a16="http://schemas.microsoft.com/office/drawing/2014/main" id="{ED2F085F-F3FE-71F2-FD54-7908B084F1E7}"/>
                    </a:ext>
                  </a:extLst>
                </p:cNvPr>
                <p:cNvSpPr/>
                <p:nvPr/>
              </p:nvSpPr>
              <p:spPr>
                <a:xfrm>
                  <a:off x="1362651" y="3016387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kumimoji="1" lang="ja-JP" altLang="en-US" sz="9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納付番号</a:t>
                  </a:r>
                </a:p>
              </p:txBody>
            </p:sp>
            <p:sp>
              <p:nvSpPr>
                <p:cNvPr id="278" name="正方形/長方形 277">
                  <a:extLst>
                    <a:ext uri="{FF2B5EF4-FFF2-40B4-BE49-F238E27FC236}">
                      <a16:creationId xmlns:a16="http://schemas.microsoft.com/office/drawing/2014/main" id="{180A960C-BE36-D632-8FC7-7856988FBC25}"/>
                    </a:ext>
                  </a:extLst>
                </p:cNvPr>
                <p:cNvSpPr/>
                <p:nvPr/>
              </p:nvSpPr>
              <p:spPr>
                <a:xfrm>
                  <a:off x="1362651" y="3181740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276" name="正方形/長方形 275">
                <a:extLst>
                  <a:ext uri="{FF2B5EF4-FFF2-40B4-BE49-F238E27FC236}">
                    <a16:creationId xmlns:a16="http://schemas.microsoft.com/office/drawing/2014/main" id="{9987C7B3-F9E6-15E0-AB67-22D6FF261569}"/>
                  </a:ext>
                </a:extLst>
              </p:cNvPr>
              <p:cNvSpPr/>
              <p:nvPr/>
            </p:nvSpPr>
            <p:spPr>
              <a:xfrm>
                <a:off x="1522835" y="3196108"/>
                <a:ext cx="1012124" cy="1361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納付番号</a:t>
                </a:r>
              </a:p>
            </p:txBody>
          </p:sp>
        </p:grpSp>
      </p:grpSp>
      <p:sp>
        <p:nvSpPr>
          <p:cNvPr id="279" name="正方形/長方形 278">
            <a:extLst>
              <a:ext uri="{FF2B5EF4-FFF2-40B4-BE49-F238E27FC236}">
                <a16:creationId xmlns:a16="http://schemas.microsoft.com/office/drawing/2014/main" id="{5168F7BC-8B5E-612F-2FEE-FF9C30A05E67}"/>
              </a:ext>
            </a:extLst>
          </p:cNvPr>
          <p:cNvSpPr/>
          <p:nvPr/>
        </p:nvSpPr>
        <p:spPr>
          <a:xfrm>
            <a:off x="4508555" y="4882358"/>
            <a:ext cx="360000" cy="360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</a:t>
            </a:r>
            <a:br>
              <a: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</a:t>
            </a:r>
          </a:p>
        </p:txBody>
      </p:sp>
      <p:sp>
        <p:nvSpPr>
          <p:cNvPr id="280" name="正方形/長方形 279">
            <a:extLst>
              <a:ext uri="{FF2B5EF4-FFF2-40B4-BE49-F238E27FC236}">
                <a16:creationId xmlns:a16="http://schemas.microsoft.com/office/drawing/2014/main" id="{98B96F8A-0B71-9B2D-920A-720224860FEE}"/>
              </a:ext>
            </a:extLst>
          </p:cNvPr>
          <p:cNvSpPr/>
          <p:nvPr/>
        </p:nvSpPr>
        <p:spPr>
          <a:xfrm rot="5400000">
            <a:off x="4192908" y="4998148"/>
            <a:ext cx="445582" cy="105082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70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eL-QR</a:t>
            </a:r>
            <a:endParaRPr kumimoji="1" lang="ja-JP" altLang="en-US" sz="7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0" name="正方形/長方形 289">
            <a:extLst>
              <a:ext uri="{FF2B5EF4-FFF2-40B4-BE49-F238E27FC236}">
                <a16:creationId xmlns:a16="http://schemas.microsoft.com/office/drawing/2014/main" id="{0EFBC8AA-9CF4-A79F-22BB-3E78F17C40F6}"/>
              </a:ext>
            </a:extLst>
          </p:cNvPr>
          <p:cNvSpPr/>
          <p:nvPr/>
        </p:nvSpPr>
        <p:spPr>
          <a:xfrm>
            <a:off x="5329697" y="4136192"/>
            <a:ext cx="771708" cy="13614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eL</a:t>
            </a:r>
            <a:r>
              <a:rPr kumimoji="1" lang="ja-JP" altLang="en-US" sz="90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ja-JP" altLang="en-US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1" name="正方形/長方形 290">
            <a:extLst>
              <a:ext uri="{FF2B5EF4-FFF2-40B4-BE49-F238E27FC236}">
                <a16:creationId xmlns:a16="http://schemas.microsoft.com/office/drawing/2014/main" id="{7110DA85-A321-2F87-6FB6-EFE94EEED88D}"/>
              </a:ext>
            </a:extLst>
          </p:cNvPr>
          <p:cNvSpPr/>
          <p:nvPr/>
        </p:nvSpPr>
        <p:spPr>
          <a:xfrm>
            <a:off x="11317686" y="1066935"/>
            <a:ext cx="771708" cy="13614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eL</a:t>
            </a:r>
            <a:r>
              <a:rPr kumimoji="1" lang="ja-JP" altLang="en-US" sz="90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ja-JP" altLang="en-US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0" name="正方形/長方形 449">
            <a:extLst>
              <a:ext uri="{FF2B5EF4-FFF2-40B4-BE49-F238E27FC236}">
                <a16:creationId xmlns:a16="http://schemas.microsoft.com/office/drawing/2014/main" id="{FA757AAD-DAC0-9A87-A3F7-BF264ACA5B03}"/>
              </a:ext>
            </a:extLst>
          </p:cNvPr>
          <p:cNvSpPr/>
          <p:nvPr/>
        </p:nvSpPr>
        <p:spPr>
          <a:xfrm>
            <a:off x="4038631" y="5380210"/>
            <a:ext cx="1541125" cy="1361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※2</a:t>
            </a:r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次元コードは納付書下端から</a:t>
            </a:r>
            <a:r>
              <a:rPr kumimoji="1" lang="en-US" altLang="ja-JP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20mm</a:t>
            </a:r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、右側は破線部から</a:t>
            </a:r>
            <a:r>
              <a:rPr kumimoji="1" lang="en-US" altLang="ja-JP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35mm</a:t>
            </a:r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のスペース内に印字</a:t>
            </a:r>
          </a:p>
        </p:txBody>
      </p: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8C35F5E4-853A-F73B-4D55-95D391010951}"/>
              </a:ext>
            </a:extLst>
          </p:cNvPr>
          <p:cNvGrpSpPr/>
          <p:nvPr/>
        </p:nvGrpSpPr>
        <p:grpSpPr>
          <a:xfrm>
            <a:off x="2203363" y="2602355"/>
            <a:ext cx="1296000" cy="330230"/>
            <a:chOff x="1362650" y="3016387"/>
            <a:chExt cx="1502662" cy="330230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1970A7B8-5DC6-0C90-2176-6939A96CA648}"/>
                </a:ext>
              </a:extLst>
            </p:cNvPr>
            <p:cNvGrpSpPr/>
            <p:nvPr/>
          </p:nvGrpSpPr>
          <p:grpSpPr>
            <a:xfrm>
              <a:off x="1362650" y="3016387"/>
              <a:ext cx="1502662" cy="330230"/>
              <a:chOff x="1362650" y="3016387"/>
              <a:chExt cx="1502662" cy="330230"/>
            </a:xfrm>
          </p:grpSpPr>
          <p:sp>
            <p:nvSpPr>
              <p:cNvPr id="195" name="正方形/長方形 194">
                <a:extLst>
                  <a:ext uri="{FF2B5EF4-FFF2-40B4-BE49-F238E27FC236}">
                    <a16:creationId xmlns:a16="http://schemas.microsoft.com/office/drawing/2014/main" id="{77D4776D-EECB-2A2F-DEA1-24103EFC81FE}"/>
                  </a:ext>
                </a:extLst>
              </p:cNvPr>
              <p:cNvSpPr/>
              <p:nvPr/>
            </p:nvSpPr>
            <p:spPr>
              <a:xfrm>
                <a:off x="1362650" y="3016387"/>
                <a:ext cx="1502662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8" name="正方形/長方形 227">
                <a:extLst>
                  <a:ext uri="{FF2B5EF4-FFF2-40B4-BE49-F238E27FC236}">
                    <a16:creationId xmlns:a16="http://schemas.microsoft.com/office/drawing/2014/main" id="{BDDFE248-7C1B-9BEE-3634-A83F99A83110}"/>
                  </a:ext>
                </a:extLst>
              </p:cNvPr>
              <p:cNvSpPr/>
              <p:nvPr/>
            </p:nvSpPr>
            <p:spPr>
              <a:xfrm>
                <a:off x="1362651" y="3181740"/>
                <a:ext cx="1502659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9CAEB8BF-31B4-8724-1DA1-D4888DC441F8}"/>
                </a:ext>
              </a:extLst>
            </p:cNvPr>
            <p:cNvSpPr/>
            <p:nvPr/>
          </p:nvSpPr>
          <p:spPr>
            <a:xfrm>
              <a:off x="1799112" y="3195732"/>
              <a:ext cx="629737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編集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2</a:t>
              </a:r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2B728DD6-1FEE-047C-5B13-A2EF203958A1}"/>
                </a:ext>
              </a:extLst>
            </p:cNvPr>
            <p:cNvSpPr/>
            <p:nvPr/>
          </p:nvSpPr>
          <p:spPr>
            <a:xfrm>
              <a:off x="1799113" y="3035984"/>
              <a:ext cx="629737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備考</a:t>
              </a:r>
              <a:r>
                <a:rPr kumimoji="1" lang="en-US" altLang="ja-JP" sz="90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2</a:t>
              </a:r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229" name="グループ化 228">
            <a:extLst>
              <a:ext uri="{FF2B5EF4-FFF2-40B4-BE49-F238E27FC236}">
                <a16:creationId xmlns:a16="http://schemas.microsoft.com/office/drawing/2014/main" id="{C7245908-40FE-DBEE-D938-FB988E293E97}"/>
              </a:ext>
            </a:extLst>
          </p:cNvPr>
          <p:cNvGrpSpPr/>
          <p:nvPr/>
        </p:nvGrpSpPr>
        <p:grpSpPr>
          <a:xfrm>
            <a:off x="3505382" y="2602355"/>
            <a:ext cx="1296000" cy="330230"/>
            <a:chOff x="1362650" y="3016387"/>
            <a:chExt cx="1502662" cy="330230"/>
          </a:xfrm>
        </p:grpSpPr>
        <p:grpSp>
          <p:nvGrpSpPr>
            <p:cNvPr id="230" name="グループ化 229">
              <a:extLst>
                <a:ext uri="{FF2B5EF4-FFF2-40B4-BE49-F238E27FC236}">
                  <a16:creationId xmlns:a16="http://schemas.microsoft.com/office/drawing/2014/main" id="{09C4F6CB-C02A-EC85-5E44-0015DDD1BAD4}"/>
                </a:ext>
              </a:extLst>
            </p:cNvPr>
            <p:cNvGrpSpPr/>
            <p:nvPr/>
          </p:nvGrpSpPr>
          <p:grpSpPr>
            <a:xfrm>
              <a:off x="1362650" y="3016387"/>
              <a:ext cx="1502662" cy="330230"/>
              <a:chOff x="1362650" y="3016387"/>
              <a:chExt cx="1502662" cy="330230"/>
            </a:xfrm>
          </p:grpSpPr>
          <p:sp>
            <p:nvSpPr>
              <p:cNvPr id="254" name="正方形/長方形 253">
                <a:extLst>
                  <a:ext uri="{FF2B5EF4-FFF2-40B4-BE49-F238E27FC236}">
                    <a16:creationId xmlns:a16="http://schemas.microsoft.com/office/drawing/2014/main" id="{C6A819C2-67C5-D9B8-5A6B-31849000D4BC}"/>
                  </a:ext>
                </a:extLst>
              </p:cNvPr>
              <p:cNvSpPr/>
              <p:nvPr/>
            </p:nvSpPr>
            <p:spPr>
              <a:xfrm>
                <a:off x="1362650" y="3016387"/>
                <a:ext cx="1502662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5" name="正方形/長方形 254">
                <a:extLst>
                  <a:ext uri="{FF2B5EF4-FFF2-40B4-BE49-F238E27FC236}">
                    <a16:creationId xmlns:a16="http://schemas.microsoft.com/office/drawing/2014/main" id="{2CE882CD-6371-344C-DCDA-0C31229DFA96}"/>
                  </a:ext>
                </a:extLst>
              </p:cNvPr>
              <p:cNvSpPr/>
              <p:nvPr/>
            </p:nvSpPr>
            <p:spPr>
              <a:xfrm>
                <a:off x="1362651" y="3181740"/>
                <a:ext cx="1502659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231" name="正方形/長方形 230">
              <a:extLst>
                <a:ext uri="{FF2B5EF4-FFF2-40B4-BE49-F238E27FC236}">
                  <a16:creationId xmlns:a16="http://schemas.microsoft.com/office/drawing/2014/main" id="{80055651-D418-7A3C-2495-8C0B62A3B599}"/>
                </a:ext>
              </a:extLst>
            </p:cNvPr>
            <p:cNvSpPr/>
            <p:nvPr/>
          </p:nvSpPr>
          <p:spPr>
            <a:xfrm>
              <a:off x="1799112" y="3195732"/>
              <a:ext cx="629737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編集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3</a:t>
              </a:r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232" name="正方形/長方形 231">
              <a:extLst>
                <a:ext uri="{FF2B5EF4-FFF2-40B4-BE49-F238E27FC236}">
                  <a16:creationId xmlns:a16="http://schemas.microsoft.com/office/drawing/2014/main" id="{84ED5C0E-C2A0-F732-D6B0-0806209C4D01}"/>
                </a:ext>
              </a:extLst>
            </p:cNvPr>
            <p:cNvSpPr/>
            <p:nvPr/>
          </p:nvSpPr>
          <p:spPr>
            <a:xfrm>
              <a:off x="1799113" y="3035984"/>
              <a:ext cx="629737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備考</a:t>
              </a:r>
              <a:r>
                <a:rPr kumimoji="1" lang="en-US" altLang="ja-JP" sz="90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3</a:t>
              </a:r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884083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87C4175-4524-44BA-B618-9B2462D75E3F}"/>
</file>

<file path=customXml/itemProps2.xml><?xml version="1.0" encoding="utf-8"?>
<ds:datastoreItem xmlns:ds="http://schemas.openxmlformats.org/officeDocument/2006/customXml" ds:itemID="{D33A389A-1FAC-4B0D-BB67-87B58DF8ED68}"/>
</file>

<file path=customXml/itemProps3.xml><?xml version="1.0" encoding="utf-8"?>
<ds:datastoreItem xmlns:ds="http://schemas.openxmlformats.org/officeDocument/2006/customXml" ds:itemID="{DB7EBA6F-1DD3-456D-9285-BF8A75CCBEA4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03-2_150_帳票レイアウト_納入通知書（納付書）（マル公）_20250701_01</Template>
  <TotalTime>4643</TotalTime>
  <Words>695</Words>
  <PresentationFormat>ユーザー設定</PresentationFormat>
  <Paragraphs>204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terms:created xsi:type="dcterms:W3CDTF">2025-07-04T08:16:26Z</dcterms:created>
  <dcterms:modified xsi:type="dcterms:W3CDTF">2026-01-23T02:47:35Z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