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63" r:id="rId2"/>
  </p:sldIdLst>
  <p:sldSz cx="6858000" cy="9906000" type="A4"/>
  <p:notesSz cx="6858000" cy="9144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1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06" autoAdjust="0"/>
    <p:restoredTop sz="94660"/>
  </p:normalViewPr>
  <p:slideViewPr>
    <p:cSldViewPr snapToGrid="0" showGuides="1">
      <p:cViewPr>
        <p:scale>
          <a:sx n="66" d="100"/>
          <a:sy n="66" d="100"/>
        </p:scale>
        <p:origin x="1876" y="-512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45" d="100"/>
          <a:sy n="45" d="100"/>
        </p:scale>
        <p:origin x="2760" y="4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commentAuthors" Target="commentAuthors.xml"/><Relationship Id="rId10" Type="http://schemas.openxmlformats.org/officeDocument/2006/relationships/customXml" Target="../customXml/item1.xml"/><Relationship Id="rId4" Type="http://schemas.openxmlformats.org/officeDocument/2006/relationships/tags" Target="tags/tag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3099BE-0213-4B42-857F-5E1CC3A56BBC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62200" y="1143000"/>
            <a:ext cx="21336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B99D0F-334B-44A2-BF6D-F5E009AA93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72732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759756"/>
            <a:ext cx="576000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2154238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　　　　　</a:t>
            </a:r>
            <a:endParaRPr lang="en-US" altLang="ja-JP"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algn="ctr" defTabSz="8064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ja-JP" altLang="en-US" sz="1100" b="0" i="0" u="none" strike="noStrike" cap="none" spc="300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介護扶助受給者情報連絡表（保険者用）</a:t>
            </a:r>
            <a:endParaRPr kumimoji="0" lang="en-US" altLang="ja-JP" sz="1100" b="0" i="0" u="none" strike="noStrike" cap="none" spc="300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01959" y="2578594"/>
            <a:ext cx="419549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現在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613942" y="838599"/>
            <a:ext cx="58801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27" name="Rectangle 108">
            <a:extLst>
              <a:ext uri="{FF2B5EF4-FFF2-40B4-BE49-F238E27FC236}">
                <a16:creationId xmlns:a16="http://schemas.microsoft.com/office/drawing/2014/main" id="{547B872C-80B4-4088-BF70-65B686264B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01959" y="2780427"/>
            <a:ext cx="419549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作成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D5A683ED-B396-4F43-8685-AD0BB880A1CB}"/>
              </a:ext>
            </a:extLst>
          </p:cNvPr>
          <p:cNvSpPr/>
          <p:nvPr/>
        </p:nvSpPr>
        <p:spPr>
          <a:xfrm>
            <a:off x="613942" y="2629716"/>
            <a:ext cx="62116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対象年月日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EE8C928D-B590-4672-B592-C4387BE7247A}"/>
              </a:ext>
            </a:extLst>
          </p:cNvPr>
          <p:cNvSpPr/>
          <p:nvPr/>
        </p:nvSpPr>
        <p:spPr>
          <a:xfrm>
            <a:off x="613943" y="2846048"/>
            <a:ext cx="62116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作成年月日</a:t>
            </a:r>
          </a:p>
        </p:txBody>
      </p:sp>
      <p:graphicFrame>
        <p:nvGraphicFramePr>
          <p:cNvPr id="2" name="表 2">
            <a:extLst>
              <a:ext uri="{FF2B5EF4-FFF2-40B4-BE49-F238E27FC236}">
                <a16:creationId xmlns:a16="http://schemas.microsoft.com/office/drawing/2014/main" id="{1820D508-7ABD-42DE-B6F8-C79DF049C5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0180383"/>
              </p:ext>
            </p:extLst>
          </p:nvPr>
        </p:nvGraphicFramePr>
        <p:xfrm>
          <a:off x="246888" y="3197377"/>
          <a:ext cx="6254496" cy="57962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370">
                  <a:extLst>
                    <a:ext uri="{9D8B030D-6E8A-4147-A177-3AD203B41FA5}">
                      <a16:colId xmlns:a16="http://schemas.microsoft.com/office/drawing/2014/main" val="3009685275"/>
                    </a:ext>
                  </a:extLst>
                </a:gridCol>
                <a:gridCol w="725654">
                  <a:extLst>
                    <a:ext uri="{9D8B030D-6E8A-4147-A177-3AD203B41FA5}">
                      <a16:colId xmlns:a16="http://schemas.microsoft.com/office/drawing/2014/main" val="4041319161"/>
                    </a:ext>
                  </a:extLst>
                </a:gridCol>
                <a:gridCol w="1472184">
                  <a:extLst>
                    <a:ext uri="{9D8B030D-6E8A-4147-A177-3AD203B41FA5}">
                      <a16:colId xmlns:a16="http://schemas.microsoft.com/office/drawing/2014/main" val="4281112247"/>
                    </a:ext>
                  </a:extLst>
                </a:gridCol>
                <a:gridCol w="630936">
                  <a:extLst>
                    <a:ext uri="{9D8B030D-6E8A-4147-A177-3AD203B41FA5}">
                      <a16:colId xmlns:a16="http://schemas.microsoft.com/office/drawing/2014/main" val="2318248129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396754537"/>
                    </a:ext>
                  </a:extLst>
                </a:gridCol>
                <a:gridCol w="859536">
                  <a:extLst>
                    <a:ext uri="{9D8B030D-6E8A-4147-A177-3AD203B41FA5}">
                      <a16:colId xmlns:a16="http://schemas.microsoft.com/office/drawing/2014/main" val="3274986545"/>
                    </a:ext>
                  </a:extLst>
                </a:gridCol>
                <a:gridCol w="910097">
                  <a:extLst>
                    <a:ext uri="{9D8B030D-6E8A-4147-A177-3AD203B41FA5}">
                      <a16:colId xmlns:a16="http://schemas.microsoft.com/office/drawing/2014/main" val="2303834963"/>
                    </a:ext>
                  </a:extLst>
                </a:gridCol>
                <a:gridCol w="799831">
                  <a:extLst>
                    <a:ext uri="{9D8B030D-6E8A-4147-A177-3AD203B41FA5}">
                      <a16:colId xmlns:a16="http://schemas.microsoft.com/office/drawing/2014/main" val="180795375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番　　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　　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　　　　　　　　　　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被保険者番号（</a:t>
                      </a:r>
                      <a:r>
                        <a:rPr kumimoji="1" lang="en-US" altLang="ja-JP" sz="800" b="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kumimoji="1" lang="ja-JP" altLang="en-US" sz="800" b="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）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介護扶助開始、停止、廃止年月日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　　　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246581"/>
                  </a:ext>
                </a:extLst>
              </a:tr>
              <a:tr h="493420"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6879383"/>
                  </a:ext>
                </a:extLst>
              </a:tr>
              <a:tr h="493200"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4845575"/>
                  </a:ext>
                </a:extLst>
              </a:tr>
              <a:tr h="493200"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1579116"/>
                  </a:ext>
                </a:extLst>
              </a:tr>
              <a:tr h="493200"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2827629"/>
                  </a:ext>
                </a:extLst>
              </a:tr>
              <a:tr h="493200"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6094177"/>
                  </a:ext>
                </a:extLst>
              </a:tr>
              <a:tr h="493200"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7544434"/>
                  </a:ext>
                </a:extLst>
              </a:tr>
              <a:tr h="493200"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40301353"/>
                  </a:ext>
                </a:extLst>
              </a:tr>
              <a:tr h="493200"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49201602"/>
                  </a:ext>
                </a:extLst>
              </a:tr>
              <a:tr h="493200"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1256644"/>
                  </a:ext>
                </a:extLst>
              </a:tr>
              <a:tr h="493200"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757062"/>
                  </a:ext>
                </a:extLst>
              </a:tr>
              <a:tr h="493200"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8183227"/>
                  </a:ext>
                </a:extLst>
              </a:tr>
            </a:tbl>
          </a:graphicData>
        </a:graphic>
      </p:graphicFrame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3F513CE2-3391-4436-AC4B-36BFBC28B5A3}"/>
              </a:ext>
            </a:extLst>
          </p:cNvPr>
          <p:cNvSpPr/>
          <p:nvPr/>
        </p:nvSpPr>
        <p:spPr>
          <a:xfrm>
            <a:off x="394705" y="3762100"/>
            <a:ext cx="30331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55F9E01D-FBFB-4162-8FA5-7D62022E4B77}"/>
              </a:ext>
            </a:extLst>
          </p:cNvPr>
          <p:cNvSpPr/>
          <p:nvPr/>
        </p:nvSpPr>
        <p:spPr>
          <a:xfrm>
            <a:off x="943983" y="3636450"/>
            <a:ext cx="51595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0F01120A-80BB-4210-88FA-6AF0EA94F0FD}"/>
              </a:ext>
            </a:extLst>
          </p:cNvPr>
          <p:cNvSpPr/>
          <p:nvPr/>
        </p:nvSpPr>
        <p:spPr>
          <a:xfrm>
            <a:off x="943983" y="3852782"/>
            <a:ext cx="51595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D96F8033-0485-4A34-BE02-F51107447638}"/>
              </a:ext>
            </a:extLst>
          </p:cNvPr>
          <p:cNvSpPr/>
          <p:nvPr/>
        </p:nvSpPr>
        <p:spPr>
          <a:xfrm>
            <a:off x="1736724" y="3770514"/>
            <a:ext cx="113347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65CF78B8-2851-4FC2-B253-C9FBC437C001}"/>
              </a:ext>
            </a:extLst>
          </p:cNvPr>
          <p:cNvSpPr/>
          <p:nvPr/>
        </p:nvSpPr>
        <p:spPr>
          <a:xfrm>
            <a:off x="3116161" y="3762100"/>
            <a:ext cx="51595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117CCD20-22CD-48D0-A301-D374AD4B71CC}"/>
              </a:ext>
            </a:extLst>
          </p:cNvPr>
          <p:cNvSpPr/>
          <p:nvPr/>
        </p:nvSpPr>
        <p:spPr>
          <a:xfrm>
            <a:off x="3730752" y="3728784"/>
            <a:ext cx="147321" cy="19522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31E0E16D-D10A-48EC-B552-128AAA34D00F}"/>
              </a:ext>
            </a:extLst>
          </p:cNvPr>
          <p:cNvSpPr/>
          <p:nvPr/>
        </p:nvSpPr>
        <p:spPr>
          <a:xfrm>
            <a:off x="3986874" y="3762100"/>
            <a:ext cx="72815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被保険者番号</a:t>
            </a: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C267EB6E-E8D8-4330-9D04-9363383A144E}"/>
              </a:ext>
            </a:extLst>
          </p:cNvPr>
          <p:cNvSpPr/>
          <p:nvPr/>
        </p:nvSpPr>
        <p:spPr>
          <a:xfrm>
            <a:off x="4817716" y="3696359"/>
            <a:ext cx="856644" cy="26007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介護扶助開始、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停止、廃止年月日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F5AEFEB6-5ED9-48CD-A2F0-D2B953E54840}"/>
              </a:ext>
            </a:extLst>
          </p:cNvPr>
          <p:cNvSpPr/>
          <p:nvPr/>
        </p:nvSpPr>
        <p:spPr>
          <a:xfrm>
            <a:off x="5831516" y="3762100"/>
            <a:ext cx="51595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2FDB1C28-295C-4D65-A01A-6F087E145A5A}"/>
              </a:ext>
            </a:extLst>
          </p:cNvPr>
          <p:cNvSpPr/>
          <p:nvPr/>
        </p:nvSpPr>
        <p:spPr>
          <a:xfrm>
            <a:off x="5913368" y="838599"/>
            <a:ext cx="58801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AE6117B8-92F9-6B8E-578B-15D8E78CEA0C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0ABCD01-66A3-05AC-5F71-0D0C71D7490C}"/>
              </a:ext>
            </a:extLst>
          </p:cNvPr>
          <p:cNvSpPr txBox="1"/>
          <p:nvPr/>
        </p:nvSpPr>
        <p:spPr>
          <a:xfrm>
            <a:off x="246888" y="9039893"/>
            <a:ext cx="625449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SzPct val="100000"/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（注）　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65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歳以上の介護扶助受給者及び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40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歳以上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65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歳未満の被保険者である介護扶助受給者を記入する。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buSzPct val="100000"/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は市町村記入欄。</a:t>
            </a:r>
          </a:p>
          <a:p>
            <a:pPr>
              <a:buSzPct val="100000"/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介護扶助の開始、停止、廃止年月日の別が明確にわかるよう記載すること。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7397896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B2BD451-F39B-4191-A93F-7AD8C6A168BB}"/>
</file>

<file path=customXml/itemProps2.xml><?xml version="1.0" encoding="utf-8"?>
<ds:datastoreItem xmlns:ds="http://schemas.openxmlformats.org/officeDocument/2006/customXml" ds:itemID="{F8FEF3E2-55B3-4A82-8CA3-82F8530D5F0D}"/>
</file>

<file path=customXml/itemProps3.xml><?xml version="1.0" encoding="utf-8"?>
<ds:datastoreItem xmlns:ds="http://schemas.openxmlformats.org/officeDocument/2006/customXml" ds:itemID="{769F662F-9071-4B11-A128-D3D33F40A5F9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828</TotalTime>
  <Words>125</Words>
  <PresentationFormat>A4 210 x 297 mm</PresentationFormat>
  <Paragraphs>30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ＭＳ Ｐゴシック</vt:lpstr>
      <vt:lpstr>游ゴシック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2025-01-24T02:44:44Z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