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216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22A9A69-2CBC-4503-BB6C-0F12FE0F5E69}"/>
              </a:ext>
            </a:extLst>
          </p:cNvPr>
          <p:cNvSpPr txBox="1"/>
          <p:nvPr/>
        </p:nvSpPr>
        <p:spPr>
          <a:xfrm>
            <a:off x="557907" y="1099551"/>
            <a:ext cx="5762141" cy="10618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6396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771900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私の世帯の総収入は、下記のとおり相違ありません。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38" name="表 37">
            <a:extLst>
              <a:ext uri="{FF2B5EF4-FFF2-40B4-BE49-F238E27FC236}">
                <a16:creationId xmlns:a16="http://schemas.microsoft.com/office/drawing/2014/main" id="{F1442019-4185-4E62-9E41-2BCD9E56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087979"/>
              </p:ext>
            </p:extLst>
          </p:nvPr>
        </p:nvGraphicFramePr>
        <p:xfrm>
          <a:off x="552281" y="2161380"/>
          <a:ext cx="5759999" cy="7325141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5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4276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492975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働いている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仕事の内容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勤め先（会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社名）等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区　　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当月分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か　月　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5024641"/>
                  </a:ext>
                </a:extLst>
              </a:tr>
              <a:tr h="26070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者 の 名 前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見込額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）月分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11659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245860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908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93027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328134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4773823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832947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65981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91445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就 労 日 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944415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必要経費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（前月分）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の主な内容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46462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711478"/>
                  </a:ext>
                </a:extLst>
              </a:tr>
              <a:tr h="20367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68000"/>
                  </a:ext>
                </a:extLst>
              </a:tr>
              <a:tr h="271243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7346165"/>
                  </a:ext>
                </a:extLst>
              </a:tr>
              <a:tr h="203672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仕送りによる収入（前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681195"/>
                  </a:ext>
                </a:extLst>
              </a:tr>
              <a:tr h="14276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 送 り し た 者 の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0260"/>
                  </a:ext>
                </a:extLst>
              </a:tr>
              <a:tr h="4138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仕送りによる収入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indent="1704975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58861"/>
                  </a:ext>
                </a:extLst>
              </a:tr>
              <a:tr h="60142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現物による収入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米、野菜、魚介、肉、その他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（もらったものを○で囲んで下さい。）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Kg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565591"/>
                  </a:ext>
                </a:extLst>
              </a:tr>
              <a:tr h="142760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622356"/>
                  </a:ext>
                </a:extLst>
              </a:tr>
            </a:tbl>
          </a:graphicData>
        </a:graphic>
      </p:graphicFrame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571DBFA-967E-4C33-A3D0-3662ADA08AC0}"/>
              </a:ext>
            </a:extLst>
          </p:cNvPr>
          <p:cNvSpPr/>
          <p:nvPr/>
        </p:nvSpPr>
        <p:spPr>
          <a:xfrm>
            <a:off x="571331" y="668827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77FAC6-6957-49D2-BF54-5E1FA3F9CF15}"/>
              </a:ext>
            </a:extLst>
          </p:cNvPr>
          <p:cNvSpPr txBox="1"/>
          <p:nvPr/>
        </p:nvSpPr>
        <p:spPr>
          <a:xfrm>
            <a:off x="2748975" y="750425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収入申告書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A223A5-8DDA-469C-B1B4-2590425C7609}"/>
              </a:ext>
            </a:extLst>
          </p:cNvPr>
          <p:cNvSpPr/>
          <p:nvPr/>
        </p:nvSpPr>
        <p:spPr>
          <a:xfrm>
            <a:off x="3318250" y="9528532"/>
            <a:ext cx="779145" cy="1793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CE04925A-87A1-4566-8D0D-0E38102EA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79534"/>
              </p:ext>
            </p:extLst>
          </p:nvPr>
        </p:nvGraphicFramePr>
        <p:xfrm>
          <a:off x="552280" y="5354254"/>
          <a:ext cx="5760000" cy="2623067"/>
        </p:xfrm>
        <a:graphic>
          <a:graphicData uri="http://schemas.openxmlformats.org/drawingml/2006/table">
            <a:tbl>
              <a:tblPr/>
              <a:tblGrid>
                <a:gridCol w="154871">
                  <a:extLst>
                    <a:ext uri="{9D8B030D-6E8A-4147-A177-3AD203B41FA5}">
                      <a16:colId xmlns:a16="http://schemas.microsoft.com/office/drawing/2014/main" val="2360028205"/>
                    </a:ext>
                  </a:extLst>
                </a:gridCol>
                <a:gridCol w="464612">
                  <a:extLst>
                    <a:ext uri="{9D8B030D-6E8A-4147-A177-3AD203B41FA5}">
                      <a16:colId xmlns:a16="http://schemas.microsoft.com/office/drawing/2014/main" val="3418713575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998960952"/>
                    </a:ext>
                  </a:extLst>
                </a:gridCol>
                <a:gridCol w="214436">
                  <a:extLst>
                    <a:ext uri="{9D8B030D-6E8A-4147-A177-3AD203B41FA5}">
                      <a16:colId xmlns:a16="http://schemas.microsoft.com/office/drawing/2014/main" val="2844182211"/>
                    </a:ext>
                  </a:extLst>
                </a:gridCol>
                <a:gridCol w="634376">
                  <a:extLst>
                    <a:ext uri="{9D8B030D-6E8A-4147-A177-3AD203B41FA5}">
                      <a16:colId xmlns:a16="http://schemas.microsoft.com/office/drawing/2014/main" val="4000939027"/>
                    </a:ext>
                  </a:extLst>
                </a:gridCol>
                <a:gridCol w="119132">
                  <a:extLst>
                    <a:ext uri="{9D8B030D-6E8A-4147-A177-3AD203B41FA5}">
                      <a16:colId xmlns:a16="http://schemas.microsoft.com/office/drawing/2014/main" val="1095242129"/>
                    </a:ext>
                  </a:extLst>
                </a:gridCol>
                <a:gridCol w="667135">
                  <a:extLst>
                    <a:ext uri="{9D8B030D-6E8A-4147-A177-3AD203B41FA5}">
                      <a16:colId xmlns:a16="http://schemas.microsoft.com/office/drawing/2014/main" val="3285219205"/>
                    </a:ext>
                  </a:extLst>
                </a:gridCol>
                <a:gridCol w="714788">
                  <a:extLst>
                    <a:ext uri="{9D8B030D-6E8A-4147-A177-3AD203B41FA5}">
                      <a16:colId xmlns:a16="http://schemas.microsoft.com/office/drawing/2014/main" val="2276147455"/>
                    </a:ext>
                  </a:extLst>
                </a:gridCol>
                <a:gridCol w="524178">
                  <a:extLst>
                    <a:ext uri="{9D8B030D-6E8A-4147-A177-3AD203B41FA5}">
                      <a16:colId xmlns:a16="http://schemas.microsoft.com/office/drawing/2014/main" val="2957223598"/>
                    </a:ext>
                  </a:extLst>
                </a:gridCol>
                <a:gridCol w="321654">
                  <a:extLst>
                    <a:ext uri="{9D8B030D-6E8A-4147-A177-3AD203B41FA5}">
                      <a16:colId xmlns:a16="http://schemas.microsoft.com/office/drawing/2014/main" val="3002459127"/>
                    </a:ext>
                  </a:extLst>
                </a:gridCol>
                <a:gridCol w="169763">
                  <a:extLst>
                    <a:ext uri="{9D8B030D-6E8A-4147-A177-3AD203B41FA5}">
                      <a16:colId xmlns:a16="http://schemas.microsoft.com/office/drawing/2014/main" val="448231918"/>
                    </a:ext>
                  </a:extLst>
                </a:gridCol>
                <a:gridCol w="655222">
                  <a:extLst>
                    <a:ext uri="{9D8B030D-6E8A-4147-A177-3AD203B41FA5}">
                      <a16:colId xmlns:a16="http://schemas.microsoft.com/office/drawing/2014/main" val="2118507626"/>
                    </a:ext>
                  </a:extLst>
                </a:gridCol>
                <a:gridCol w="798179">
                  <a:extLst>
                    <a:ext uri="{9D8B030D-6E8A-4147-A177-3AD203B41FA5}">
                      <a16:colId xmlns:a16="http://schemas.microsoft.com/office/drawing/2014/main" val="3563346303"/>
                    </a:ext>
                  </a:extLst>
                </a:gridCol>
              </a:tblGrid>
              <a:tr h="11740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恩給・年金等による収入（受けているものを○で囲んで下さい。）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450707"/>
                  </a:ext>
                </a:extLst>
              </a:tr>
              <a:tr h="29134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　別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収入額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857281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92792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89939"/>
                  </a:ext>
                </a:extLst>
              </a:tr>
              <a:tr h="5948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国民年金、厚生年金、恩給、児童手当、児童扶養手当、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特別児童扶養手当、雇用保険、傷病手当金、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年金生活者支援給付金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その他（　　　　　　　　　　　　　）</a:t>
                      </a:r>
                    </a:p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円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円</a:t>
                      </a:r>
                    </a:p>
                    <a:p>
                      <a:pPr algn="ctr" fontAlgn="ctr"/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0561"/>
                  </a:ext>
                </a:extLst>
              </a:tr>
              <a:tr h="13306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552857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1B8681-25BB-43AD-A841-5BD59A979611}"/>
              </a:ext>
            </a:extLst>
          </p:cNvPr>
          <p:cNvGrpSpPr/>
          <p:nvPr/>
        </p:nvGrpSpPr>
        <p:grpSpPr>
          <a:xfrm>
            <a:off x="571331" y="1099551"/>
            <a:ext cx="1527587" cy="296099"/>
            <a:chOff x="4074450" y="1176404"/>
            <a:chExt cx="1527587" cy="296099"/>
          </a:xfrm>
          <a:noFill/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5750B2-B18C-4215-8106-8789B381B724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BEB5EAD-100C-4117-A758-85F4E6F245B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5937730-DB57-417A-87B5-6D4BCE3594F2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12F1C10C-3852-4695-94FC-49231927F8F3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789B25-BC91-4D02-8BF2-3E320F442CD7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15F705-87F1-4A2E-84B3-89140D7EBD4A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6FCC7D0-0169-4239-9CD9-F72EBF9A0405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E17C36FB-3514-4063-A80D-AA49BA3D0442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5AFF9D-4E5E-4D7B-BD40-05523085268C}"/>
              </a:ext>
            </a:extLst>
          </p:cNvPr>
          <p:cNvSpPr/>
          <p:nvPr/>
        </p:nvSpPr>
        <p:spPr>
          <a:xfrm>
            <a:off x="4848109" y="1573750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721658" y="952853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009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B8ADE2B-1228-467C-AAE8-F254F9149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6612"/>
              </p:ext>
            </p:extLst>
          </p:nvPr>
        </p:nvGraphicFramePr>
        <p:xfrm>
          <a:off x="550821" y="627061"/>
          <a:ext cx="5754730" cy="4911701"/>
        </p:xfrm>
        <a:graphic>
          <a:graphicData uri="http://schemas.openxmlformats.org/drawingml/2006/table">
            <a:tbl>
              <a:tblPr/>
              <a:tblGrid>
                <a:gridCol w="154144">
                  <a:extLst>
                    <a:ext uri="{9D8B030D-6E8A-4147-A177-3AD203B41FA5}">
                      <a16:colId xmlns:a16="http://schemas.microsoft.com/office/drawing/2014/main" val="612683922"/>
                    </a:ext>
                  </a:extLst>
                </a:gridCol>
                <a:gridCol w="471501">
                  <a:extLst>
                    <a:ext uri="{9D8B030D-6E8A-4147-A177-3AD203B41FA5}">
                      <a16:colId xmlns:a16="http://schemas.microsoft.com/office/drawing/2014/main" val="1480833772"/>
                    </a:ext>
                  </a:extLst>
                </a:gridCol>
                <a:gridCol w="1692567">
                  <a:extLst>
                    <a:ext uri="{9D8B030D-6E8A-4147-A177-3AD203B41FA5}">
                      <a16:colId xmlns:a16="http://schemas.microsoft.com/office/drawing/2014/main" val="140835839"/>
                    </a:ext>
                  </a:extLst>
                </a:gridCol>
                <a:gridCol w="2375640">
                  <a:extLst>
                    <a:ext uri="{9D8B030D-6E8A-4147-A177-3AD203B41FA5}">
                      <a16:colId xmlns:a16="http://schemas.microsoft.com/office/drawing/2014/main" val="2482442315"/>
                    </a:ext>
                  </a:extLst>
                </a:gridCol>
                <a:gridCol w="172280">
                  <a:extLst>
                    <a:ext uri="{9D8B030D-6E8A-4147-A177-3AD203B41FA5}">
                      <a16:colId xmlns:a16="http://schemas.microsoft.com/office/drawing/2014/main" val="2651068201"/>
                    </a:ext>
                  </a:extLst>
                </a:gridCol>
                <a:gridCol w="888598">
                  <a:extLst>
                    <a:ext uri="{9D8B030D-6E8A-4147-A177-3AD203B41FA5}">
                      <a16:colId xmlns:a16="http://schemas.microsoft.com/office/drawing/2014/main" val="827349478"/>
                    </a:ext>
                  </a:extLst>
                </a:gridCol>
              </a:tblGrid>
              <a:tr h="13722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324844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その他の収入（前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か月間の合計を記入して下さい。）</a:t>
                      </a: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705819"/>
                  </a:ext>
                </a:extLst>
              </a:tr>
              <a:tr h="22276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8632" marR="8632" marT="8632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　　　入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033463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 等 の 給 付 金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193330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財　　産　　収　　入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（土地、家屋の賃貸料等）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205875"/>
                  </a:ext>
                </a:extLst>
              </a:tr>
              <a:tr h="427709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　　　の　　　　他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132727"/>
                  </a:ext>
                </a:extLst>
              </a:tr>
              <a:tr h="13722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954724"/>
                  </a:ext>
                </a:extLst>
              </a:tr>
              <a:tr h="196033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その他将来において見込みのある収入（上記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に記入したものを除く。）</a:t>
                      </a: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360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2777263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8632" marR="8632" marT="8632" marB="0" vert="wordArtVertRtl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　　　　　　　　　　　　　　　　　　　　　　　　容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収入見込額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581844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8632" marR="36000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46878"/>
                  </a:ext>
                </a:extLst>
              </a:tr>
              <a:tr h="26078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059807"/>
                  </a:ext>
                </a:extLst>
              </a:tr>
              <a:tr h="15148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766920"/>
                  </a:ext>
                </a:extLst>
              </a:tr>
              <a:tr h="13722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働いて得た収入がない者（義務教育終了前の者は記入する必要はありません。）</a:t>
                      </a: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360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4859765"/>
                  </a:ext>
                </a:extLst>
              </a:tr>
              <a:tr h="19603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　　　　　　名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働　い　て　得　た　収　入　の　な　い　理　由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602066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77123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1940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657675"/>
                  </a:ext>
                </a:extLst>
              </a:tr>
              <a:tr h="381374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32" marR="8632" marT="863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8632" marR="8632" marT="86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690698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C372-FF9D-4D49-923C-AC76D4A57BAE}"/>
              </a:ext>
            </a:extLst>
          </p:cNvPr>
          <p:cNvSpPr txBox="1"/>
          <p:nvPr/>
        </p:nvSpPr>
        <p:spPr>
          <a:xfrm>
            <a:off x="555208" y="5538762"/>
            <a:ext cx="5759214" cy="1882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この申告書は、保護を受けようとする者が記入して下さい。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lang="en-US" altLang="ja-JP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働いて得た収入」は、給与、日雇、内職、農業、事業等に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よる収入の種類ごとに記入して下さい。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農業収入については、前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年間の総収入のみを当月分の欄に記入して下さい。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必要経費欄には収入を得るために必要な交通費、材料代、仕入代、社会保険料等の経費の総額を記入して下さい。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の収入は、その有無について○で囲んで下さい。有を○で囲んだ収入については、その右欄にも記入して下さ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収入のうち証明書等の取れるもの（例えば勤務先の給与証明書等、各種保険支払通知書等）は、この申告書に必ず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不実の申告をして不正に保護を受けた場合、生活保護法第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条又は刑法の規定によって処罰されることがありま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defTabSz="541338" fontAlgn="ctr">
              <a:spcAft>
                <a:spcPts val="100"/>
              </a:spcAft>
              <a:tabLst>
                <a:tab pos="266700" algn="l"/>
              </a:tabLs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61115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B36CB2-98AC-434A-A65B-AAED6411A03D}"/>
</file>

<file path=customXml/itemProps2.xml><?xml version="1.0" encoding="utf-8"?>
<ds:datastoreItem xmlns:ds="http://schemas.openxmlformats.org/officeDocument/2006/customXml" ds:itemID="{C4A05DCF-D282-42A9-A5BC-80D7CE2C99F2}"/>
</file>

<file path=customXml/itemProps3.xml><?xml version="1.0" encoding="utf-8"?>
<ds:datastoreItem xmlns:ds="http://schemas.openxmlformats.org/officeDocument/2006/customXml" ds:itemID="{01C2248E-69DA-4B9A-A543-A73D2104396B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830</Words>
  <PresentationFormat>A4 210 x 297 mm</PresentationFormat>
  <Paragraphs>247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53ce3343-7399-4278-a221-efcdc0543a10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