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5"/>
  </p:notesMasterIdLst>
  <p:handoutMasterIdLst>
    <p:handoutMasterId r:id="rId6"/>
  </p:handoutMasterIdLst>
  <p:sldIdLst>
    <p:sldId id="404" r:id="rId2"/>
    <p:sldId id="715" r:id="rId3"/>
    <p:sldId id="718"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4898903-732C-4CEE-8960-038FD8425B31}">
          <p14:sldIdLst>
            <p14:sldId id="404"/>
            <p14:sldId id="715"/>
            <p14:sldId id="71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4">
          <p15:clr>
            <a:srgbClr val="A4A3A4"/>
          </p15:clr>
        </p15:guide>
        <p15:guide id="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00CC"/>
    <a:srgbClr val="00FF00"/>
    <a:srgbClr val="0000FF"/>
    <a:srgbClr val="FFE2A7"/>
    <a:srgbClr val="2DA2BF"/>
    <a:srgbClr val="E6E6E6"/>
    <a:srgbClr val="DFF1CB"/>
    <a:srgbClr val="CCFF33"/>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FB3259-EE2F-41EE-B8AE-5BCAB644AE33}" v="3" dt="2026-01-15T08:27:14.03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7" autoAdjust="0"/>
    <p:restoredTop sz="94073" autoAdjust="0"/>
  </p:normalViewPr>
  <p:slideViewPr>
    <p:cSldViewPr snapToGrid="0">
      <p:cViewPr varScale="1">
        <p:scale>
          <a:sx n="78" d="100"/>
          <a:sy n="78" d="100"/>
        </p:scale>
        <p:origin x="474" y="84"/>
      </p:cViewPr>
      <p:guideLst>
        <p:guide orient="horz" pos="2160"/>
        <p:guide pos="2880"/>
        <p:guide orient="horz" pos="164"/>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13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8" tIns="45318" rIns="90638" bIns="453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3" y="0"/>
            <a:ext cx="2918621" cy="493237"/>
          </a:xfrm>
          <a:prstGeom prst="rect">
            <a:avLst/>
          </a:prstGeom>
        </p:spPr>
        <p:txBody>
          <a:bodyPr vert="horz" lIns="90638" tIns="45318" rIns="90638" bIns="45318" rtlCol="0"/>
          <a:lstStyle>
            <a:lvl1pPr algn="r">
              <a:defRPr sz="1200"/>
            </a:lvl1pPr>
          </a:lstStyle>
          <a:p>
            <a:fld id="{55084BD9-027C-4929-8F74-CE380B6B58B7}"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2" y="9371502"/>
            <a:ext cx="2918621" cy="493236"/>
          </a:xfrm>
          <a:prstGeom prst="rect">
            <a:avLst/>
          </a:prstGeom>
        </p:spPr>
        <p:txBody>
          <a:bodyPr vert="horz" lIns="90638" tIns="45318" rIns="90638" bIns="453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3" y="9371502"/>
            <a:ext cx="2918621" cy="493236"/>
          </a:xfrm>
          <a:prstGeom prst="rect">
            <a:avLst/>
          </a:prstGeom>
        </p:spPr>
        <p:txBody>
          <a:bodyPr vert="horz" lIns="90638" tIns="45318" rIns="90638" bIns="45318" rtlCol="0" anchor="b"/>
          <a:lstStyle>
            <a:lvl1pPr algn="r">
              <a:defRPr sz="1200"/>
            </a:lvl1pPr>
          </a:lstStyle>
          <a:p>
            <a:fld id="{7D736434-1EC9-4BB2-88C5-DBF76899AC31}" type="slidenum">
              <a:rPr kumimoji="1" lang="ja-JP" altLang="en-US" smtClean="0"/>
              <a:t>‹#›</a:t>
            </a:fld>
            <a:endParaRPr kumimoji="1" lang="ja-JP" altLang="en-US"/>
          </a:p>
        </p:txBody>
      </p:sp>
    </p:spTree>
    <p:extLst>
      <p:ext uri="{BB962C8B-B14F-4D97-AF65-F5344CB8AC3E}">
        <p14:creationId xmlns:p14="http://schemas.microsoft.com/office/powerpoint/2010/main" val="3299264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3"/>
            <a:ext cx="2919413" cy="493713"/>
          </a:xfrm>
          <a:prstGeom prst="rect">
            <a:avLst/>
          </a:prstGeom>
        </p:spPr>
        <p:txBody>
          <a:bodyPr vert="horz" lIns="91419" tIns="45710" rIns="91419" bIns="4571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14763" y="3"/>
            <a:ext cx="2919412" cy="493713"/>
          </a:xfrm>
          <a:prstGeom prst="rect">
            <a:avLst/>
          </a:prstGeom>
        </p:spPr>
        <p:txBody>
          <a:bodyPr vert="horz" lIns="91419" tIns="45710" rIns="91419" bIns="45710" rtlCol="0"/>
          <a:lstStyle>
            <a:lvl1pPr algn="r">
              <a:defRPr sz="1200"/>
            </a:lvl1pPr>
          </a:lstStyle>
          <a:p>
            <a:fld id="{3E8B5510-DB9D-4E40-9D3B-75E55818B802}" type="datetimeFigureOut">
              <a:rPr kumimoji="1" lang="ja-JP" altLang="en-US" smtClean="0"/>
              <a:pPr/>
              <a:t>2026/1/15</a:t>
            </a:fld>
            <a:endParaRPr kumimoji="1"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19" tIns="45710" rIns="91419" bIns="45710" rtlCol="0" anchor="ctr"/>
          <a:lstStyle/>
          <a:p>
            <a:endParaRPr lang="ja-JP" altLang="en-US" dirty="0"/>
          </a:p>
        </p:txBody>
      </p:sp>
      <p:sp>
        <p:nvSpPr>
          <p:cNvPr id="5" name="ノート プレースホルダ 4"/>
          <p:cNvSpPr>
            <a:spLocks noGrp="1"/>
          </p:cNvSpPr>
          <p:nvPr>
            <p:ph type="body" sz="quarter" idx="3"/>
          </p:nvPr>
        </p:nvSpPr>
        <p:spPr>
          <a:xfrm>
            <a:off x="673102" y="4686300"/>
            <a:ext cx="5389563" cy="4440238"/>
          </a:xfrm>
          <a:prstGeom prst="rect">
            <a:avLst/>
          </a:prstGeom>
        </p:spPr>
        <p:txBody>
          <a:bodyPr vert="horz" lIns="91419" tIns="45710" rIns="91419" bIns="4571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3" y="9371013"/>
            <a:ext cx="2919413" cy="493712"/>
          </a:xfrm>
          <a:prstGeom prst="rect">
            <a:avLst/>
          </a:prstGeom>
        </p:spPr>
        <p:txBody>
          <a:bodyPr vert="horz" lIns="91419" tIns="45710" rIns="91419" bIns="4571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19" tIns="45710" rIns="91419" bIns="45710" rtlCol="0" anchor="b"/>
          <a:lstStyle>
            <a:lvl1pPr algn="r">
              <a:defRPr sz="1200"/>
            </a:lvl1pPr>
          </a:lstStyle>
          <a:p>
            <a:fld id="{BA2ABC72-2832-4402-A6F3-6E2225EC9635}" type="slidenum">
              <a:rPr kumimoji="1" lang="ja-JP" altLang="en-US" smtClean="0"/>
              <a:pPr/>
              <a:t>‹#›</a:t>
            </a:fld>
            <a:endParaRPr kumimoji="1" lang="ja-JP" altLang="en-US" dirty="0"/>
          </a:p>
        </p:txBody>
      </p:sp>
    </p:spTree>
    <p:extLst>
      <p:ext uri="{BB962C8B-B14F-4D97-AF65-F5344CB8AC3E}">
        <p14:creationId xmlns:p14="http://schemas.microsoft.com/office/powerpoint/2010/main" val="38208182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00113" y="739775"/>
            <a:ext cx="4935537" cy="3700463"/>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48AD618-CBA7-4421-AF95-07A4AF01AAC8}" type="slidenum">
              <a:rPr kumimoji="1" lang="ja-JP" altLang="en-US" smtClean="0"/>
              <a:pPr/>
              <a:t>1</a:t>
            </a:fld>
            <a:endParaRPr kumimoji="1" lang="ja-JP" altLang="en-US" dirty="0"/>
          </a:p>
        </p:txBody>
      </p:sp>
    </p:spTree>
    <p:extLst>
      <p:ext uri="{BB962C8B-B14F-4D97-AF65-F5344CB8AC3E}">
        <p14:creationId xmlns:p14="http://schemas.microsoft.com/office/powerpoint/2010/main" val="53840703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a:t>マスター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B16654A0-DC62-4059-B693-940C4A692495}" type="datetime1">
              <a:rPr kumimoji="1" lang="ja-JP" altLang="en-US" smtClean="0"/>
              <a:t>2026/1/15</a:t>
            </a:fld>
            <a:endParaRPr kumimoji="1" lang="ja-JP" altLang="en-US" dirty="0"/>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dirty="0"/>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5C5F5293-04EB-47B7-A39E-9F4BB5DEB0F7}" type="datetime1">
              <a:rPr kumimoji="1" lang="ja-JP" altLang="en-US" smtClean="0"/>
              <a:t>2026/1/15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p>
            <a:r>
              <a:rPr kumimoji="0" lang="ja-JP" altLang="en-US"/>
              <a:t>マスター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EFE03999-EA1B-4A27-8B7B-2B84E2975D6E}" type="datetime1">
              <a:rPr kumimoji="1" lang="ja-JP" altLang="en-US" smtClean="0"/>
              <a:t>2026/1/15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A6F683C1-EC31-4F6F-BE9C-D4394920CC93}" type="datetime1">
              <a:rPr kumimoji="1" lang="ja-JP" altLang="en-US" smtClean="0"/>
              <a:t>2026/1/15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7" name="タイトル 6"/>
          <p:cNvSpPr>
            <a:spLocks noGrp="1"/>
          </p:cNvSpPr>
          <p:nvPr>
            <p:ph type="title"/>
          </p:nvPr>
        </p:nvSpPr>
        <p:spPr/>
        <p:txBody>
          <a:bodyPr rtlCol="0"/>
          <a:lstStyle/>
          <a:p>
            <a:r>
              <a:rPr kumimoji="0" lang="ja-JP" altLang="en-US"/>
              <a:t>マスター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a:t>マスター テキストの書式設定</a:t>
            </a:r>
          </a:p>
        </p:txBody>
      </p:sp>
      <p:sp>
        <p:nvSpPr>
          <p:cNvPr id="4" name="日付プレースホルダ 3"/>
          <p:cNvSpPr>
            <a:spLocks noGrp="1"/>
          </p:cNvSpPr>
          <p:nvPr>
            <p:ph type="dt" sz="half" idx="10"/>
          </p:nvPr>
        </p:nvSpPr>
        <p:spPr/>
        <p:txBody>
          <a:bodyPr/>
          <a:lstStyle/>
          <a:p>
            <a:fld id="{B3354572-D3A3-40D2-965B-76B51971A50F}" type="datetime1">
              <a:rPr kumimoji="1" lang="ja-JP" altLang="en-US" smtClean="0"/>
              <a:t>2026/1/15</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FD1F0305-A17B-46AA-9732-5755FF8843F6}" type="datetime1">
              <a:rPr kumimoji="1" lang="ja-JP" altLang="en-US" smtClean="0"/>
              <a:t>2026/1/15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8" name="タイトル 7"/>
          <p:cNvSpPr>
            <a:spLocks noGrp="1"/>
          </p:cNvSpPr>
          <p:nvPr>
            <p:ph type="title"/>
          </p:nvPr>
        </p:nvSpPr>
        <p:spPr/>
        <p:txBody>
          <a:bodyPr rtlCol="0"/>
          <a:lstStyle/>
          <a:p>
            <a:r>
              <a:rPr kumimoji="0" lang="ja-JP" altLang="en-US"/>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マスター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マスター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639BC0F3-3D0B-46FD-BB96-9E6D272152B9}" type="datetime1">
              <a:rPr kumimoji="1" lang="ja-JP" altLang="en-US" smtClean="0"/>
              <a:t>2026/1/15</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p>
            <a:fld id="{F533E4F2-2A01-4298-B351-42E35AD89206}" type="datetime1">
              <a:rPr kumimoji="1" lang="ja-JP" altLang="en-US" smtClean="0"/>
              <a:t>2026/1/15</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6" name="タイトル 5"/>
          <p:cNvSpPr>
            <a:spLocks noGrp="1"/>
          </p:cNvSpPr>
          <p:nvPr>
            <p:ph type="title"/>
          </p:nvPr>
        </p:nvSpPr>
        <p:spPr/>
        <p:txBody>
          <a:bodyPr rtlCol="0"/>
          <a:lstStyle/>
          <a:p>
            <a:r>
              <a:rPr kumimoji="0" lang="ja-JP" altLang="en-US"/>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EDF51E3-9BD6-440D-8EC4-E47D130866EE}" type="datetime1">
              <a:rPr kumimoji="1" lang="ja-JP" altLang="en-US" smtClean="0"/>
              <a:t>2026/1/15</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a:t>マスター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p>
            <a:fld id="{5E707A7F-2674-4375-948C-CCA1E65E2CFD}" type="datetime1">
              <a:rPr kumimoji="1" lang="ja-JP" altLang="en-US" smtClean="0"/>
              <a:t>2026/1/15</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a:t>マスター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1160970C-FFFC-4B04-87E4-CB30B4800A4B}" type="datetime1">
              <a:rPr kumimoji="1" lang="ja-JP" altLang="en-US" smtClean="0"/>
              <a:t>2026/1/15</a:t>
            </a:fld>
            <a:endParaRPr kumimoji="1" lang="ja-JP" altLang="en-US" dirty="0"/>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dirty="0"/>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B39558CB-1803-41F9-BEAC-264E2C773853}" type="slidenum">
              <a:rPr kumimoji="1" lang="ja-JP" altLang="en-US" smtClean="0"/>
              <a:pPr/>
              <a:t>‹#›</a:t>
            </a:fld>
            <a:endParaRPr kumimoji="1" lang="ja-JP" altLang="en-US" dirty="0"/>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6386414"/>
            <a:ext cx="4940624" cy="47959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フリーフォーム 11"/>
          <p:cNvSpPr>
            <a:spLocks/>
          </p:cNvSpPr>
          <p:nvPr/>
        </p:nvSpPr>
        <p:spPr bwMode="auto">
          <a:xfrm>
            <a:off x="485717" y="6386419"/>
            <a:ext cx="3690451" cy="48604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a:spLocks/>
          </p:cNvSpPr>
          <p:nvPr/>
        </p:nvSpPr>
        <p:spPr bwMode="auto">
          <a:xfrm>
            <a:off x="-6042" y="6309319"/>
            <a:ext cx="3402314" cy="562801"/>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線コネクタ 14"/>
          <p:cNvCxnSpPr/>
          <p:nvPr/>
        </p:nvCxnSpPr>
        <p:spPr>
          <a:xfrm>
            <a:off x="0" y="6381328"/>
            <a:ext cx="3396272" cy="49079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ja-JP" altLang="en-US"/>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F07CEE8-1E13-449F-BCC8-09B810ADD19A}" type="datetime1">
              <a:rPr kumimoji="1" lang="ja-JP" altLang="en-US" smtClean="0"/>
              <a:t>2026/1/15</a:t>
            </a:fld>
            <a:endParaRPr kumimoji="1" lang="ja-JP" altLang="en-US" dirty="0"/>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dirty="0"/>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39558CB-1803-41F9-BEAC-264E2C773853}"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5051" y="1870733"/>
            <a:ext cx="8773898" cy="2954114"/>
          </a:xfrm>
        </p:spPr>
        <p:txBody>
          <a:bodyPr anchor="ctr">
            <a:normAutofit/>
          </a:bodyPr>
          <a:lstStyle/>
          <a:p>
            <a:pPr algn="ctr"/>
            <a:r>
              <a:rPr lang="ja-JP" altLang="en-US" sz="2400" dirty="0">
                <a:solidFill>
                  <a:schemeClr val="tx1"/>
                </a:solidFill>
                <a:latin typeface="Meiryo UI" panose="020B0604030504040204" pitchFamily="50" charset="-128"/>
                <a:ea typeface="Meiryo UI" panose="020B0604030504040204" pitchFamily="50" charset="-128"/>
              </a:rPr>
              <a:t>デジタル庁が実施する経過措置の申請対象となる</a:t>
            </a:r>
            <a:br>
              <a:rPr lang="en-US" altLang="ja-JP"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国民健康保険システムの機能要件について</a:t>
            </a:r>
          </a:p>
        </p:txBody>
      </p:sp>
      <p:sp>
        <p:nvSpPr>
          <p:cNvPr id="5" name="タイトル 1"/>
          <p:cNvSpPr txBox="1">
            <a:spLocks/>
          </p:cNvSpPr>
          <p:nvPr/>
        </p:nvSpPr>
        <p:spPr>
          <a:xfrm>
            <a:off x="583865" y="4093689"/>
            <a:ext cx="7976271" cy="731158"/>
          </a:xfrm>
          <a:prstGeom prst="rect">
            <a:avLst/>
          </a:prstGeom>
        </p:spPr>
        <p:txBody>
          <a:bodyPr vert="horz" anchor="ctr">
            <a:normAutofit/>
            <a:scene3d>
              <a:camera prst="orthographicFront"/>
              <a:lightRig rig="soft" dir="t"/>
            </a:scene3d>
            <a:sp3d prstMaterial="softEdge">
              <a:bevelT w="25400" h="25400"/>
            </a:sp3d>
          </a:bodyPr>
          <a:lstStyle/>
          <a:p>
            <a:pPr algn="ctr">
              <a:spcBef>
                <a:spcPct val="0"/>
              </a:spcBef>
              <a:defRPr/>
            </a:pPr>
            <a:endParaRPr lang="en-US" altLang="ja-JP" sz="1662" b="1" dirty="0">
              <a:solidFill>
                <a:srgbClr val="FF0000"/>
              </a:solidFill>
              <a:effectLst>
                <a:outerShdw blurRad="31750" dist="25400" dir="5400000" algn="tl" rotWithShape="0">
                  <a:srgbClr val="000000">
                    <a:alpha val="25000"/>
                  </a:srgbClr>
                </a:outerShdw>
              </a:effectLst>
              <a:latin typeface="Meiryo UI" panose="020B0604030504040204" pitchFamily="50" charset="-128"/>
              <a:ea typeface="Meiryo UI" panose="020B0604030504040204" pitchFamily="50" charset="-128"/>
              <a:cs typeface="+mj-cs"/>
            </a:endParaRPr>
          </a:p>
        </p:txBody>
      </p:sp>
      <p:sp>
        <p:nvSpPr>
          <p:cNvPr id="10" name="テキスト ボックス 9">
            <a:extLst>
              <a:ext uri="{FF2B5EF4-FFF2-40B4-BE49-F238E27FC236}">
                <a16:creationId xmlns:a16="http://schemas.microsoft.com/office/drawing/2014/main" id="{D6E2BC5B-7F05-489F-A218-E53E3663CFCB}"/>
              </a:ext>
            </a:extLst>
          </p:cNvPr>
          <p:cNvSpPr txBox="1"/>
          <p:nvPr/>
        </p:nvSpPr>
        <p:spPr>
          <a:xfrm>
            <a:off x="2079416" y="5688945"/>
            <a:ext cx="4985169" cy="348109"/>
          </a:xfrm>
          <a:prstGeom prst="rect">
            <a:avLst/>
          </a:prstGeom>
          <a:noFill/>
        </p:spPr>
        <p:txBody>
          <a:bodyPr wrap="square" rtlCol="0">
            <a:spAutoFit/>
          </a:bodyPr>
          <a:lstStyle>
            <a:defPPr>
              <a:defRPr lang="ja-JP"/>
            </a:defPPr>
            <a:lvl1pPr algn="ctr">
              <a:defRPr>
                <a:solidFill>
                  <a:schemeClr val="bg1"/>
                </a:solidFill>
                <a:latin typeface="Meiryo UI" panose="020B0604030504040204" pitchFamily="50" charset="-128"/>
                <a:ea typeface="Meiryo UI" panose="020B0604030504040204" pitchFamily="50" charset="-128"/>
              </a:defRPr>
            </a:lvl1pPr>
          </a:lstStyle>
          <a:p>
            <a:r>
              <a:rPr lang="ja-JP" altLang="en-US" sz="1662" dirty="0"/>
              <a:t>国民健康保険システム</a:t>
            </a:r>
            <a:r>
              <a:rPr lang="ja-JP" altLang="en-US" sz="1662"/>
              <a:t>標準化検討会</a:t>
            </a:r>
            <a:endParaRPr lang="en-US" altLang="ja-JP" sz="1662" dirty="0"/>
          </a:p>
        </p:txBody>
      </p:sp>
    </p:spTree>
    <p:extLst>
      <p:ext uri="{BB962C8B-B14F-4D97-AF65-F5344CB8AC3E}">
        <p14:creationId xmlns:p14="http://schemas.microsoft.com/office/powerpoint/2010/main" val="407950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0E6A5DA2-02E0-DF9E-A271-51A2E5A3E2EF}"/>
              </a:ext>
            </a:extLst>
          </p:cNvPr>
          <p:cNvSpPr txBox="1">
            <a:spLocks/>
          </p:cNvSpPr>
          <p:nvPr/>
        </p:nvSpPr>
        <p:spPr>
          <a:xfrm>
            <a:off x="56397" y="573953"/>
            <a:ext cx="8856172" cy="2272465"/>
          </a:xfrm>
          <a:prstGeom prst="rect">
            <a:avLst/>
          </a:prstGeom>
          <a:effectLst/>
        </p:spPr>
        <p:txBody>
          <a:bodyPr vert="horz" rtlCol="0" anchor="t">
            <a:noAutofit/>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pPr marL="465138" indent="-285750">
              <a:buFont typeface="Wingdings" panose="05000000000000000000" pitchFamily="2" charset="2"/>
              <a:buChar char="n"/>
            </a:pPr>
            <a:r>
              <a:rPr lang="ja-JP" altLang="en-US" sz="1050" b="0" dirty="0">
                <a:cs typeface="Meiryo UI" panose="020B0604030504040204" pitchFamily="50" charset="-128"/>
              </a:rPr>
              <a:t>国民健康保険システム標準仕様書（以下「国保標準仕様書」という。）に係る令和</a:t>
            </a:r>
            <a:r>
              <a:rPr lang="en-US" altLang="ja-JP" sz="1050" b="0" dirty="0">
                <a:cs typeface="Meiryo UI" panose="020B0604030504040204" pitchFamily="50" charset="-128"/>
              </a:rPr>
              <a:t>6</a:t>
            </a:r>
            <a:r>
              <a:rPr lang="ja-JP" altLang="en-US" sz="1050" b="0" dirty="0">
                <a:cs typeface="Meiryo UI" panose="020B0604030504040204" pitchFamily="50" charset="-128"/>
              </a:rPr>
              <a:t>年度の標準化検討会にて実装必須機能（経過措置対象）とする機能について整理を行い、全国意見照会を行ったうえで国保標準仕様書</a:t>
            </a:r>
            <a:r>
              <a:rPr lang="en-US" altLang="ja-JP" sz="1050" b="0" dirty="0">
                <a:cs typeface="Meiryo UI" panose="020B0604030504040204" pitchFamily="50" charset="-128"/>
              </a:rPr>
              <a:t>【</a:t>
            </a:r>
            <a:r>
              <a:rPr lang="ja-JP" altLang="en-US" sz="1050" b="0" dirty="0">
                <a:cs typeface="Meiryo UI" panose="020B0604030504040204" pitchFamily="50" charset="-128"/>
              </a:rPr>
              <a:t>第</a:t>
            </a:r>
            <a:r>
              <a:rPr lang="en-US" altLang="ja-JP" sz="1050" b="0" dirty="0">
                <a:cs typeface="Meiryo UI" panose="020B0604030504040204" pitchFamily="50" charset="-128"/>
              </a:rPr>
              <a:t>1.4</a:t>
            </a:r>
            <a:r>
              <a:rPr lang="ja-JP" altLang="en-US" sz="1050" b="0" dirty="0">
                <a:cs typeface="Meiryo UI" panose="020B0604030504040204" pitchFamily="50" charset="-128"/>
              </a:rPr>
              <a:t>版</a:t>
            </a:r>
            <a:r>
              <a:rPr lang="en-US" altLang="ja-JP" sz="1050" b="0" dirty="0">
                <a:cs typeface="Meiryo UI" panose="020B0604030504040204" pitchFamily="50" charset="-128"/>
              </a:rPr>
              <a:t>】</a:t>
            </a:r>
            <a:r>
              <a:rPr lang="ja-JP" altLang="en-US" sz="1050" b="0" dirty="0">
                <a:cs typeface="Meiryo UI" panose="020B0604030504040204" pitchFamily="50" charset="-128"/>
              </a:rPr>
              <a:t>の本紙及び別紙において、経過措置に係る記載を反映したところ。　　　</a:t>
            </a:r>
            <a:endParaRPr lang="en-US" altLang="ja-JP" sz="1000" b="0" dirty="0">
              <a:cs typeface="Meiryo UI" panose="020B0604030504040204" pitchFamily="50" charset="-128"/>
            </a:endParaRPr>
          </a:p>
          <a:p>
            <a:pPr marL="179388"/>
            <a:r>
              <a:rPr lang="ja-JP" altLang="en-US" sz="1050" b="0" dirty="0">
                <a:cs typeface="Meiryo UI" panose="020B0604030504040204" pitchFamily="50" charset="-128"/>
              </a:rPr>
              <a:t>　　　</a:t>
            </a: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r>
              <a:rPr lang="ja-JP" altLang="en-US" sz="1050" b="0" dirty="0">
                <a:cs typeface="Meiryo UI" panose="020B0604030504040204" pitchFamily="50" charset="-128"/>
              </a:rPr>
              <a:t>一方、令和</a:t>
            </a:r>
            <a:r>
              <a:rPr lang="en-US" altLang="ja-JP" sz="1050" b="0" dirty="0">
                <a:cs typeface="Meiryo UI" panose="020B0604030504040204" pitchFamily="50" charset="-128"/>
              </a:rPr>
              <a:t>7</a:t>
            </a:r>
            <a:r>
              <a:rPr lang="ja-JP" altLang="en-US" sz="1050" b="0" dirty="0">
                <a:cs typeface="Meiryo UI" panose="020B0604030504040204" pitchFamily="50" charset="-128"/>
              </a:rPr>
              <a:t>年</a:t>
            </a:r>
            <a:r>
              <a:rPr lang="en-US" altLang="ja-JP" sz="1050" b="0" dirty="0">
                <a:cs typeface="Meiryo UI" panose="020B0604030504040204" pitchFamily="50" charset="-128"/>
              </a:rPr>
              <a:t>2</a:t>
            </a:r>
            <a:r>
              <a:rPr lang="ja-JP" altLang="en-US" sz="1050" b="0" dirty="0">
                <a:cs typeface="Meiryo UI" panose="020B0604030504040204" pitchFamily="50" charset="-128"/>
              </a:rPr>
              <a:t>月にデジタル庁から「移行後の経過措置（一部機能の移行後の実装等）について」においても、経過措置の考え方及び適用の流れが示されたことを受け、令和</a:t>
            </a:r>
            <a:r>
              <a:rPr lang="en-US" altLang="ja-JP" sz="1050" b="0" dirty="0">
                <a:cs typeface="Meiryo UI" panose="020B0604030504040204" pitchFamily="50" charset="-128"/>
              </a:rPr>
              <a:t>7</a:t>
            </a:r>
            <a:r>
              <a:rPr lang="ja-JP" altLang="en-US" sz="1050" b="0" dirty="0">
                <a:cs typeface="Meiryo UI" panose="020B0604030504040204" pitchFamily="50" charset="-128"/>
              </a:rPr>
              <a:t>年</a:t>
            </a:r>
            <a:r>
              <a:rPr lang="en-US" altLang="ja-JP" sz="1050" b="0" dirty="0">
                <a:cs typeface="Meiryo UI" panose="020B0604030504040204" pitchFamily="50" charset="-128"/>
              </a:rPr>
              <a:t>3</a:t>
            </a:r>
            <a:r>
              <a:rPr lang="ja-JP" altLang="en-US" sz="1050" b="0" dirty="0">
                <a:cs typeface="Meiryo UI" panose="020B0604030504040204" pitchFamily="50" charset="-128"/>
              </a:rPr>
              <a:t>月</a:t>
            </a:r>
            <a:r>
              <a:rPr lang="en-US" altLang="ja-JP" sz="1050" b="0" dirty="0">
                <a:cs typeface="Meiryo UI" panose="020B0604030504040204" pitchFamily="50" charset="-128"/>
              </a:rPr>
              <a:t>10</a:t>
            </a:r>
            <a:r>
              <a:rPr lang="ja-JP" altLang="en-US" sz="1050" b="0" dirty="0">
                <a:cs typeface="Meiryo UI" panose="020B0604030504040204" pitchFamily="50" charset="-128"/>
              </a:rPr>
              <a:t>日に実施した国保標準仕様書第</a:t>
            </a:r>
            <a:r>
              <a:rPr lang="en-US" altLang="ja-JP" sz="1050" b="0" dirty="0">
                <a:cs typeface="Meiryo UI" panose="020B0604030504040204" pitchFamily="50" charset="-128"/>
              </a:rPr>
              <a:t>4</a:t>
            </a:r>
            <a:r>
              <a:rPr lang="ja-JP" altLang="en-US" sz="1050" b="0" dirty="0">
                <a:cs typeface="Meiryo UI" panose="020B0604030504040204" pitchFamily="50" charset="-128"/>
              </a:rPr>
              <a:t>回合同ワーキングチームにおいて、これら</a:t>
            </a:r>
            <a:r>
              <a:rPr lang="en-US" altLang="ja-JP" sz="1050" b="0" dirty="0">
                <a:cs typeface="Meiryo UI" panose="020B0604030504040204" pitchFamily="50" charset="-128"/>
              </a:rPr>
              <a:t>2</a:t>
            </a:r>
            <a:r>
              <a:rPr lang="ja-JP" altLang="en-US" sz="1050" b="0" dirty="0">
                <a:cs typeface="Meiryo UI" panose="020B0604030504040204" pitchFamily="50" charset="-128"/>
              </a:rPr>
              <a:t>つの経過措置の関係性について示すようご意見をいただいたため、この点についても国保標準仕様書</a:t>
            </a:r>
            <a:r>
              <a:rPr lang="en-US" altLang="ja-JP" sz="1050" b="0" dirty="0">
                <a:cs typeface="Meiryo UI" panose="020B0604030504040204" pitchFamily="50" charset="-128"/>
              </a:rPr>
              <a:t>【</a:t>
            </a:r>
            <a:r>
              <a:rPr lang="ja-JP" altLang="en-US" sz="1050" b="0" dirty="0">
                <a:cs typeface="Meiryo UI" panose="020B0604030504040204" pitchFamily="50" charset="-128"/>
              </a:rPr>
              <a:t>第</a:t>
            </a:r>
            <a:r>
              <a:rPr lang="en-US" altLang="ja-JP" sz="1050" b="0" dirty="0">
                <a:cs typeface="Meiryo UI" panose="020B0604030504040204" pitchFamily="50" charset="-128"/>
              </a:rPr>
              <a:t>1.4</a:t>
            </a:r>
            <a:r>
              <a:rPr lang="ja-JP" altLang="en-US" sz="1050" b="0" dirty="0">
                <a:cs typeface="Meiryo UI" panose="020B0604030504040204" pitchFamily="50" charset="-128"/>
              </a:rPr>
              <a:t>版</a:t>
            </a:r>
            <a:r>
              <a:rPr lang="en-US" altLang="ja-JP" sz="1050" b="0" dirty="0">
                <a:cs typeface="Meiryo UI" panose="020B0604030504040204" pitchFamily="50" charset="-128"/>
              </a:rPr>
              <a:t>】</a:t>
            </a:r>
            <a:r>
              <a:rPr lang="ja-JP" altLang="en-US" sz="1050" b="0" dirty="0">
                <a:cs typeface="Meiryo UI" panose="020B0604030504040204" pitchFamily="50" charset="-128"/>
              </a:rPr>
              <a:t>の本紙に記載を追加している。</a:t>
            </a: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p:txBody>
      </p:sp>
      <p:sp>
        <p:nvSpPr>
          <p:cNvPr id="5" name="タイトル 2">
            <a:extLst>
              <a:ext uri="{FF2B5EF4-FFF2-40B4-BE49-F238E27FC236}">
                <a16:creationId xmlns:a16="http://schemas.microsoft.com/office/drawing/2014/main" id="{0F36E122-6799-46BF-89D9-E1366FD7A909}"/>
              </a:ext>
            </a:extLst>
          </p:cNvPr>
          <p:cNvSpPr txBox="1">
            <a:spLocks/>
          </p:cNvSpPr>
          <p:nvPr/>
        </p:nvSpPr>
        <p:spPr>
          <a:xfrm>
            <a:off x="158824" y="94668"/>
            <a:ext cx="8827234" cy="332656"/>
          </a:xfrm>
          <a:prstGeom prst="rect">
            <a:avLst/>
          </a:prstGeom>
        </p:spPr>
        <p:txBody>
          <a:bodyPr vert="horz" rtlCol="0" anchor="ctr">
            <a:noAutofit/>
            <a:scene3d>
              <a:camera prst="orthographicFront"/>
              <a:lightRig rig="soft" dir="t"/>
            </a:scene3d>
            <a:sp3d prstMaterial="softEdge">
              <a:bevelT w="25400" h="25400"/>
            </a:sp3d>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r>
              <a:rPr lang="ja-JP" altLang="en-US" sz="1400" dirty="0">
                <a:cs typeface="Meiryo UI" panose="020B0604030504040204" pitchFamily="50" charset="-128"/>
              </a:rPr>
              <a:t>国民健康保険システム標準仕様書における「</a:t>
            </a:r>
            <a:r>
              <a:rPr lang="zh-TW" altLang="en-US" sz="1400" dirty="0">
                <a:cs typeface="Meiryo UI" panose="020B0604030504040204" pitchFamily="50" charset="-128"/>
              </a:rPr>
              <a:t>実装必須機能（経過措置対象）</a:t>
            </a:r>
            <a:r>
              <a:rPr lang="ja-JP" altLang="en-US" sz="1400" dirty="0">
                <a:cs typeface="Meiryo UI" panose="020B0604030504040204" pitchFamily="50" charset="-128"/>
              </a:rPr>
              <a:t>」と</a:t>
            </a:r>
            <a:r>
              <a:rPr lang="ja-JP" altLang="en-US" sz="1400" dirty="0"/>
              <a:t>デジタル庁による「移行後の経過措置（一部機能の移行後の実装等）」</a:t>
            </a:r>
            <a:r>
              <a:rPr lang="ja-JP" altLang="en-US" sz="1400" dirty="0">
                <a:cs typeface="Meiryo UI" panose="020B0604030504040204" pitchFamily="50" charset="-128"/>
              </a:rPr>
              <a:t>について</a:t>
            </a:r>
          </a:p>
        </p:txBody>
      </p:sp>
      <p:sp>
        <p:nvSpPr>
          <p:cNvPr id="4" name="スライド番号プレースホルダー 4">
            <a:extLst>
              <a:ext uri="{FF2B5EF4-FFF2-40B4-BE49-F238E27FC236}">
                <a16:creationId xmlns:a16="http://schemas.microsoft.com/office/drawing/2014/main" id="{23DDA8E9-6FE1-C1E2-DA6A-02FA67DDAB2F}"/>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287AEF50-D421-0F14-183C-98ABEF8FCBFB}"/>
              </a:ext>
            </a:extLst>
          </p:cNvPr>
          <p:cNvSpPr/>
          <p:nvPr/>
        </p:nvSpPr>
        <p:spPr>
          <a:xfrm>
            <a:off x="722483" y="1203138"/>
            <a:ext cx="7524000" cy="831059"/>
          </a:xfrm>
          <a:prstGeom prst="rect">
            <a:avLst/>
          </a:prstGeom>
          <a:ln w="9525">
            <a:solidFill>
              <a:schemeClr val="tx1"/>
            </a:solidFill>
          </a:ln>
        </p:spPr>
        <p:txBody>
          <a:bodyPr wrap="square" lIns="108000" tIns="72000" rIns="72000" bIns="72000">
            <a:noAutofit/>
          </a:bodyPr>
          <a:lstStyle/>
          <a:p>
            <a:pPr defTabSz="914395">
              <a:defRPr/>
            </a:pPr>
            <a:r>
              <a:rPr kumimoji="1" lang="ja-JP" altLang="en-US" sz="900" b="1" u="sng" dirty="0">
                <a:latin typeface="Meiryo UI" panose="020B0604030504040204" pitchFamily="50" charset="-128"/>
                <a:ea typeface="Meiryo UI" panose="020B0604030504040204" pitchFamily="50" charset="-128"/>
              </a:rPr>
              <a:t>国保標準仕様書</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第</a:t>
            </a:r>
            <a:r>
              <a:rPr kumimoji="1" lang="en-US" altLang="ja-JP" sz="900" b="1" u="sng" dirty="0">
                <a:latin typeface="Meiryo UI" panose="020B0604030504040204" pitchFamily="50" charset="-128"/>
                <a:ea typeface="Meiryo UI" panose="020B0604030504040204" pitchFamily="50" charset="-128"/>
              </a:rPr>
              <a:t>1.4</a:t>
            </a:r>
            <a:r>
              <a:rPr kumimoji="1" lang="ja-JP" altLang="en-US" sz="900" b="1" u="sng" dirty="0">
                <a:latin typeface="Meiryo UI" panose="020B0604030504040204" pitchFamily="50" charset="-128"/>
                <a:ea typeface="Meiryo UI" panose="020B0604030504040204" pitchFamily="50" charset="-128"/>
              </a:rPr>
              <a:t>版</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（本紙）第３章 １．（１６）実装必須機能（経過措置対象について）</a:t>
            </a:r>
            <a:endParaRPr kumimoji="1" lang="en-US" altLang="ja-JP" sz="900" b="1" u="sng"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国民健康保険の制度運営に直結しない実装必須機能について、本仕様書に示す機能要件のとおり国民健康保険システムに実装されていない場合でも、システム外での対応や現行機能の継続利用等による代替運用が可能であり、市区町村の事務に支障がないと考えられる機能については時限を設けた標準オプション機能とする方針とし、機能・帳票要件に以下のとおり示している。</a:t>
            </a:r>
            <a:endParaRPr lang="en-US" altLang="ja-JP" sz="900"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（機能・帳票要件の記載方法は省略）</a:t>
            </a:r>
          </a:p>
        </p:txBody>
      </p:sp>
      <p:sp>
        <p:nvSpPr>
          <p:cNvPr id="12" name="正方形/長方形 11">
            <a:extLst>
              <a:ext uri="{FF2B5EF4-FFF2-40B4-BE49-F238E27FC236}">
                <a16:creationId xmlns:a16="http://schemas.microsoft.com/office/drawing/2014/main" id="{4AB545BE-40ED-775A-4440-7ACC2B1B8E65}"/>
              </a:ext>
            </a:extLst>
          </p:cNvPr>
          <p:cNvSpPr/>
          <p:nvPr/>
        </p:nvSpPr>
        <p:spPr>
          <a:xfrm>
            <a:off x="5018126" y="3043088"/>
            <a:ext cx="3894443" cy="1174922"/>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kumimoji="1" lang="ja-JP" altLang="en-US" sz="900" b="1" u="sng" dirty="0">
                <a:latin typeface="Meiryo UI" panose="020B0604030504040204" pitchFamily="50" charset="-128"/>
                <a:ea typeface="Meiryo UI" panose="020B0604030504040204" pitchFamily="50" charset="-128"/>
              </a:rPr>
              <a:t>国保標準仕様書</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第</a:t>
            </a:r>
            <a:r>
              <a:rPr kumimoji="1" lang="en-US" altLang="ja-JP" sz="900" b="1" u="sng" dirty="0">
                <a:latin typeface="Meiryo UI" panose="020B0604030504040204" pitchFamily="50" charset="-128"/>
                <a:ea typeface="Meiryo UI" panose="020B0604030504040204" pitchFamily="50" charset="-128"/>
              </a:rPr>
              <a:t>1.4</a:t>
            </a:r>
            <a:r>
              <a:rPr kumimoji="1" lang="ja-JP" altLang="en-US" sz="900" b="1" u="sng" dirty="0">
                <a:latin typeface="Meiryo UI" panose="020B0604030504040204" pitchFamily="50" charset="-128"/>
                <a:ea typeface="Meiryo UI" panose="020B0604030504040204" pitchFamily="50" charset="-128"/>
              </a:rPr>
              <a:t>版</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（本紙）第３章 １．（１６）実装必須機能（経過措置対象について）</a:t>
            </a:r>
            <a:endParaRPr kumimoji="1" lang="en-US" altLang="ja-JP" sz="900" b="1" u="sng"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機能・帳票要件に示した実装必須機能（経過措置対象）以外の実装必須機能について経過措置対象とする必要がある場合は、令和</a:t>
            </a:r>
            <a:r>
              <a:rPr lang="en-US" altLang="ja-JP" sz="900" dirty="0">
                <a:latin typeface="Meiryo UI" panose="020B0604030504040204" pitchFamily="50" charset="-128"/>
                <a:ea typeface="Meiryo UI" panose="020B0604030504040204" pitchFamily="50" charset="-128"/>
              </a:rPr>
              <a:t>7</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2</a:t>
            </a:r>
            <a:r>
              <a:rPr lang="ja-JP" altLang="en-US" sz="900" dirty="0">
                <a:latin typeface="Meiryo UI" panose="020B0604030504040204" pitchFamily="50" charset="-128"/>
                <a:ea typeface="Meiryo UI" panose="020B0604030504040204" pitchFamily="50" charset="-128"/>
              </a:rPr>
              <a:t>月にデジタル庁より示された「移行後の経過措置（一部機能の移行後の実装等）について」の「４．経過措置適用のフロー」に従い手続きを行う必要がある。</a:t>
            </a:r>
          </a:p>
        </p:txBody>
      </p:sp>
      <p:pic>
        <p:nvPicPr>
          <p:cNvPr id="2" name="図 1"/>
          <p:cNvPicPr>
            <a:picLocks noChangeAspect="1"/>
          </p:cNvPicPr>
          <p:nvPr/>
        </p:nvPicPr>
        <p:blipFill rotWithShape="1">
          <a:blip r:embed="rId2"/>
          <a:srcRect l="16984" t="8624" r="17064" b="5450"/>
          <a:stretch/>
        </p:blipFill>
        <p:spPr>
          <a:xfrm>
            <a:off x="158824" y="2796540"/>
            <a:ext cx="4756869" cy="3486080"/>
          </a:xfrm>
          <a:prstGeom prst="rect">
            <a:avLst/>
          </a:prstGeom>
        </p:spPr>
      </p:pic>
      <p:sp>
        <p:nvSpPr>
          <p:cNvPr id="7" name="正方形/長方形 6"/>
          <p:cNvSpPr/>
          <p:nvPr/>
        </p:nvSpPr>
        <p:spPr>
          <a:xfrm>
            <a:off x="56397" y="6290641"/>
            <a:ext cx="5040680" cy="477054"/>
          </a:xfrm>
          <a:prstGeom prst="rect">
            <a:avLst/>
          </a:prstGeom>
          <a:solidFill>
            <a:schemeClr val="bg1"/>
          </a:solidFill>
        </p:spPr>
        <p:txBody>
          <a:bodyPr wrap="square">
            <a:spAutoFit/>
          </a:bodyPr>
          <a:lstStyle/>
          <a:p>
            <a:endParaRPr lang="ja-JP" altLang="en-US" sz="700" dirty="0">
              <a:solidFill>
                <a:srgbClr val="000000"/>
              </a:solidFill>
              <a:latin typeface="メイリオ" panose="020B0604030504040204" pitchFamily="50" charset="-128"/>
              <a:ea typeface="メイリオ" panose="020B0604030504040204" pitchFamily="50" charset="-128"/>
            </a:endParaRPr>
          </a:p>
          <a:p>
            <a:r>
              <a:rPr lang="ja-JP" altLang="en-US" sz="700" dirty="0">
                <a:solidFill>
                  <a:srgbClr val="000000"/>
                </a:solidFill>
                <a:latin typeface="メイリオ" panose="020B0604030504040204" pitchFamily="50" charset="-128"/>
                <a:ea typeface="メイリオ" panose="020B0604030504040204" pitchFamily="50" charset="-128"/>
              </a:rPr>
              <a:t> </a:t>
            </a:r>
            <a:r>
              <a:rPr lang="ja-JP" altLang="en-US" sz="900" dirty="0">
                <a:solidFill>
                  <a:srgbClr val="000000"/>
                </a:solidFill>
                <a:latin typeface="メイリオ" panose="020B0604030504040204" pitchFamily="50" charset="-128"/>
                <a:ea typeface="メイリオ" panose="020B0604030504040204" pitchFamily="50" charset="-128"/>
              </a:rPr>
              <a:t>地方公共団体の基幹業務システムの統一・標準化</a:t>
            </a:r>
            <a:r>
              <a:rPr lang="ja-JP" altLang="en-US" sz="900" dirty="0">
                <a:latin typeface="メイリオ" panose="020B0604030504040204" pitchFamily="50" charset="-128"/>
                <a:ea typeface="メイリオ" panose="020B0604030504040204" pitchFamily="50" charset="-128"/>
              </a:rPr>
              <a:t>一部機能における移行後の経過措置に関する</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事業者説明会資料（抜粋）</a:t>
            </a:r>
          </a:p>
        </p:txBody>
      </p:sp>
    </p:spTree>
    <p:extLst>
      <p:ext uri="{BB962C8B-B14F-4D97-AF65-F5344CB8AC3E}">
        <p14:creationId xmlns:p14="http://schemas.microsoft.com/office/powerpoint/2010/main" val="1368204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0F36E122-6799-46BF-89D9-E1366FD7A909}"/>
              </a:ext>
            </a:extLst>
          </p:cNvPr>
          <p:cNvSpPr txBox="1">
            <a:spLocks/>
          </p:cNvSpPr>
          <p:nvPr/>
        </p:nvSpPr>
        <p:spPr>
          <a:xfrm>
            <a:off x="158824" y="94668"/>
            <a:ext cx="8769045" cy="332656"/>
          </a:xfrm>
          <a:prstGeom prst="rect">
            <a:avLst/>
          </a:prstGeom>
        </p:spPr>
        <p:txBody>
          <a:bodyPr vert="horz" rtlCol="0" anchor="ctr">
            <a:noAutofit/>
            <a:scene3d>
              <a:camera prst="orthographicFront"/>
              <a:lightRig rig="soft" dir="t"/>
            </a:scene3d>
            <a:sp3d prstMaterial="softEdge">
              <a:bevelT w="25400" h="25400"/>
            </a:sp3d>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r>
              <a:rPr lang="ja-JP" altLang="en-US" sz="1400" dirty="0">
                <a:cs typeface="Meiryo UI" panose="020B0604030504040204" pitchFamily="50" charset="-128"/>
              </a:rPr>
              <a:t>国民健康保険システム標準仕様書における「</a:t>
            </a:r>
            <a:r>
              <a:rPr lang="zh-TW" altLang="en-US" sz="1400" dirty="0">
                <a:cs typeface="Meiryo UI" panose="020B0604030504040204" pitchFamily="50" charset="-128"/>
              </a:rPr>
              <a:t>実装必須機能（経過措置対象）</a:t>
            </a:r>
            <a:r>
              <a:rPr lang="ja-JP" altLang="en-US" sz="1400" dirty="0">
                <a:cs typeface="Meiryo UI" panose="020B0604030504040204" pitchFamily="50" charset="-128"/>
              </a:rPr>
              <a:t>」と</a:t>
            </a:r>
            <a:r>
              <a:rPr lang="ja-JP" altLang="en-US" sz="1400" dirty="0"/>
              <a:t>デジタル庁による「移行後の経過措置（一部機能の移行後の実装等）」</a:t>
            </a:r>
            <a:r>
              <a:rPr lang="ja-JP" altLang="en-US" sz="1400" dirty="0">
                <a:cs typeface="Meiryo UI" panose="020B0604030504040204" pitchFamily="50" charset="-128"/>
              </a:rPr>
              <a:t>について</a:t>
            </a:r>
          </a:p>
        </p:txBody>
      </p:sp>
      <p:sp>
        <p:nvSpPr>
          <p:cNvPr id="4" name="スライド番号プレースホルダー 4">
            <a:extLst>
              <a:ext uri="{FF2B5EF4-FFF2-40B4-BE49-F238E27FC236}">
                <a16:creationId xmlns:a16="http://schemas.microsoft.com/office/drawing/2014/main" id="{23DDA8E9-6FE1-C1E2-DA6A-02FA67DDAB2F}"/>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p:cNvSpPr/>
          <p:nvPr/>
        </p:nvSpPr>
        <p:spPr>
          <a:xfrm>
            <a:off x="883919" y="1562732"/>
            <a:ext cx="576197" cy="1453921"/>
          </a:xfrm>
          <a:prstGeom prst="rect">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正方形/長方形 12"/>
          <p:cNvSpPr/>
          <p:nvPr/>
        </p:nvSpPr>
        <p:spPr>
          <a:xfrm>
            <a:off x="883919" y="3016654"/>
            <a:ext cx="576197" cy="3084022"/>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AB545BE-40ED-775A-4440-7ACC2B1B8E65}"/>
              </a:ext>
            </a:extLst>
          </p:cNvPr>
          <p:cNvSpPr/>
          <p:nvPr/>
        </p:nvSpPr>
        <p:spPr>
          <a:xfrm>
            <a:off x="310595" y="6285077"/>
            <a:ext cx="1690245" cy="425363"/>
          </a:xfrm>
          <a:prstGeom prst="rect">
            <a:avLst/>
          </a:prstGeom>
          <a:solidFill>
            <a:schemeClr val="bg1"/>
          </a:solidFill>
          <a:ln w="9525">
            <a:noFill/>
          </a:ln>
        </p:spPr>
        <p:txBody>
          <a:bodyPr wrap="square" lIns="108000" tIns="72000" rIns="72000" bIns="72000" anchor="ctr">
            <a:noAutofit/>
          </a:bodyPr>
          <a:lstStyle/>
          <a:p>
            <a:pPr algn="ctr" defTabSz="914395">
              <a:defRPr/>
            </a:pPr>
            <a:r>
              <a:rPr kumimoji="1" lang="ja-JP" altLang="en-US" sz="1000" b="1" dirty="0">
                <a:latin typeface="Meiryo UI" panose="020B0604030504040204" pitchFamily="50" charset="-128"/>
                <a:ea typeface="Meiryo UI" panose="020B0604030504040204" pitchFamily="50" charset="-128"/>
              </a:rPr>
              <a:t>国保標準仕様書に</a:t>
            </a:r>
            <a:endParaRPr kumimoji="1"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規定する</a:t>
            </a:r>
            <a:r>
              <a:rPr lang="ja-JP" altLang="en-US" sz="1000" b="1" dirty="0">
                <a:latin typeface="Meiryo UI" panose="020B0604030504040204" pitchFamily="50" charset="-128"/>
                <a:ea typeface="Meiryo UI" panose="020B0604030504040204" pitchFamily="50" charset="-128"/>
              </a:rPr>
              <a:t>機能要件</a:t>
            </a:r>
            <a:endParaRPr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～第</a:t>
            </a:r>
            <a:r>
              <a:rPr kumimoji="1" lang="en-US" altLang="ja-JP" sz="1000" b="1" u="sng" dirty="0">
                <a:latin typeface="Meiryo UI" panose="020B0604030504040204" pitchFamily="50" charset="-128"/>
                <a:ea typeface="Meiryo UI" panose="020B0604030504040204" pitchFamily="50" charset="-128"/>
              </a:rPr>
              <a:t>1.3</a:t>
            </a:r>
            <a:r>
              <a:rPr kumimoji="1" lang="ja-JP" altLang="en-US" sz="1000" b="1" u="sng" dirty="0">
                <a:latin typeface="Meiryo UI" panose="020B0604030504040204" pitchFamily="50" charset="-128"/>
                <a:ea typeface="Meiryo UI" panose="020B0604030504040204" pitchFamily="50" charset="-128"/>
              </a:rPr>
              <a:t>版</a:t>
            </a:r>
            <a:r>
              <a:rPr kumimoji="1" lang="ja-JP" altLang="en-US" sz="1000" b="1" dirty="0">
                <a:latin typeface="Meiryo UI" panose="020B0604030504040204" pitchFamily="50" charset="-128"/>
                <a:ea typeface="Meiryo UI" panose="020B0604030504040204" pitchFamily="50" charset="-128"/>
              </a:rPr>
              <a:t>まで）</a:t>
            </a:r>
            <a:endParaRPr kumimoji="1" lang="en-US" altLang="ja-JP" sz="1000" b="1"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987350" y="1569847"/>
            <a:ext cx="369332" cy="1504604"/>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標準オプション機能</a:t>
            </a:r>
          </a:p>
        </p:txBody>
      </p:sp>
      <p:sp>
        <p:nvSpPr>
          <p:cNvPr id="16" name="テキスト ボックス 15"/>
          <p:cNvSpPr txBox="1"/>
          <p:nvPr/>
        </p:nvSpPr>
        <p:spPr>
          <a:xfrm>
            <a:off x="987350" y="4284409"/>
            <a:ext cx="369332" cy="1007147"/>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実装必須機能</a:t>
            </a:r>
          </a:p>
        </p:txBody>
      </p:sp>
      <p:sp>
        <p:nvSpPr>
          <p:cNvPr id="15" name="右矢印 14"/>
          <p:cNvSpPr/>
          <p:nvPr/>
        </p:nvSpPr>
        <p:spPr>
          <a:xfrm>
            <a:off x="1508093" y="2065211"/>
            <a:ext cx="4474547" cy="208800"/>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2531376" y="4101873"/>
            <a:ext cx="576197" cy="1998804"/>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正方形/長方形 18"/>
          <p:cNvSpPr/>
          <p:nvPr/>
        </p:nvSpPr>
        <p:spPr>
          <a:xfrm>
            <a:off x="2531376" y="3022362"/>
            <a:ext cx="576197" cy="1079510"/>
          </a:xfrm>
          <a:prstGeom prst="rect">
            <a:avLst/>
          </a:prstGeom>
          <a:solidFill>
            <a:schemeClr val="accent2">
              <a:lumMod val="20000"/>
              <a:lumOff val="8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正方形/長方形 16"/>
          <p:cNvSpPr/>
          <p:nvPr/>
        </p:nvSpPr>
        <p:spPr>
          <a:xfrm>
            <a:off x="2557866" y="2951693"/>
            <a:ext cx="523220" cy="1220847"/>
          </a:xfrm>
          <a:prstGeom prst="rect">
            <a:avLst/>
          </a:prstGeom>
        </p:spPr>
        <p:txBody>
          <a:bodyPr vert="eaVert" wrap="none">
            <a:spAutoFit/>
          </a:bodyPr>
          <a:lstStyle/>
          <a:p>
            <a:pPr algn="ctr"/>
            <a:r>
              <a:rPr lang="ja-JP" altLang="en-US" sz="1100" dirty="0">
                <a:latin typeface="メイリオ" panose="020B0604030504040204" pitchFamily="50" charset="-128"/>
                <a:ea typeface="メイリオ" panose="020B0604030504040204" pitchFamily="50" charset="-128"/>
              </a:rPr>
              <a:t>実装必須機能</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（経過措置対象）</a:t>
            </a:r>
          </a:p>
        </p:txBody>
      </p:sp>
      <p:sp>
        <p:nvSpPr>
          <p:cNvPr id="21" name="テキスト ボックス 20"/>
          <p:cNvSpPr txBox="1"/>
          <p:nvPr/>
        </p:nvSpPr>
        <p:spPr>
          <a:xfrm>
            <a:off x="2634807" y="4580352"/>
            <a:ext cx="369332" cy="1007147"/>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実装必須機能</a:t>
            </a:r>
          </a:p>
        </p:txBody>
      </p:sp>
      <p:sp>
        <p:nvSpPr>
          <p:cNvPr id="22" name="右矢印 21"/>
          <p:cNvSpPr/>
          <p:nvPr/>
        </p:nvSpPr>
        <p:spPr>
          <a:xfrm>
            <a:off x="3176061" y="3308722"/>
            <a:ext cx="2812158" cy="207818"/>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4AB545BE-40ED-775A-4440-7ACC2B1B8E65}"/>
              </a:ext>
            </a:extLst>
          </p:cNvPr>
          <p:cNvSpPr/>
          <p:nvPr/>
        </p:nvSpPr>
        <p:spPr>
          <a:xfrm>
            <a:off x="1974351" y="6285076"/>
            <a:ext cx="1690245" cy="425363"/>
          </a:xfrm>
          <a:prstGeom prst="rect">
            <a:avLst/>
          </a:prstGeom>
          <a:solidFill>
            <a:schemeClr val="bg1"/>
          </a:solidFill>
          <a:ln w="9525">
            <a:noFill/>
          </a:ln>
        </p:spPr>
        <p:txBody>
          <a:bodyPr wrap="square" lIns="108000" tIns="72000" rIns="72000" bIns="72000" anchor="ctr">
            <a:noAutofit/>
          </a:bodyPr>
          <a:lstStyle/>
          <a:p>
            <a:pPr algn="ctr" defTabSz="914395">
              <a:defRPr/>
            </a:pPr>
            <a:r>
              <a:rPr kumimoji="1" lang="ja-JP" altLang="en-US" sz="1000" b="1" dirty="0">
                <a:latin typeface="Meiryo UI" panose="020B0604030504040204" pitchFamily="50" charset="-128"/>
                <a:ea typeface="Meiryo UI" panose="020B0604030504040204" pitchFamily="50" charset="-128"/>
              </a:rPr>
              <a:t>国保標準仕様書に</a:t>
            </a:r>
            <a:endParaRPr kumimoji="1"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規定する</a:t>
            </a:r>
            <a:r>
              <a:rPr lang="ja-JP" altLang="en-US" sz="1000" b="1" dirty="0">
                <a:latin typeface="Meiryo UI" panose="020B0604030504040204" pitchFamily="50" charset="-128"/>
                <a:ea typeface="Meiryo UI" panose="020B0604030504040204" pitchFamily="50" charset="-128"/>
              </a:rPr>
              <a:t>機能要件</a:t>
            </a:r>
            <a:endParaRPr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第</a:t>
            </a:r>
            <a:r>
              <a:rPr kumimoji="1" lang="en-US" altLang="ja-JP" sz="1000" b="1" u="sng" dirty="0">
                <a:latin typeface="Meiryo UI" panose="020B0604030504040204" pitchFamily="50" charset="-128"/>
                <a:ea typeface="Meiryo UI" panose="020B0604030504040204" pitchFamily="50" charset="-128"/>
              </a:rPr>
              <a:t>1.4</a:t>
            </a:r>
            <a:r>
              <a:rPr kumimoji="1" lang="ja-JP" altLang="en-US" sz="1000" b="1" u="sng" dirty="0">
                <a:latin typeface="Meiryo UI" panose="020B0604030504040204" pitchFamily="50" charset="-128"/>
                <a:ea typeface="Meiryo UI" panose="020B0604030504040204" pitchFamily="50" charset="-128"/>
              </a:rPr>
              <a:t>版</a:t>
            </a:r>
            <a:r>
              <a:rPr kumimoji="1" lang="ja-JP" altLang="en-US" sz="1000" b="1" dirty="0">
                <a:latin typeface="Meiryo UI" panose="020B0604030504040204" pitchFamily="50" charset="-128"/>
                <a:ea typeface="Meiryo UI" panose="020B0604030504040204" pitchFamily="50" charset="-128"/>
              </a:rPr>
              <a:t>）</a:t>
            </a:r>
            <a:endParaRPr kumimoji="1" lang="en-US" altLang="ja-JP" sz="1000" b="1"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4AB545BE-40ED-775A-4440-7ACC2B1B8E65}"/>
              </a:ext>
            </a:extLst>
          </p:cNvPr>
          <p:cNvSpPr/>
          <p:nvPr/>
        </p:nvSpPr>
        <p:spPr>
          <a:xfrm>
            <a:off x="6030617" y="1862020"/>
            <a:ext cx="2302625" cy="917993"/>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lang="ja-JP" altLang="en-US" sz="900" dirty="0">
                <a:latin typeface="Meiryo UI" panose="020B0604030504040204" pitchFamily="50" charset="-128"/>
                <a:ea typeface="Meiryo UI" panose="020B0604030504040204" pitchFamily="50" charset="-128"/>
              </a:rPr>
              <a:t>「実装してもしなくてもよい機能」</a:t>
            </a:r>
            <a:endParaRPr lang="en-US" altLang="ja-JP" sz="900" dirty="0">
              <a:latin typeface="Meiryo UI" panose="020B0604030504040204" pitchFamily="50" charset="-128"/>
              <a:ea typeface="Meiryo UI" panose="020B0604030504040204" pitchFamily="50" charset="-128"/>
            </a:endParaRPr>
          </a:p>
          <a:p>
            <a:pPr defTabSz="914395">
              <a:defRPr/>
            </a:pPr>
            <a:endParaRPr lang="en-US" altLang="ja-JP" sz="900" dirty="0">
              <a:latin typeface="Meiryo UI" panose="020B0604030504040204" pitchFamily="50" charset="-128"/>
              <a:ea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rPr>
              <a:t>令和</a:t>
            </a:r>
            <a:r>
              <a:rPr lang="en-US" altLang="ja-JP" sz="900" u="sng" dirty="0">
                <a:latin typeface="Meiryo UI" panose="020B0604030504040204" pitchFamily="50" charset="-128"/>
                <a:ea typeface="Meiryo UI" panose="020B0604030504040204" pitchFamily="50" charset="-128"/>
              </a:rPr>
              <a:t>8</a:t>
            </a:r>
            <a:r>
              <a:rPr lang="ja-JP" altLang="en-US" sz="900" u="sng" dirty="0">
                <a:latin typeface="Meiryo UI" panose="020B0604030504040204" pitchFamily="50" charset="-128"/>
                <a:ea typeface="Meiryo UI" panose="020B0604030504040204" pitchFamily="50" charset="-128"/>
              </a:rPr>
              <a:t>年</a:t>
            </a:r>
            <a:r>
              <a:rPr lang="en-US" altLang="ja-JP" sz="900" u="sng" dirty="0">
                <a:latin typeface="Meiryo UI" panose="020B0604030504040204" pitchFamily="50" charset="-128"/>
                <a:ea typeface="Meiryo UI" panose="020B0604030504040204" pitchFamily="50" charset="-128"/>
              </a:rPr>
              <a:t>4</a:t>
            </a:r>
            <a:r>
              <a:rPr lang="ja-JP" altLang="en-US" sz="900" u="sng" dirty="0">
                <a:latin typeface="Meiryo UI" panose="020B0604030504040204" pitchFamily="50" charset="-128"/>
                <a:ea typeface="Meiryo UI" panose="020B0604030504040204" pitchFamily="50" charset="-128"/>
              </a:rPr>
              <a:t>月</a:t>
            </a:r>
            <a:r>
              <a:rPr lang="en-US" altLang="ja-JP" sz="900" u="sng" dirty="0">
                <a:latin typeface="Meiryo UI" panose="020B0604030504040204" pitchFamily="50" charset="-128"/>
                <a:ea typeface="Meiryo UI" panose="020B0604030504040204" pitchFamily="50" charset="-128"/>
              </a:rPr>
              <a:t>1</a:t>
            </a:r>
            <a:r>
              <a:rPr lang="ja-JP" altLang="en-US" sz="900" u="sng" dirty="0">
                <a:latin typeface="Meiryo UI" panose="020B0604030504040204" pitchFamily="50" charset="-128"/>
                <a:ea typeface="Meiryo UI" panose="020B0604030504040204" pitchFamily="50" charset="-128"/>
              </a:rPr>
              <a:t>日までの実装は要しない。</a:t>
            </a:r>
            <a:endParaRPr lang="en-US" altLang="ja-JP" sz="900" u="sng"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AB545BE-40ED-775A-4440-7ACC2B1B8E65}"/>
              </a:ext>
            </a:extLst>
          </p:cNvPr>
          <p:cNvSpPr/>
          <p:nvPr/>
        </p:nvSpPr>
        <p:spPr>
          <a:xfrm>
            <a:off x="6030617" y="3026660"/>
            <a:ext cx="2302625" cy="953200"/>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国保標準仕様書において、一部の実装必須機能について、時限的に標準オプション機能として取扱うこととした機能</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rPr>
              <a:t>令和</a:t>
            </a:r>
            <a:r>
              <a:rPr lang="en-US" altLang="ja-JP" sz="900" u="sng" dirty="0">
                <a:latin typeface="Meiryo UI" panose="020B0604030504040204" pitchFamily="50" charset="-128"/>
                <a:ea typeface="Meiryo UI" panose="020B0604030504040204" pitchFamily="50" charset="-128"/>
              </a:rPr>
              <a:t>8</a:t>
            </a:r>
            <a:r>
              <a:rPr lang="ja-JP" altLang="en-US" sz="900" u="sng" dirty="0">
                <a:latin typeface="Meiryo UI" panose="020B0604030504040204" pitchFamily="50" charset="-128"/>
                <a:ea typeface="Meiryo UI" panose="020B0604030504040204" pitchFamily="50" charset="-128"/>
              </a:rPr>
              <a:t>年</a:t>
            </a:r>
            <a:r>
              <a:rPr lang="en-US" altLang="ja-JP" sz="900" u="sng" dirty="0">
                <a:latin typeface="Meiryo UI" panose="020B0604030504040204" pitchFamily="50" charset="-128"/>
                <a:ea typeface="Meiryo UI" panose="020B0604030504040204" pitchFamily="50" charset="-128"/>
              </a:rPr>
              <a:t>4</a:t>
            </a:r>
            <a:r>
              <a:rPr lang="ja-JP" altLang="en-US" sz="900" u="sng" dirty="0">
                <a:latin typeface="Meiryo UI" panose="020B0604030504040204" pitchFamily="50" charset="-128"/>
                <a:ea typeface="Meiryo UI" panose="020B0604030504040204" pitchFamily="50" charset="-128"/>
              </a:rPr>
              <a:t>月</a:t>
            </a:r>
            <a:r>
              <a:rPr lang="en-US" altLang="ja-JP" sz="900" u="sng" dirty="0">
                <a:latin typeface="Meiryo UI" panose="020B0604030504040204" pitchFamily="50" charset="-128"/>
                <a:ea typeface="Meiryo UI" panose="020B0604030504040204" pitchFamily="50" charset="-128"/>
              </a:rPr>
              <a:t>1</a:t>
            </a:r>
            <a:r>
              <a:rPr lang="ja-JP" altLang="en-US" sz="900" u="sng" dirty="0">
                <a:latin typeface="Meiryo UI" panose="020B0604030504040204" pitchFamily="50" charset="-128"/>
                <a:ea typeface="Meiryo UI" panose="020B0604030504040204" pitchFamily="50" charset="-128"/>
              </a:rPr>
              <a:t>日までの実装は要しない。</a:t>
            </a:r>
            <a:endParaRPr lang="en-US" altLang="ja-JP" sz="900"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4731017" y="5007643"/>
            <a:ext cx="576197" cy="1093033"/>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正方形/長方形 35"/>
          <p:cNvSpPr/>
          <p:nvPr/>
        </p:nvSpPr>
        <p:spPr>
          <a:xfrm>
            <a:off x="4733939" y="4103801"/>
            <a:ext cx="573275" cy="903841"/>
          </a:xfrm>
          <a:prstGeom prst="rect">
            <a:avLst/>
          </a:prstGeom>
          <a:solidFill>
            <a:srgbClr val="FFFF00">
              <a:alpha val="30000"/>
            </a:srgb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テキスト ボックス 36"/>
          <p:cNvSpPr txBox="1"/>
          <p:nvPr/>
        </p:nvSpPr>
        <p:spPr>
          <a:xfrm>
            <a:off x="4834449" y="5239744"/>
            <a:ext cx="369332" cy="724516"/>
          </a:xfrm>
          <a:prstGeom prst="rect">
            <a:avLst/>
          </a:prstGeom>
          <a:noFill/>
        </p:spPr>
        <p:txBody>
          <a:bodyPr vert="eaVert" wrap="square" rtlCol="0">
            <a:spAutoFit/>
          </a:bodyPr>
          <a:lstStyle/>
          <a:p>
            <a:r>
              <a:rPr lang="ja-JP" altLang="en-US" sz="1200" dirty="0">
                <a:latin typeface="メイリオ" panose="020B0604030504040204" pitchFamily="50" charset="-128"/>
                <a:ea typeface="メイリオ" panose="020B0604030504040204" pitchFamily="50" charset="-128"/>
              </a:rPr>
              <a:t>実装完了</a:t>
            </a:r>
            <a:endParaRPr kumimoji="1" lang="ja-JP" altLang="en-US" sz="1200" dirty="0">
              <a:latin typeface="メイリオ" panose="020B0604030504040204" pitchFamily="50" charset="-128"/>
              <a:ea typeface="メイリオ" panose="020B0604030504040204" pitchFamily="50" charset="-128"/>
            </a:endParaRPr>
          </a:p>
        </p:txBody>
      </p:sp>
      <p:sp>
        <p:nvSpPr>
          <p:cNvPr id="40" name="正方形/長方形 39">
            <a:extLst>
              <a:ext uri="{FF2B5EF4-FFF2-40B4-BE49-F238E27FC236}">
                <a16:creationId xmlns:a16="http://schemas.microsoft.com/office/drawing/2014/main" id="{4AB545BE-40ED-775A-4440-7ACC2B1B8E65}"/>
              </a:ext>
            </a:extLst>
          </p:cNvPr>
          <p:cNvSpPr/>
          <p:nvPr/>
        </p:nvSpPr>
        <p:spPr>
          <a:xfrm>
            <a:off x="3919748" y="6252811"/>
            <a:ext cx="2142252" cy="425363"/>
          </a:xfrm>
          <a:prstGeom prst="rect">
            <a:avLst/>
          </a:prstGeom>
          <a:noFill/>
          <a:ln w="9525">
            <a:noFill/>
          </a:ln>
        </p:spPr>
        <p:txBody>
          <a:bodyPr wrap="square" lIns="108000" tIns="72000" rIns="72000" bIns="72000" anchor="ctr">
            <a:noAutofit/>
          </a:bodyPr>
          <a:lstStyle/>
          <a:p>
            <a:pPr algn="ctr" defTabSz="914395">
              <a:defRPr/>
            </a:pPr>
            <a:r>
              <a:rPr lang="ja-JP" altLang="en-US" sz="1100" b="1" dirty="0">
                <a:solidFill>
                  <a:srgbClr val="006600"/>
                </a:solidFill>
                <a:latin typeface="Meiryo UI" panose="020B0604030504040204" pitchFamily="50" charset="-128"/>
                <a:ea typeface="Meiryo UI" panose="020B0604030504040204" pitchFamily="50" charset="-128"/>
              </a:rPr>
              <a:t>各国保システム</a:t>
            </a:r>
            <a:endParaRPr lang="en-US" altLang="ja-JP" sz="1100" b="1" dirty="0">
              <a:solidFill>
                <a:srgbClr val="006600"/>
              </a:solidFill>
              <a:latin typeface="Meiryo UI" panose="020B0604030504040204" pitchFamily="50" charset="-128"/>
              <a:ea typeface="Meiryo UI" panose="020B0604030504040204" pitchFamily="50" charset="-128"/>
            </a:endParaRPr>
          </a:p>
          <a:p>
            <a:pPr algn="ctr" defTabSz="914395">
              <a:defRPr/>
            </a:pPr>
            <a:r>
              <a:rPr lang="ja-JP" altLang="en-US" sz="1100" b="1" dirty="0">
                <a:solidFill>
                  <a:srgbClr val="006600"/>
                </a:solidFill>
                <a:latin typeface="Meiryo UI" panose="020B0604030504040204" pitchFamily="50" charset="-128"/>
                <a:ea typeface="Meiryo UI" panose="020B0604030504040204" pitchFamily="50" charset="-128"/>
              </a:rPr>
              <a:t>（開発事業者）</a:t>
            </a:r>
            <a:endParaRPr kumimoji="1" lang="en-US" altLang="ja-JP" sz="1100" b="1" dirty="0">
              <a:solidFill>
                <a:srgbClr val="006600"/>
              </a:solidFill>
              <a:latin typeface="Meiryo UI" panose="020B0604030504040204" pitchFamily="50" charset="-128"/>
              <a:ea typeface="Meiryo UI" panose="020B0604030504040204" pitchFamily="50" charset="-128"/>
            </a:endParaRPr>
          </a:p>
        </p:txBody>
      </p:sp>
      <p:sp>
        <p:nvSpPr>
          <p:cNvPr id="41" name="テキスト ボックス 40"/>
          <p:cNvSpPr txBox="1"/>
          <p:nvPr/>
        </p:nvSpPr>
        <p:spPr>
          <a:xfrm>
            <a:off x="4757901" y="4099554"/>
            <a:ext cx="523220" cy="952812"/>
          </a:xfrm>
          <a:prstGeom prst="rect">
            <a:avLst/>
          </a:prstGeom>
          <a:noFill/>
        </p:spPr>
        <p:txBody>
          <a:bodyPr vert="eaVert"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経過措置申請対象機能</a:t>
            </a:r>
          </a:p>
        </p:txBody>
      </p:sp>
      <p:sp>
        <p:nvSpPr>
          <p:cNvPr id="42" name="右矢印 41"/>
          <p:cNvSpPr/>
          <p:nvPr/>
        </p:nvSpPr>
        <p:spPr>
          <a:xfrm>
            <a:off x="5361268" y="4613655"/>
            <a:ext cx="626951" cy="207818"/>
          </a:xfrm>
          <a:prstGeom prst="rightArrow">
            <a:avLst/>
          </a:prstGeom>
          <a:solidFill>
            <a:srgbClr val="FF000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3" name="タイトル 2">
            <a:extLst>
              <a:ext uri="{FF2B5EF4-FFF2-40B4-BE49-F238E27FC236}">
                <a16:creationId xmlns:a16="http://schemas.microsoft.com/office/drawing/2014/main" id="{0E6A5DA2-02E0-DF9E-A271-51A2E5A3E2EF}"/>
              </a:ext>
            </a:extLst>
          </p:cNvPr>
          <p:cNvSpPr txBox="1">
            <a:spLocks/>
          </p:cNvSpPr>
          <p:nvPr/>
        </p:nvSpPr>
        <p:spPr>
          <a:xfrm>
            <a:off x="162569" y="528876"/>
            <a:ext cx="8856172" cy="552021"/>
          </a:xfrm>
          <a:prstGeom prst="rect">
            <a:avLst/>
          </a:prstGeom>
          <a:effectLst/>
        </p:spPr>
        <p:txBody>
          <a:bodyPr vert="horz" rtlCol="0" anchor="t">
            <a:noAutofit/>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pPr marL="465138" indent="-285750">
              <a:buFont typeface="Wingdings" panose="05000000000000000000" pitchFamily="2" charset="2"/>
              <a:buChar char="n"/>
            </a:pPr>
            <a:r>
              <a:rPr lang="ja-JP" altLang="en-US" sz="1050" b="0" dirty="0">
                <a:cs typeface="Meiryo UI" panose="020B0604030504040204" pitchFamily="50" charset="-128"/>
              </a:rPr>
              <a:t>国保標準仕様書においては、実装必須機能（経過措置対象）を規定したことにより、令和</a:t>
            </a:r>
            <a:r>
              <a:rPr lang="en-US" altLang="ja-JP" sz="1050" b="0" dirty="0">
                <a:cs typeface="Meiryo UI" panose="020B0604030504040204" pitchFamily="50" charset="-128"/>
              </a:rPr>
              <a:t>8</a:t>
            </a:r>
            <a:r>
              <a:rPr lang="ja-JP" altLang="en-US" sz="1050" b="0" dirty="0">
                <a:cs typeface="Meiryo UI" panose="020B0604030504040204" pitchFamily="50" charset="-128"/>
              </a:rPr>
              <a:t>年</a:t>
            </a:r>
            <a:r>
              <a:rPr lang="en-US" altLang="ja-JP" sz="1050" b="0" dirty="0">
                <a:cs typeface="Meiryo UI" panose="020B0604030504040204" pitchFamily="50" charset="-128"/>
              </a:rPr>
              <a:t>4</a:t>
            </a:r>
            <a:r>
              <a:rPr lang="ja-JP" altLang="en-US" sz="1050" b="0" dirty="0">
                <a:cs typeface="Meiryo UI" panose="020B0604030504040204" pitchFamily="50" charset="-128"/>
              </a:rPr>
              <a:t>月</a:t>
            </a:r>
            <a:r>
              <a:rPr lang="en-US" altLang="ja-JP" sz="1050" b="0" dirty="0">
                <a:cs typeface="Meiryo UI" panose="020B0604030504040204" pitchFamily="50" charset="-128"/>
              </a:rPr>
              <a:t>1</a:t>
            </a:r>
            <a:r>
              <a:rPr lang="ja-JP" altLang="en-US" sz="1050" b="0" dirty="0">
                <a:cs typeface="Meiryo UI" panose="020B0604030504040204" pitchFamily="50" charset="-128"/>
              </a:rPr>
              <a:t>日までに実装すべき機能数が全体として減少することとなるが、個々の国保システムにおいて、なお残る実装必須機能を令和</a:t>
            </a:r>
            <a:r>
              <a:rPr lang="en-US" altLang="ja-JP" sz="1050" b="0" dirty="0">
                <a:cs typeface="Meiryo UI" panose="020B0604030504040204" pitchFamily="50" charset="-128"/>
              </a:rPr>
              <a:t>8</a:t>
            </a:r>
            <a:r>
              <a:rPr lang="ja-JP" altLang="en-US" sz="1050" b="0" dirty="0">
                <a:cs typeface="Meiryo UI" panose="020B0604030504040204" pitchFamily="50" charset="-128"/>
              </a:rPr>
              <a:t>年</a:t>
            </a:r>
            <a:r>
              <a:rPr lang="en-US" altLang="ja-JP" sz="1050" b="0" dirty="0">
                <a:cs typeface="Meiryo UI" panose="020B0604030504040204" pitchFamily="50" charset="-128"/>
              </a:rPr>
              <a:t>4</a:t>
            </a:r>
            <a:r>
              <a:rPr lang="ja-JP" altLang="en-US" sz="1050" b="0" dirty="0">
                <a:cs typeface="Meiryo UI" panose="020B0604030504040204" pitchFamily="50" charset="-128"/>
              </a:rPr>
              <a:t>月</a:t>
            </a:r>
            <a:r>
              <a:rPr lang="en-US" altLang="ja-JP" sz="1050" b="0" dirty="0">
                <a:cs typeface="Meiryo UI" panose="020B0604030504040204" pitchFamily="50" charset="-128"/>
              </a:rPr>
              <a:t>1</a:t>
            </a:r>
            <a:r>
              <a:rPr lang="ja-JP" altLang="en-US" sz="1050" b="0" dirty="0">
                <a:cs typeface="Meiryo UI" panose="020B0604030504040204" pitchFamily="50" charset="-128"/>
              </a:rPr>
              <a:t>日まで実装することが困難である状況が生じた場合には、デジタル庁が示す経過措置適用のフロー（下図において「フロー」という。）に従い、個別に経過措置の申請を行うこととなる。</a:t>
            </a:r>
            <a:endParaRPr lang="en-US" altLang="ja-JP" sz="1050" b="0" dirty="0">
              <a:cs typeface="Meiryo UI" panose="020B0604030504040204" pitchFamily="50" charset="-128"/>
            </a:endParaRPr>
          </a:p>
        </p:txBody>
      </p:sp>
      <p:cxnSp>
        <p:nvCxnSpPr>
          <p:cNvPr id="48" name="直線矢印コネクタ 47"/>
          <p:cNvCxnSpPr/>
          <p:nvPr/>
        </p:nvCxnSpPr>
        <p:spPr>
          <a:xfrm>
            <a:off x="3176061" y="5085038"/>
            <a:ext cx="1487379" cy="0"/>
          </a:xfrm>
          <a:prstGeom prst="straightConnector1">
            <a:avLst/>
          </a:prstGeom>
          <a:ln>
            <a:solidFill>
              <a:schemeClr val="tx1"/>
            </a:solidFill>
            <a:headEnd type="triangle"/>
            <a:tailEnd type="triangle"/>
          </a:ln>
        </p:spPr>
        <p:style>
          <a:lnRef idx="1">
            <a:schemeClr val="accent2"/>
          </a:lnRef>
          <a:fillRef idx="0">
            <a:schemeClr val="accent2"/>
          </a:fillRef>
          <a:effectRef idx="0">
            <a:schemeClr val="accent2"/>
          </a:effectRef>
          <a:fontRef idx="minor">
            <a:schemeClr val="tx1"/>
          </a:fontRef>
        </p:style>
      </p:cxnSp>
      <p:sp>
        <p:nvSpPr>
          <p:cNvPr id="50" name="正方形/長方形 49">
            <a:extLst>
              <a:ext uri="{FF2B5EF4-FFF2-40B4-BE49-F238E27FC236}">
                <a16:creationId xmlns:a16="http://schemas.microsoft.com/office/drawing/2014/main" id="{4AB545BE-40ED-775A-4440-7ACC2B1B8E65}"/>
              </a:ext>
            </a:extLst>
          </p:cNvPr>
          <p:cNvSpPr/>
          <p:nvPr/>
        </p:nvSpPr>
        <p:spPr>
          <a:xfrm>
            <a:off x="6030617" y="4275648"/>
            <a:ext cx="2302625" cy="883831"/>
          </a:xfrm>
          <a:prstGeom prst="rect">
            <a:avLst/>
          </a:prstGeom>
          <a:solidFill>
            <a:srgbClr val="FFFF00">
              <a:alpha val="30000"/>
            </a:srgbClr>
          </a:solidFill>
          <a:ln w="9525">
            <a:solidFill>
              <a:schemeClr val="tx1"/>
            </a:solidFill>
          </a:ln>
        </p:spPr>
        <p:txBody>
          <a:bodyPr wrap="square" lIns="108000" tIns="72000" rIns="72000" bIns="72000" anchor="ctr">
            <a:noAutofit/>
          </a:bodyPr>
          <a:lstStyle/>
          <a:p>
            <a:pP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デジタル庁に経過措置の申請書を提出</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⇒フローに従い、個別に判断が行われる。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正方形/長方形 50">
            <a:extLst>
              <a:ext uri="{FF2B5EF4-FFF2-40B4-BE49-F238E27FC236}">
                <a16:creationId xmlns:a16="http://schemas.microsoft.com/office/drawing/2014/main" id="{4AB545BE-40ED-775A-4440-7ACC2B1B8E65}"/>
              </a:ext>
            </a:extLst>
          </p:cNvPr>
          <p:cNvSpPr/>
          <p:nvPr/>
        </p:nvSpPr>
        <p:spPr>
          <a:xfrm>
            <a:off x="3311728" y="4916903"/>
            <a:ext cx="1216042" cy="883831"/>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各開発事業者にて</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システムの開発状況を</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踏まえて比較・検討</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四角形吹き出し 51"/>
          <p:cNvSpPr/>
          <p:nvPr/>
        </p:nvSpPr>
        <p:spPr>
          <a:xfrm>
            <a:off x="3297681" y="3770788"/>
            <a:ext cx="1255329" cy="776174"/>
          </a:xfrm>
          <a:prstGeom prst="wedgeRectCallout">
            <a:avLst>
              <a:gd name="adj1" fmla="val 62646"/>
              <a:gd name="adj2" fmla="val 42270"/>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各開発事業者において、令和</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8</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年</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4</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月</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1</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日までの開発（削除）が困難と判断した機能</a:t>
            </a:r>
            <a:endParaRPr lang="en-US" altLang="ja-JP" sz="900" kern="1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6" name="正方形/長方形 55">
            <a:extLst>
              <a:ext uri="{FF2B5EF4-FFF2-40B4-BE49-F238E27FC236}">
                <a16:creationId xmlns:a16="http://schemas.microsoft.com/office/drawing/2014/main" id="{4AB545BE-40ED-775A-4440-7ACC2B1B8E65}"/>
              </a:ext>
            </a:extLst>
          </p:cNvPr>
          <p:cNvSpPr/>
          <p:nvPr/>
        </p:nvSpPr>
        <p:spPr>
          <a:xfrm>
            <a:off x="158058" y="1223208"/>
            <a:ext cx="1451722" cy="284937"/>
          </a:xfrm>
          <a:prstGeom prst="rect">
            <a:avLst/>
          </a:prstGeom>
          <a:noFill/>
          <a:ln w="9525">
            <a:noFill/>
          </a:ln>
        </p:spPr>
        <p:txBody>
          <a:bodyPr wrap="square" lIns="108000" tIns="72000" rIns="72000" bIns="72000" anchor="ctr">
            <a:noAutofit/>
          </a:bodyPr>
          <a:lstStyle/>
          <a:p>
            <a:pPr algn="ctr" defTabSz="914395">
              <a:defRPr/>
            </a:pP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kern="100" dirty="0">
                <a:latin typeface="Meiryo UI" panose="020B0604030504040204" pitchFamily="50" charset="-128"/>
                <a:ea typeface="Meiryo UI" panose="020B0604030504040204" pitchFamily="50" charset="-128"/>
                <a:cs typeface="Meiryo UI" panose="020B0604030504040204" pitchFamily="50" charset="-128"/>
              </a:rPr>
              <a:t>イメージ図</a:t>
            </a: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a:t>
            </a:r>
          </a:p>
        </p:txBody>
      </p:sp>
      <p:cxnSp>
        <p:nvCxnSpPr>
          <p:cNvPr id="58" name="直線矢印コネクタ 57"/>
          <p:cNvCxnSpPr/>
          <p:nvPr/>
        </p:nvCxnSpPr>
        <p:spPr>
          <a:xfrm>
            <a:off x="1473361" y="3016653"/>
            <a:ext cx="1042105" cy="1050475"/>
          </a:xfrm>
          <a:prstGeom prst="straightConnector1">
            <a:avLst/>
          </a:prstGeom>
          <a:ln>
            <a:solidFill>
              <a:schemeClr val="tx1"/>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4AB545BE-40ED-775A-4440-7ACC2B1B8E65}"/>
              </a:ext>
            </a:extLst>
          </p:cNvPr>
          <p:cNvSpPr/>
          <p:nvPr/>
        </p:nvSpPr>
        <p:spPr>
          <a:xfrm>
            <a:off x="1469536" y="2632535"/>
            <a:ext cx="1097196" cy="883831"/>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国保標準仕様書における実装必須機能数の減少</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右矢印 61"/>
          <p:cNvSpPr/>
          <p:nvPr/>
        </p:nvSpPr>
        <p:spPr>
          <a:xfrm>
            <a:off x="5722118" y="1431641"/>
            <a:ext cx="196112" cy="153251"/>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4AB545BE-40ED-775A-4440-7ACC2B1B8E65}"/>
              </a:ext>
            </a:extLst>
          </p:cNvPr>
          <p:cNvSpPr/>
          <p:nvPr/>
        </p:nvSpPr>
        <p:spPr>
          <a:xfrm>
            <a:off x="5986850" y="1310717"/>
            <a:ext cx="1111829" cy="384539"/>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国保標準仕様書における経過措置等</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右矢印 65"/>
          <p:cNvSpPr/>
          <p:nvPr/>
        </p:nvSpPr>
        <p:spPr>
          <a:xfrm>
            <a:off x="7270750" y="1440135"/>
            <a:ext cx="196112" cy="153251"/>
          </a:xfrm>
          <a:prstGeom prst="rightArrow">
            <a:avLst/>
          </a:prstGeom>
          <a:solidFill>
            <a:srgbClr val="FF000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7" name="正方形/長方形 66">
            <a:extLst>
              <a:ext uri="{FF2B5EF4-FFF2-40B4-BE49-F238E27FC236}">
                <a16:creationId xmlns:a16="http://schemas.microsoft.com/office/drawing/2014/main" id="{4AB545BE-40ED-775A-4440-7ACC2B1B8E65}"/>
              </a:ext>
            </a:extLst>
          </p:cNvPr>
          <p:cNvSpPr/>
          <p:nvPr/>
        </p:nvSpPr>
        <p:spPr>
          <a:xfrm>
            <a:off x="7504483" y="1313701"/>
            <a:ext cx="1089109" cy="384539"/>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デジタル庁による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経過措置</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正方形/長方形 67">
            <a:extLst>
              <a:ext uri="{FF2B5EF4-FFF2-40B4-BE49-F238E27FC236}">
                <a16:creationId xmlns:a16="http://schemas.microsoft.com/office/drawing/2014/main" id="{4AB545BE-40ED-775A-4440-7ACC2B1B8E65}"/>
              </a:ext>
            </a:extLst>
          </p:cNvPr>
          <p:cNvSpPr/>
          <p:nvPr/>
        </p:nvSpPr>
        <p:spPr>
          <a:xfrm>
            <a:off x="5860301" y="1419738"/>
            <a:ext cx="253098" cy="168487"/>
          </a:xfrm>
          <a:prstGeom prst="rect">
            <a:avLst/>
          </a:prstGeom>
          <a:noFill/>
          <a:ln w="9525">
            <a:noFill/>
          </a:ln>
        </p:spPr>
        <p:txBody>
          <a:bodyPr wrap="square" lIns="108000" tIns="72000" rIns="72000" bIns="72000" anchor="ctr">
            <a:noAutofit/>
          </a:bodyPr>
          <a:lstStyle/>
          <a:p>
            <a:pPr algn="ctr" defTabSz="914395">
              <a:defRPr/>
            </a:pP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69" name="正方形/長方形 68">
            <a:extLst>
              <a:ext uri="{FF2B5EF4-FFF2-40B4-BE49-F238E27FC236}">
                <a16:creationId xmlns:a16="http://schemas.microsoft.com/office/drawing/2014/main" id="{4AB545BE-40ED-775A-4440-7ACC2B1B8E65}"/>
              </a:ext>
            </a:extLst>
          </p:cNvPr>
          <p:cNvSpPr/>
          <p:nvPr/>
        </p:nvSpPr>
        <p:spPr>
          <a:xfrm>
            <a:off x="7425426" y="1431300"/>
            <a:ext cx="253098" cy="168487"/>
          </a:xfrm>
          <a:prstGeom prst="rect">
            <a:avLst/>
          </a:prstGeom>
          <a:noFill/>
          <a:ln w="9525">
            <a:noFill/>
          </a:ln>
        </p:spPr>
        <p:txBody>
          <a:bodyPr wrap="square" lIns="108000" tIns="72000" rIns="72000" bIns="72000" anchor="ctr">
            <a:noAutofit/>
          </a:bodyPr>
          <a:lstStyle/>
          <a:p>
            <a:pPr algn="ctr" defTabSz="914395">
              <a:defRPr/>
            </a:pP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70" name="正方形/長方形 69"/>
          <p:cNvSpPr/>
          <p:nvPr/>
        </p:nvSpPr>
        <p:spPr>
          <a:xfrm>
            <a:off x="5589270" y="1223208"/>
            <a:ext cx="3004322" cy="538917"/>
          </a:xfrm>
          <a:prstGeom prst="rect">
            <a:avLst/>
          </a:prstGeom>
          <a:ln>
            <a:solidFill>
              <a:schemeClr val="tx1"/>
            </a:solidFill>
            <a:prstDash val="sysDash"/>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252364720"/>
      </p:ext>
    </p:extLst>
  </p:cSld>
  <p:clrMapOvr>
    <a:masterClrMapping/>
  </p:clrMapOvr>
</p:sld>
</file>

<file path=ppt/theme/_rels/theme1.xml.rels><?xml version="1.0" encoding="UTF-8" standalone="yes"?><Relationships xmlns="http://schemas.openxmlformats.org/package/2006/relationships"><Relationship Id="rId1" Target="../media/image1.jpeg" Type="http://schemas.openxmlformats.org/officeDocument/2006/relationships/image"/></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ln>
          <a:solidFill>
            <a:schemeClr val="tx1"/>
          </a:solidFill>
          <a:headEnd type="none"/>
          <a:tailEnd type="none"/>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lnDef>
      <a:spPr>
        <a:ln>
          <a:solidFill>
            <a:schemeClr val="tx1"/>
          </a:solidFill>
          <a:headEnd type="oval"/>
          <a:tailEnd type="ova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3" ma:contentTypeDescription="新しいドキュメントを作成します。" ma:contentTypeScope="" ma:versionID="680777042d738c1a80dd8e12ff0903a4">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4625851914e70f11fd811510f0589e8b"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Props1.xml><?xml version="1.0" encoding="utf-8"?>
<ds:datastoreItem xmlns:ds="http://schemas.openxmlformats.org/officeDocument/2006/customXml" ds:itemID="{F197A473-609A-4DA1-B851-A81C996D4CB8}"/>
</file>

<file path=customXml/itemProps2.xml><?xml version="1.0" encoding="utf-8"?>
<ds:datastoreItem xmlns:ds="http://schemas.openxmlformats.org/officeDocument/2006/customXml" ds:itemID="{46A1B6FE-7A04-4326-A2C2-C2A2B8B42C05}"/>
</file>

<file path=customXml/itemProps3.xml><?xml version="1.0" encoding="utf-8"?>
<ds:datastoreItem xmlns:ds="http://schemas.openxmlformats.org/officeDocument/2006/customXml" ds:itemID="{1DEC9F04-58C3-49CE-854E-BF81831E7F73}"/>
</file>

<file path=docMetadata/LabelInfo.xml><?xml version="1.0" encoding="utf-8"?>
<clbl:labelList xmlns:clbl="http://schemas.microsoft.com/office/2020/mipLabelMetadata">
  <clbl:label id="{abef13c3-ec84-4360-afc1-346329e5c56e}" enabled="1" method="Privileged" siteId="{f54277c9-dafe-44aa-85a4-73d5c7c52450}" contentBits="0" removed="0"/>
</clbl:labelList>
</file>

<file path=docProps/app.xml><?xml version="1.0" encoding="utf-8"?>
<Properties xmlns="http://schemas.openxmlformats.org/officeDocument/2006/extended-properties" xmlns:vt="http://schemas.openxmlformats.org/officeDocument/2006/docPropsVTypes">
  <Template>政令市向け国民健康保険システム標準仕様書の策定について</Template>
  <Words>864</Words>
  <PresentationFormat>画面に合わせる (4:3)</PresentationFormat>
  <Paragraphs>84</Paragraphs>
  <Slides>3</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Meiryo UI</vt:lpstr>
      <vt:lpstr>メイリオ</vt:lpstr>
      <vt:lpstr>Calibri</vt:lpstr>
      <vt:lpstr>Lucida Sans Unicode</vt:lpstr>
      <vt:lpstr>Verdana</vt:lpstr>
      <vt:lpstr>Wingdings</vt:lpstr>
      <vt:lpstr>Wingdings 2</vt:lpstr>
      <vt:lpstr>Wingdings 3</vt:lpstr>
      <vt:lpstr>ビジネス</vt:lpstr>
      <vt:lpstr>デジタル庁が実施する経過措置の申請対象となる 国民健康保険システムの機能要件について</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0x010100AF0A40D866770841BFAF1942E268FAD4</vt:lpwstr>
  </property>
</Properties>
</file>