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Metadata/LabelInfo.xml" Type="http://schemas.microsoft.com/office/2020/02/relationships/classificationlabel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11" r:id="rId2"/>
    <p:sldId id="3592" r:id="rId3"/>
    <p:sldId id="3602" r:id="rId4"/>
    <p:sldId id="3595" r:id="rId5"/>
    <p:sldId id="3596" r:id="rId6"/>
    <p:sldId id="3597" r:id="rId7"/>
    <p:sldId id="3598" r:id="rId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8EE"/>
    <a:srgbClr val="FD5FDB"/>
    <a:srgbClr val="FF00FF"/>
    <a:srgbClr val="8C3836"/>
    <a:srgbClr val="ADC579"/>
    <a:srgbClr val="DDE7C7"/>
    <a:srgbClr val="B3C981"/>
    <a:srgbClr val="E6E6E6"/>
    <a:srgbClr val="C1D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465DFC-AE25-4DE0-A14D-FD5BEB60DF20}" v="3" dt="2026-01-15T08:24:12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handoutMasters/handoutMaster1.xml" Type="http://schemas.openxmlformats.org/officeDocument/2006/relationships/handoutMaster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15" Target="revisionInfo.xml" Type="http://schemas.microsoft.com/office/2015/10/relationships/revisionInfo"/><Relationship Id="rId16" Target="../customXml/item1.xml" Type="http://schemas.openxmlformats.org/officeDocument/2006/relationships/customXml"/><Relationship Id="rId17" Target="../customXml/item2.xml" Type="http://schemas.openxmlformats.org/officeDocument/2006/relationships/customXml"/><Relationship Id="rId18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702258A1-9417-4717-BFE1-3A142F5BCBAA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80A8E6CC-7544-4CD3-8242-F9F4698E5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2580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F6CD342C-5781-4295-BA92-C3AEA63DB1FC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</p:spPr>
        <p:txBody>
          <a:bodyPr vert="horz" lIns="91409" tIns="45705" rIns="91409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900564DB-7B66-4DA9-AAC8-09E7DBD013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28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6196-E4E5-47E2-B66B-55A8CCE05A4E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D15D-229F-4B09-96D4-B65DC6EFAE06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19262-40C8-4D04-856A-6D5F9EC135DA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2DBD-6A41-4ED6-A5DA-761B856DE759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A83C-5C19-443E-8EBE-FCA3B6111B3A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D55D-7505-4BBA-BEBA-92D52DB6820C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66BB-4A03-4B26-AF9B-389CBB3BDA84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664F3-B63C-448D-B1D4-9E6B3C4CE2C8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7FD6-D213-4F2F-907B-D2A6724920B8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3EDE-FF86-4030-B215-85B83B848849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B5FE0-38A2-416A-AE45-B59F58428386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42BE8-3AEA-4BED-9005-942EBA61CA13}" type="datetime1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A13A4C85-3BC2-4A18-9633-C309602F11A5}"/>
              </a:ext>
            </a:extLst>
          </p:cNvPr>
          <p:cNvSpPr txBox="1">
            <a:spLocks/>
          </p:cNvSpPr>
          <p:nvPr/>
        </p:nvSpPr>
        <p:spPr>
          <a:xfrm>
            <a:off x="72531" y="1650661"/>
            <a:ext cx="9034040" cy="30679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国民健康保険システム標準化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指定都市の機能要件における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帳票毎の印字する行政区情報及び出力単位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（参考資料）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E3CC5A-C258-9B49-49A8-D3791C0092D8}"/>
              </a:ext>
            </a:extLst>
          </p:cNvPr>
          <p:cNvSpPr txBox="1">
            <a:spLocks noChangeArrowheads="1"/>
          </p:cNvSpPr>
          <p:nvPr/>
        </p:nvSpPr>
        <p:spPr>
          <a:xfrm>
            <a:off x="7305576" y="0"/>
            <a:ext cx="1800996" cy="540336"/>
          </a:xfrm>
          <a:prstGeom prst="rect">
            <a:avLst/>
          </a:prstGeom>
        </p:spPr>
        <p:txBody>
          <a:bodyPr tIns="90000" bIns="90000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>
              <a:buClr>
                <a:srgbClr val="002060"/>
              </a:buClr>
              <a:buNone/>
              <a:defRPr/>
            </a:pPr>
            <a:r>
              <a:rPr lang="ja-JP" altLang="en-US" sz="18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本紙（別添２）</a:t>
            </a:r>
            <a:endParaRPr lang="en-US" altLang="ja-JP" sz="18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37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DF58C2-3FA9-8D8E-6D46-0071B363E9B7}"/>
              </a:ext>
            </a:extLst>
          </p:cNvPr>
          <p:cNvSpPr/>
          <p:nvPr/>
        </p:nvSpPr>
        <p:spPr>
          <a:xfrm>
            <a:off x="204178" y="48180"/>
            <a:ext cx="86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指定都市向けの機能・帳票要件等において、帳票毎に印字する行政区情報及び出力単位の案を以下に示す。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なお、本資料の内容はあくまで参考であり、このとおりに機能を実装することを強制するものではない。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また、指定都市がシステム調達の段階において、本資料の内容を変更して使用することを許容する。その場合、カスタマイズとはみなさない。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A7FE33B-0D01-8F12-3906-062E526B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94732"/>
              </p:ext>
            </p:extLst>
          </p:nvPr>
        </p:nvGraphicFramePr>
        <p:xfrm>
          <a:off x="219828" y="710941"/>
          <a:ext cx="8534337" cy="4051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10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800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国民健康保険標準負担額減額認定証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国民健康保険限度額適用・標準負担額減額認定証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国民健康保険特定疾病療養受療証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国民健康保険限度額適用認定証（若年者）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国民健康保険限度額適用認定証（高齢者）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特定同一世帯所属者証明書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国民健康保険加入・脱退証明書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国民健康保険被保険者資格状況証明書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国民健康保険負担区分等証明書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一部負担金減免等証明書</a:t>
                      </a:r>
                      <a:endParaRPr lang="en-US" altLang="ja-JP" sz="105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4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954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243629"/>
              </p:ext>
            </p:extLst>
          </p:nvPr>
        </p:nvGraphicFramePr>
        <p:xfrm>
          <a:off x="218102" y="392555"/>
          <a:ext cx="8534337" cy="5903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70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12992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限度額適用・標準負担額減額認定申請書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国民健康保険基準収入額適用申請書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国民健康保険特定疾病認定申請書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国民健康保険出産育児一時金支給申請書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国民健康保険葬祭費支給申請書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国民健康保険食事療養費標準負担額減額差額支給申請書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879875"/>
                  </a:ext>
                </a:extLst>
              </a:tr>
              <a:tr h="325755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特定疾病認定申請却下通知書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基準収入額適用申請勧奨通知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一部負担金減免等承認決定通知書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一部負担金減免等取消通知書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標準負担額減額認定申請却下通知書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国民健康保険高齢受給者証の交付について</a:t>
                      </a:r>
                      <a:endParaRPr lang="en-US" altLang="ja-JP" sz="105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資格情報のお知らせ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資格情報のお知らせ 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特別療養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変更理由のお知らせ</a:t>
                      </a:r>
                    </a:p>
                    <a:p>
                      <a:pPr algn="l" fontAlgn="ctr"/>
                      <a:r>
                        <a:rPr lang="en-US" altLang="zh-TW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zh-TW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国民健康保険特別療養費適用事前通知</a:t>
                      </a:r>
                      <a:endParaRPr lang="ja-JP" altLang="en-US" sz="105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zh-TW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53.</a:t>
                      </a:r>
                      <a:r>
                        <a:rPr lang="zh-TW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国民健康保険特別療養費適用解除事前通知</a:t>
                      </a:r>
                      <a:endParaRPr lang="ja-JP" altLang="en-US" sz="105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zh-TW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zh-TW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国民健康保険資格確認書交付予告通知</a:t>
                      </a:r>
                      <a:endParaRPr lang="ja-JP" altLang="en-US" sz="105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弁明の機会の付与通知書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弁明書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57.</a:t>
                      </a:r>
                      <a:r>
                        <a:rPr lang="ja-JP" alt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国民健康保険料（税）納付相談通知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6725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資格照会資料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04469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資格異動内容確認一覧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6092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643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34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2862"/>
              </p:ext>
            </p:extLst>
          </p:nvPr>
        </p:nvGraphicFramePr>
        <p:xfrm>
          <a:off x="218102" y="394821"/>
          <a:ext cx="8534337" cy="51041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国民健康保険料（税）に関する所得申告書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649995"/>
                  </a:ext>
                </a:extLst>
              </a:tr>
              <a:tr h="277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仮納入通知書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（単票）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国民健康保険料（税）納入通知書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国民健康保険料（税）仮徴収停止決定通知書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国民健康保険料（税）仮徴収額変更決定通知書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郵便払込票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連帳用納付書３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連帳用納付書４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35492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国民健康保険料（税）減免却下通知書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国民健康保険料（税）減免変更決定通知書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国民健康保険料（税）減免取消決定通知書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5920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国民健康保険料（税）の賦課資料について（照会）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804877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調定表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8399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保険基盤安定負担金繰入金額算出基礎表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b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普通調整交付金算出基礎表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8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040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257785"/>
              </p:ext>
            </p:extLst>
          </p:nvPr>
        </p:nvGraphicFramePr>
        <p:xfrm>
          <a:off x="218102" y="408875"/>
          <a:ext cx="8534337" cy="60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国民健康保険自己負担額証明書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国民健康保険高額療養費（外来年間合算）自己負担額証明書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957199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国民健康保険高額療養費貸付支給申請書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差額療養費の勧奨について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出産育児一時金の勧奨について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葬祭費の勧奨について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01457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不支給決定通知書（はがき）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24918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医療費通知（汎用紙）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191939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不当利得・不正利得督促通知書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不当利得・不正利得催告通知書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負傷原因照会書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第三者行為返還通知書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資格喪失後受診に伴う返還金精算に係る申出書（委任状兼同意書）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24926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レセプトチェックリスト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50933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306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口座振替開始通知</a:t>
                      </a:r>
                      <a:br>
                        <a:rPr lang="zh-TW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口座振替不能通知書１（カク公）（</a:t>
                      </a:r>
                      <a:r>
                        <a:rPr lang="en-US" altLang="ja-JP" sz="1050" u="none" strike="noStrike" dirty="0" err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eL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-QR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あり）</a:t>
                      </a:r>
                      <a:br>
                        <a:rPr lang="zh-TW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ja-JP" alt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口座振替不能通知書２（マル公）（</a:t>
                      </a:r>
                      <a:r>
                        <a:rPr lang="en-US" altLang="ja-JP" sz="105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eL</a:t>
                      </a: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-QR</a:t>
                      </a:r>
                      <a:r>
                        <a:rPr lang="ja-JP" alt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あり）</a:t>
                      </a:r>
                      <a:endParaRPr lang="zh-TW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9241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28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06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52023"/>
              </p:ext>
            </p:extLst>
          </p:nvPr>
        </p:nvGraphicFramePr>
        <p:xfrm>
          <a:off x="218102" y="409587"/>
          <a:ext cx="8534337" cy="5878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口座振替済通知兼納付額証明書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40741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還付通知書</a:t>
                      </a:r>
                      <a:b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過誤納金還付請求書</a:t>
                      </a:r>
                      <a:b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還付充当通知書</a:t>
                      </a:r>
                      <a:b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充当通知書</a:t>
                      </a:r>
                      <a:b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還付誓約書</a:t>
                      </a:r>
                      <a:endParaRPr lang="zh-TW" altLang="en-US" sz="1050" b="0" i="0" u="none" strike="noStrike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63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督促状（納付書兼用１）（カク公）（</a:t>
                      </a:r>
                      <a:r>
                        <a:rPr lang="en-US" altLang="ja-JP" sz="1050" u="none" strike="noStrike" dirty="0" err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eL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-QR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あり）</a:t>
                      </a:r>
                      <a:endParaRPr lang="en-US" altLang="ja-JP" sz="1050" u="none" strike="sng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督促状（納付書兼用２）（マル公）（</a:t>
                      </a:r>
                      <a:r>
                        <a:rPr lang="en-US" altLang="ja-JP" sz="1050" u="none" strike="noStrike" dirty="0" err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eL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-QR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あり）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督促状（納付書なし）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85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催告書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公示送達書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078400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交付要求解除通知書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分納不履行通知書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公売通知書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差押調書（謄本）（債権）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383498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預貯金の調査について（回答）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892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12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235397"/>
              </p:ext>
            </p:extLst>
          </p:nvPr>
        </p:nvGraphicFramePr>
        <p:xfrm>
          <a:off x="218102" y="392555"/>
          <a:ext cx="8534337" cy="12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滞納明細書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2602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徴収実績調に関する統計帳票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 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65787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日計表 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1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30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F0A40D866770841BFAF1942E268FAD4" ma:contentTypeVersion="13" ma:contentTypeDescription="新しいドキュメントを作成します。" ma:contentTypeScope="" ma:versionID="680777042d738c1a80dd8e12ff0903a4">
  <xsd:schema xmlns:xsd="http://www.w3.org/2001/XMLSchema" xmlns:xs="http://www.w3.org/2001/XMLSchema" xmlns:p="http://schemas.microsoft.com/office/2006/metadata/properties" xmlns:ns2="b99998fb-10e3-408c-a036-282b210bae51" xmlns:ns3="36aa6b61-6875-499d-baac-75d67abe0f30" targetNamespace="http://schemas.microsoft.com/office/2006/metadata/properties" ma:root="true" ma:fieldsID="4625851914e70f11fd811510f0589e8b" ns2:_="" ns3:_="">
    <xsd:import namespace="b99998fb-10e3-408c-a036-282b210bae51"/>
    <xsd:import namespace="36aa6b61-6875-499d-baac-75d67abe0f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9998fb-10e3-408c-a036-282b210bae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9dd84382-b38c-4eba-b7c2-4a66a077d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a6b61-6875-499d-baac-75d67abe0f3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ebd27f-c787-42ab-82b3-91203a9c236c}" ma:internalName="TaxCatchAll" ma:showField="CatchAllData" ma:web="36aa6b61-6875-499d-baac-75d67abe0f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9998fb-10e3-408c-a036-282b210bae51">
      <Terms xmlns="http://schemas.microsoft.com/office/infopath/2007/PartnerControls"/>
    </lcf76f155ced4ddcb4097134ff3c332f>
    <TaxCatchAll xmlns="36aa6b61-6875-499d-baac-75d67abe0f30" xsi:nil="true"/>
  </documentManagement>
</p:properties>
</file>

<file path=customXml/itemProps1.xml><?xml version="1.0" encoding="utf-8"?>
<ds:datastoreItem xmlns:ds="http://schemas.openxmlformats.org/officeDocument/2006/customXml" ds:itemID="{7230D30D-C287-4A56-B389-ECD4C4370923}"/>
</file>

<file path=customXml/itemProps2.xml><?xml version="1.0" encoding="utf-8"?>
<ds:datastoreItem xmlns:ds="http://schemas.openxmlformats.org/officeDocument/2006/customXml" ds:itemID="{1C227025-BC6D-4708-8A73-D5B7BC87394A}"/>
</file>

<file path=customXml/itemProps3.xml><?xml version="1.0" encoding="utf-8"?>
<ds:datastoreItem xmlns:ds="http://schemas.openxmlformats.org/officeDocument/2006/customXml" ds:itemID="{630757F3-A377-4EC6-8BB9-F603AB1A0475}"/>
</file>

<file path=docMetadata/LabelInfo.xml><?xml version="1.0" encoding="utf-8"?>
<clbl:labelList xmlns:clbl="http://schemas.microsoft.com/office/2020/mipLabelMetadata">
  <clbl:label id="{abef13c3-ec84-4360-afc1-346329e5c56e}" enabled="1" method="Privileged" siteId="{f54277c9-dafe-44aa-85a4-73d5c7c5245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Words>2041</Words>
  <PresentationFormat>画面に合わせる (4:3)</PresentationFormat>
  <Paragraphs>325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Meiryo UI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0x010100AF0A40D866770841BFAF1942E268FAD4</vt:lpwstr>
  </property>
</Properties>
</file>