
<file path=[Content_Types].xml><?xml version="1.0" encoding="utf-8"?>
<Types xmlns="http://schemas.openxmlformats.org/package/2006/content-types">
  <Default ContentType="image/x-emf" Extension="emf"/>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drawingml.chart+xml" PartName="/ppt/charts/chart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21" r:id="rId4"/>
    <p:sldMasterId id="2147484088" r:id="rId5"/>
  </p:sldMasterIdLst>
  <p:notesMasterIdLst>
    <p:notesMasterId r:id="rId16"/>
  </p:notesMasterIdLst>
  <p:handoutMasterIdLst>
    <p:handoutMasterId r:id="rId17"/>
  </p:handoutMasterIdLst>
  <p:sldIdLst>
    <p:sldId id="2147483562" r:id="rId6"/>
    <p:sldId id="2147477196" r:id="rId7"/>
    <p:sldId id="2147477167" r:id="rId8"/>
    <p:sldId id="2147477168" r:id="rId9"/>
    <p:sldId id="2147477197" r:id="rId10"/>
    <p:sldId id="2147477169" r:id="rId11"/>
    <p:sldId id="2147477200" r:id="rId12"/>
    <p:sldId id="569" r:id="rId13"/>
    <p:sldId id="2147483561" r:id="rId14"/>
    <p:sldId id="1784" r:id="rId15"/>
  </p:sldIdLst>
  <p:sldSz cx="9906000" cy="6858000" type="A4"/>
  <p:notesSz cx="7102475" cy="10233025"/>
  <p:defaultText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3" userDrawn="1">
          <p15:clr>
            <a:srgbClr val="A4A3A4"/>
          </p15:clr>
        </p15:guide>
        <p15:guide id="3" pos="3215" userDrawn="1">
          <p15:clr>
            <a:srgbClr val="A4A3A4"/>
          </p15:clr>
        </p15:guide>
        <p15:guide id="4" pos="6068" userDrawn="1">
          <p15:clr>
            <a:srgbClr val="A4A3A4"/>
          </p15:clr>
        </p15:guide>
        <p15:guide id="5" pos="3025" userDrawn="1">
          <p15:clr>
            <a:srgbClr val="A4A3A4"/>
          </p15:clr>
        </p15:guide>
        <p15:guide id="6" pos="4572" userDrawn="1">
          <p15:clr>
            <a:srgbClr val="A4A3A4"/>
          </p15:clr>
        </p15:guide>
        <p15:guide id="7" pos="4734" userDrawn="1">
          <p15:clr>
            <a:srgbClr val="A4A3A4"/>
          </p15:clr>
        </p15:guide>
        <p15:guide id="8" pos="1512" userDrawn="1">
          <p15:clr>
            <a:srgbClr val="A4A3A4"/>
          </p15:clr>
        </p15:guide>
        <p15:guide id="9" pos="1697" userDrawn="1">
          <p15:clr>
            <a:srgbClr val="A4A3A4"/>
          </p15:clr>
        </p15:guide>
        <p15:guide id="10" orient="horz" pos="4126" userDrawn="1">
          <p15:clr>
            <a:srgbClr val="A4A3A4"/>
          </p15:clr>
        </p15:guide>
        <p15:guide id="11" pos="2015" userDrawn="1">
          <p15:clr>
            <a:srgbClr val="A4A3A4"/>
          </p15:clr>
        </p15:guide>
        <p15:guide id="12" pos="2213" userDrawn="1">
          <p15:clr>
            <a:srgbClr val="A4A3A4"/>
          </p15:clr>
        </p15:guide>
        <p15:guide id="13" pos="4027" userDrawn="1">
          <p15:clr>
            <a:srgbClr val="A4A3A4"/>
          </p15:clr>
        </p15:guide>
        <p15:guide id="14" pos="422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a:srgbClr val="FFB685"/>
    <a:srgbClr val="FFE389"/>
    <a:srgbClr val="F4D6FE"/>
    <a:srgbClr val="F1CFFD"/>
    <a:srgbClr val="FFD3A7"/>
    <a:srgbClr val="FFC58B"/>
    <a:srgbClr val="F7E2FE"/>
    <a:srgbClr val="FFD7AF"/>
    <a:srgbClr val="ABC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17B5F-860E-4FBE-A7FB-D5EDD2C9FA23}" v="1" dt="2025-12-25T05:55:10.2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6000" autoAdjust="0"/>
  </p:normalViewPr>
  <p:slideViewPr>
    <p:cSldViewPr>
      <p:cViewPr varScale="1">
        <p:scale>
          <a:sx n="58" d="100"/>
          <a:sy n="58" d="100"/>
        </p:scale>
        <p:origin x="1482" y="66"/>
      </p:cViewPr>
      <p:guideLst>
        <p:guide orient="horz" pos="1228"/>
        <p:guide pos="193"/>
        <p:guide pos="3215"/>
        <p:guide pos="6068"/>
        <p:guide pos="3025"/>
        <p:guide pos="4572"/>
        <p:guide pos="4734"/>
        <p:guide pos="1512"/>
        <p:guide pos="1697"/>
        <p:guide orient="horz" pos="4126"/>
        <p:guide pos="2015"/>
        <p:guide pos="2213"/>
        <p:guide pos="4027"/>
        <p:guide pos="422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954" y="72"/>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notesMasters/notesMaster1.xml" Type="http://schemas.openxmlformats.org/officeDocument/2006/relationships/notesMaster"/><Relationship Id="rId17" Target="handoutMasters/handoutMaster1.xml" Type="http://schemas.openxmlformats.org/officeDocument/2006/relationships/handoutMaster"/><Relationship Id="rId18" Target="commentAuthors.xml" Type="http://schemas.openxmlformats.org/officeDocument/2006/relationships/commentAuthors"/><Relationship Id="rId19" Target="presProps.xml" Type="http://schemas.openxmlformats.org/officeDocument/2006/relationships/presProps"/><Relationship Id="rId2" Target="../customXml/item2.xml" Type="http://schemas.openxmlformats.org/officeDocument/2006/relationships/customXml"/><Relationship Id="rId20" Target="viewProps.xml" Type="http://schemas.openxmlformats.org/officeDocument/2006/relationships/viewProps"/><Relationship Id="rId21" Target="theme/theme1.xml" Type="http://schemas.openxmlformats.org/officeDocument/2006/relationships/theme"/><Relationship Id="rId22" Target="tableStyles.xml" Type="http://schemas.openxmlformats.org/officeDocument/2006/relationships/tableStyles"/><Relationship Id="rId23" Target="changesInfos/changesInfo1.xml" Type="http://schemas.microsoft.com/office/2016/11/relationships/changesInfo"/><Relationship Id="rId24" Target="revisionInfo.xml" Type="http://schemas.microsoft.com/office/2015/10/relationships/revisionInfo"/><Relationship Id="rId25" Target="authors.xml" Type="http://schemas.microsoft.com/office/2018/10/relationships/authors"/><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渡邉 真理子(watanabe-mariko.j83)" userId="5f6145ba-5851-4110-875d-19dccd24a6ee" providerId="ADAL" clId="{CD217B5F-860E-4FBE-A7FB-D5EDD2C9FA23}"/>
    <pc:docChg chg="addSld modSld sldOrd">
      <pc:chgData name="渡邉 真理子(watanabe-mariko.j83)" userId="5f6145ba-5851-4110-875d-19dccd24a6ee" providerId="ADAL" clId="{CD217B5F-860E-4FBE-A7FB-D5EDD2C9FA23}" dt="2025-12-25T05:55:10.218" v="3"/>
      <pc:docMkLst>
        <pc:docMk/>
      </pc:docMkLst>
      <pc:sldChg chg="addSp modSp new ord">
        <pc:chgData name="渡邉 真理子(watanabe-mariko.j83)" userId="5f6145ba-5851-4110-875d-19dccd24a6ee" providerId="ADAL" clId="{CD217B5F-860E-4FBE-A7FB-D5EDD2C9FA23}" dt="2025-12-25T05:55:10.218" v="3"/>
        <pc:sldMkLst>
          <pc:docMk/>
          <pc:sldMk cId="268538794" sldId="2147483562"/>
        </pc:sldMkLst>
        <pc:spChg chg="add mod">
          <ac:chgData name="渡邉 真理子(watanabe-mariko.j83)" userId="5f6145ba-5851-4110-875d-19dccd24a6ee" providerId="ADAL" clId="{CD217B5F-860E-4FBE-A7FB-D5EDD2C9FA23}" dt="2025-12-25T05:55:10.218" v="3"/>
          <ac:spMkLst>
            <pc:docMk/>
            <pc:sldMk cId="268538794" sldId="2147483562"/>
            <ac:spMk id="2" creationId="{49915A22-7B78-4AA0-F492-290A9057BD10}"/>
          </ac:spMkLst>
        </pc:spChg>
      </pc:sldChg>
    </pc:docChg>
  </pc:docChgLst>
  <pc:docChgLst>
    <pc:chgData name="渡邉 真理子(watanabe-mariko.j83)" userId="5f6145ba-5851-4110-875d-19dccd24a6ee" providerId="ADAL" clId="{6A1AF562-2D0A-407B-86E8-3A48A9BF6E8E}"/>
    <pc:docChg chg="modSld">
      <pc:chgData name="渡邉 真理子(watanabe-mariko.j83)" userId="5f6145ba-5851-4110-875d-19dccd24a6ee" providerId="ADAL" clId="{6A1AF562-2D0A-407B-86E8-3A48A9BF6E8E}" dt="2025-12-22T01:55:52.528" v="25"/>
      <pc:docMkLst>
        <pc:docMk/>
      </pc:docMkLst>
      <pc:sldChg chg="addSp modSp">
        <pc:chgData name="渡邉 真理子(watanabe-mariko.j83)" userId="5f6145ba-5851-4110-875d-19dccd24a6ee" providerId="ADAL" clId="{6A1AF562-2D0A-407B-86E8-3A48A9BF6E8E}" dt="2025-12-22T01:55:52.528" v="25"/>
        <pc:sldMkLst>
          <pc:docMk/>
          <pc:sldMk cId="3695381503" sldId="2147477198"/>
        </pc:sldMkLst>
      </pc:sldChg>
      <pc:sldChg chg="addSp modSp mod">
        <pc:chgData name="渡邉 真理子(watanabe-mariko.j83)" userId="5f6145ba-5851-4110-875d-19dccd24a6ee" providerId="ADAL" clId="{6A1AF562-2D0A-407B-86E8-3A48A9BF6E8E}" dt="2025-12-22T01:55:50.010" v="24" actId="13822"/>
        <pc:sldMkLst>
          <pc:docMk/>
          <pc:sldMk cId="593539309" sldId="2147477199"/>
        </pc:sldMkLst>
      </pc:sldChg>
    </pc:docChg>
  </pc:docChgLst>
  <pc:docChgLst>
    <pc:chgData name="渡邉 真理子(watanabe-mariko.j83)" userId="5f6145ba-5851-4110-875d-19dccd24a6ee" providerId="ADAL" clId="{BC02221C-6828-4C0E-9F2A-95084A268006}"/>
    <pc:docChg chg="undo custSel modSld">
      <pc:chgData name="渡邉 真理子(watanabe-mariko.j83)" userId="5f6145ba-5851-4110-875d-19dccd24a6ee" providerId="ADAL" clId="{BC02221C-6828-4C0E-9F2A-95084A268006}" dt="2025-12-22T07:46:28.778" v="11" actId="948"/>
      <pc:docMkLst>
        <pc:docMk/>
      </pc:docMkLst>
      <pc:sldChg chg="modSp mod">
        <pc:chgData name="渡邉 真理子(watanabe-mariko.j83)" userId="5f6145ba-5851-4110-875d-19dccd24a6ee" providerId="ADAL" clId="{BC02221C-6828-4C0E-9F2A-95084A268006}" dt="2025-12-22T07:46:28.778" v="11" actId="948"/>
        <pc:sldMkLst>
          <pc:docMk/>
          <pc:sldMk cId="3695381503" sldId="2147477198"/>
        </pc:sldMkLst>
      </pc:sldChg>
      <pc:sldChg chg="modSp mod">
        <pc:chgData name="渡邉 真理子(watanabe-mariko.j83)" userId="5f6145ba-5851-4110-875d-19dccd24a6ee" providerId="ADAL" clId="{BC02221C-6828-4C0E-9F2A-95084A268006}" dt="2025-12-22T07:46:18.140" v="10" actId="948"/>
        <pc:sldMkLst>
          <pc:docMk/>
          <pc:sldMk cId="593539309" sldId="2147477199"/>
        </pc:sldMkLst>
      </pc:sldChg>
    </pc:docChg>
  </pc:docChgLst>
  <pc:docChgLst>
    <pc:chgData name="渡邉 真理子(watanabe-mariko.j83)" userId="5f6145ba-5851-4110-875d-19dccd24a6ee" providerId="ADAL" clId="{2CA51AD2-D3AF-4B07-9B32-28BABEED7AA9}"/>
    <pc:docChg chg="custSel addSld delSld modSld">
      <pc:chgData name="渡邉 真理子(watanabe-mariko.j83)" userId="5f6145ba-5851-4110-875d-19dccd24a6ee" providerId="ADAL" clId="{2CA51AD2-D3AF-4B07-9B32-28BABEED7AA9}" dt="2025-12-23T06:25:02.660" v="4" actId="478"/>
      <pc:docMkLst>
        <pc:docMk/>
      </pc:docMkLst>
      <pc:sldChg chg="addSp delSp modSp add mod">
        <pc:chgData name="渡邉 真理子(watanabe-mariko.j83)" userId="5f6145ba-5851-4110-875d-19dccd24a6ee" providerId="ADAL" clId="{2CA51AD2-D3AF-4B07-9B32-28BABEED7AA9}" dt="2025-12-23T06:25:02.660" v="4" actId="478"/>
        <pc:sldMkLst>
          <pc:docMk/>
          <pc:sldMk cId="1760307921" sldId="2147477169"/>
        </pc:sldMkLst>
      </pc:sldChg>
      <pc:sldChg chg="del">
        <pc:chgData name="渡邉 真理子(watanabe-mariko.j83)" userId="5f6145ba-5851-4110-875d-19dccd24a6ee" providerId="ADAL" clId="{2CA51AD2-D3AF-4B07-9B32-28BABEED7AA9}" dt="2025-12-23T06:24:55.406" v="2" actId="47"/>
        <pc:sldMkLst>
          <pc:docMk/>
          <pc:sldMk cId="3695381503" sldId="2147477198"/>
        </pc:sldMkLst>
      </pc:sldChg>
      <pc:sldChg chg="del">
        <pc:chgData name="渡邉 真理子(watanabe-mariko.j83)" userId="5f6145ba-5851-4110-875d-19dccd24a6ee" providerId="ADAL" clId="{2CA51AD2-D3AF-4B07-9B32-28BABEED7AA9}" dt="2025-12-23T06:24:56.861" v="3" actId="47"/>
        <pc:sldMkLst>
          <pc:docMk/>
          <pc:sldMk cId="593539309" sldId="2147477199"/>
        </pc:sldMkLst>
      </pc:sldChg>
      <pc:sldChg chg="add">
        <pc:chgData name="渡邉 真理子(watanabe-mariko.j83)" userId="5f6145ba-5851-4110-875d-19dccd24a6ee" providerId="ADAL" clId="{2CA51AD2-D3AF-4B07-9B32-28BABEED7AA9}" dt="2025-12-23T06:24:45.368" v="0"/>
        <pc:sldMkLst>
          <pc:docMk/>
          <pc:sldMk cId="1140395650" sldId="2147477200"/>
        </pc:sldMkLst>
      </pc:sldChg>
    </pc:docChg>
  </pc:docChgLst>
  <pc:docChgLst>
    <pc:chgData name="根本 剛志(nemoto-tsuyoshi01)" userId="S::ntbll@lansys.mhlw.go.jp::b6d1efd2-e05e-496f-9d90-aa0e4d882732" providerId="AD" clId="Web-{50B19A28-B0E2-064D-C5BE-ACF9683047AF}"/>
    <pc:docChg chg="addSld delSld modSld">
      <pc:chgData name="根本 剛志(nemoto-tsuyoshi01)" userId="S::ntbll@lansys.mhlw.go.jp::b6d1efd2-e05e-496f-9d90-aa0e4d882732" providerId="AD" clId="Web-{50B19A28-B0E2-064D-C5BE-ACF9683047AF}" dt="2025-12-10T06:39:06.915" v="72" actId="20577"/>
      <pc:docMkLst>
        <pc:docMk/>
      </pc:docMkLst>
      <pc:sldChg chg="del">
        <pc:chgData name="根本 剛志(nemoto-tsuyoshi01)" userId="S::ntbll@lansys.mhlw.go.jp::b6d1efd2-e05e-496f-9d90-aa0e4d882732" providerId="AD" clId="Web-{50B19A28-B0E2-064D-C5BE-ACF9683047AF}" dt="2025-12-10T06:28:31.380" v="0"/>
        <pc:sldMkLst>
          <pc:docMk/>
          <pc:sldMk cId="1760307921" sldId="2147477169"/>
        </pc:sldMkLst>
      </pc:sldChg>
      <pc:sldChg chg="addSp modSp">
        <pc:chgData name="根本 剛志(nemoto-tsuyoshi01)" userId="S::ntbll@lansys.mhlw.go.jp::b6d1efd2-e05e-496f-9d90-aa0e4d882732" providerId="AD" clId="Web-{50B19A28-B0E2-064D-C5BE-ACF9683047AF}" dt="2025-12-10T06:39:06.915" v="72" actId="20577"/>
        <pc:sldMkLst>
          <pc:docMk/>
          <pc:sldMk cId="593539309" sldId="2147477199"/>
        </pc:sldMkLst>
      </pc:sldChg>
      <pc:sldChg chg="add replId">
        <pc:chgData name="根本 剛志(nemoto-tsuyoshi01)" userId="S::ntbll@lansys.mhlw.go.jp::b6d1efd2-e05e-496f-9d90-aa0e4d882732" providerId="AD" clId="Web-{50B19A28-B0E2-064D-C5BE-ACF9683047AF}" dt="2025-12-10T06:28:54.443" v="1"/>
        <pc:sldMkLst>
          <pc:docMk/>
          <pc:sldMk cId="1251604862" sldId="2147477200"/>
        </pc:sldMkLst>
      </pc:sldChg>
      <pc:sldChg chg="modSp add replId">
        <pc:chgData name="根本 剛志(nemoto-tsuyoshi01)" userId="S::ntbll@lansys.mhlw.go.jp::b6d1efd2-e05e-496f-9d90-aa0e4d882732" providerId="AD" clId="Web-{50B19A28-B0E2-064D-C5BE-ACF9683047AF}" dt="2025-12-10T06:38:29.945" v="65" actId="20577"/>
        <pc:sldMkLst>
          <pc:docMk/>
          <pc:sldMk cId="3245808069" sldId="2147477201"/>
        </pc:sldMkLst>
      </pc:sldChg>
    </pc:docChg>
  </pc:docChgLst>
  <pc:docChgLst>
    <pc:chgData name="根本 剛志(nemoto-tsuyoshi01)" userId="S::ntbll@lansys.mhlw.go.jp::b6d1efd2-e05e-496f-9d90-aa0e4d882732" providerId="AD" clId="Web-{F5344B36-CDA9-E5D5-1556-09FBDBEF8F0F}"/>
    <pc:docChg chg="addSld delSld modSld sldOrd">
      <pc:chgData name="根本 剛志(nemoto-tsuyoshi01)" userId="S::ntbll@lansys.mhlw.go.jp::b6d1efd2-e05e-496f-9d90-aa0e4d882732" providerId="AD" clId="Web-{F5344B36-CDA9-E5D5-1556-09FBDBEF8F0F}" dt="2025-12-10T06:54:46.301" v="83"/>
      <pc:docMkLst>
        <pc:docMk/>
      </pc:docMkLst>
      <pc:sldChg chg="add del">
        <pc:chgData name="根本 剛志(nemoto-tsuyoshi01)" userId="S::ntbll@lansys.mhlw.go.jp::b6d1efd2-e05e-496f-9d90-aa0e4d882732" providerId="AD" clId="Web-{F5344B36-CDA9-E5D5-1556-09FBDBEF8F0F}" dt="2025-12-10T06:54:46.301" v="83"/>
        <pc:sldMkLst>
          <pc:docMk/>
          <pc:sldMk cId="1627338200" sldId="569"/>
        </pc:sldMkLst>
      </pc:sldChg>
      <pc:sldChg chg="addSp modSp add del ord">
        <pc:chgData name="根本 剛志(nemoto-tsuyoshi01)" userId="S::ntbll@lansys.mhlw.go.jp::b6d1efd2-e05e-496f-9d90-aa0e4d882732" providerId="AD" clId="Web-{F5344B36-CDA9-E5D5-1556-09FBDBEF8F0F}" dt="2025-12-10T06:48:00.243" v="56" actId="20577"/>
        <pc:sldMkLst>
          <pc:docMk/>
          <pc:sldMk cId="3695381503" sldId="2147477198"/>
        </pc:sldMkLst>
      </pc:sldChg>
      <pc:sldChg chg="modSp">
        <pc:chgData name="根本 剛志(nemoto-tsuyoshi01)" userId="S::ntbll@lansys.mhlw.go.jp::b6d1efd2-e05e-496f-9d90-aa0e4d882732" providerId="AD" clId="Web-{F5344B36-CDA9-E5D5-1556-09FBDBEF8F0F}" dt="2025-12-10T06:54:35.785" v="79" actId="20577"/>
        <pc:sldMkLst>
          <pc:docMk/>
          <pc:sldMk cId="593539309" sldId="2147477199"/>
        </pc:sldMkLst>
      </pc:sldChg>
      <pc:sldChg chg="del">
        <pc:chgData name="根本 剛志(nemoto-tsuyoshi01)" userId="S::ntbll@lansys.mhlw.go.jp::b6d1efd2-e05e-496f-9d90-aa0e4d882732" providerId="AD" clId="Web-{F5344B36-CDA9-E5D5-1556-09FBDBEF8F0F}" dt="2025-12-10T06:54:39.910" v="80"/>
        <pc:sldMkLst>
          <pc:docMk/>
          <pc:sldMk cId="1251604862" sldId="2147477200"/>
        </pc:sldMkLst>
      </pc:sldChg>
      <pc:sldChg chg="addSp delSp modSp del">
        <pc:chgData name="根本 剛志(nemoto-tsuyoshi01)" userId="S::ntbll@lansys.mhlw.go.jp::b6d1efd2-e05e-496f-9d90-aa0e4d882732" providerId="AD" clId="Web-{F5344B36-CDA9-E5D5-1556-09FBDBEF8F0F}" dt="2025-12-10T06:43:31.395" v="18"/>
        <pc:sldMkLst>
          <pc:docMk/>
          <pc:sldMk cId="3245808069" sldId="2147477201"/>
        </pc:sldMkLst>
      </pc:sldChg>
      <pc:sldChg chg="add del replId">
        <pc:chgData name="根本 剛志(nemoto-tsuyoshi01)" userId="S::ntbll@lansys.mhlw.go.jp::b6d1efd2-e05e-496f-9d90-aa0e4d882732" providerId="AD" clId="Web-{F5344B36-CDA9-E5D5-1556-09FBDBEF8F0F}" dt="2025-12-10T06:54:41.160" v="81"/>
        <pc:sldMkLst>
          <pc:docMk/>
          <pc:sldMk cId="922631301" sldId="2147477202"/>
        </pc:sldMkLst>
      </pc:sldChg>
    </pc:docChg>
  </pc:docChgLst>
  <pc:docChgLst>
    <pc:chgData name="根本 剛志(nemoto-tsuyoshi01)" userId="S::ntbll@lansys.mhlw.go.jp::b6d1efd2-e05e-496f-9d90-aa0e4d882732" providerId="AD" clId="Web-{542BE05D-5132-F2D9-811F-56DCA4E9A66E}"/>
    <pc:docChg chg="addSld modSld">
      <pc:chgData name="根本 剛志(nemoto-tsuyoshi01)" userId="S::ntbll@lansys.mhlw.go.jp::b6d1efd2-e05e-496f-9d90-aa0e4d882732" providerId="AD" clId="Web-{542BE05D-5132-F2D9-811F-56DCA4E9A66E}" dt="2025-12-10T06:27:47.480" v="36" actId="20577"/>
      <pc:docMkLst>
        <pc:docMk/>
      </pc:docMkLst>
      <pc:sldChg chg="addSp modSp">
        <pc:chgData name="根本 剛志(nemoto-tsuyoshi01)" userId="S::ntbll@lansys.mhlw.go.jp::b6d1efd2-e05e-496f-9d90-aa0e4d882732" providerId="AD" clId="Web-{542BE05D-5132-F2D9-811F-56DCA4E9A66E}" dt="2025-12-10T06:27:47.480" v="36" actId="20577"/>
        <pc:sldMkLst>
          <pc:docMk/>
          <pc:sldMk cId="1760307921" sldId="2147477169"/>
        </pc:sldMkLst>
      </pc:sldChg>
      <pc:sldChg chg="add replId">
        <pc:chgData name="根本 剛志(nemoto-tsuyoshi01)" userId="S::ntbll@lansys.mhlw.go.jp::b6d1efd2-e05e-496f-9d90-aa0e4d882732" providerId="AD" clId="Web-{542BE05D-5132-F2D9-811F-56DCA4E9A66E}" dt="2025-12-10T06:11:01.875" v="0"/>
        <pc:sldMkLst>
          <pc:docMk/>
          <pc:sldMk cId="593539309" sldId="2147477199"/>
        </pc:sldMkLst>
      </pc:sldChg>
    </pc:docChg>
  </pc:docChgLst>
</pc:chgInfo>
</file>

<file path=ppt/charts/_rels/chart1.xml.rels><?xml version="1.0" encoding="UTF-8" standalone="yes"?><Relationships xmlns="http://schemas.openxmlformats.org/package/2006/relationships"><Relationship Id="rId1" Target="../embeddings/Microsoft_Excel_Worksheet.xlsx" Type="http://schemas.openxmlformats.org/officeDocument/2006/relationships/packag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43952649503162E-2"/>
          <c:y val="4.7955026455026459E-2"/>
          <c:w val="0.7309116757366565"/>
          <c:h val="0.84874206349206349"/>
        </c:manualLayout>
      </c:layout>
      <c:barChart>
        <c:barDir val="col"/>
        <c:grouping val="stacked"/>
        <c:varyColors val="0"/>
        <c:ser>
          <c:idx val="0"/>
          <c:order val="0"/>
          <c:tx>
            <c:strRef>
              <c:f>'図2、表6'!$E$8</c:f>
              <c:strCache>
                <c:ptCount val="1"/>
                <c:pt idx="0">
                  <c:v>高齢</c:v>
                </c:pt>
              </c:strCache>
            </c:strRef>
          </c:tx>
          <c:spPr>
            <a:solidFill>
              <a:srgbClr val="FFC000"/>
            </a:solidFill>
            <a:ln w="12700">
              <a:solidFill>
                <a:srgbClr val="000000"/>
              </a:solidFill>
              <a:prstDash val="solid"/>
            </a:ln>
          </c:spPr>
          <c:invertIfNegative val="0"/>
          <c:dLbls>
            <c:spPr>
              <a:solidFill>
                <a:srgbClr val="FFFFFF"/>
              </a:solidFill>
              <a:ln w="25400">
                <a:noFill/>
              </a:ln>
              <a:effectLst>
                <a:softEdge rad="31750"/>
              </a:effectLst>
            </c:spPr>
            <c:txPr>
              <a:bodyPr/>
              <a:lstStyle/>
              <a:p>
                <a:pPr>
                  <a:defRPr sz="800" b="0" i="0" u="none" strike="noStrike" baseline="0">
                    <a:solidFill>
                      <a:srgbClr val="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'図2、表6'!$F$8:$L$8</c:f>
              <c:numCache>
                <c:formatCode>0.0%</c:formatCode>
                <c:ptCount val="6"/>
                <c:pt idx="0">
                  <c:v>8.8000000000000009E-2</c:v>
                </c:pt>
                <c:pt idx="1">
                  <c:v>8.2550000000000012E-2</c:v>
                </c:pt>
                <c:pt idx="2">
                  <c:v>6.6299999999999998E-2</c:v>
                </c:pt>
                <c:pt idx="3">
                  <c:v>0.10102</c:v>
                </c:pt>
                <c:pt idx="4">
                  <c:v>9.9360000000000004E-2</c:v>
                </c:pt>
                <c:pt idx="5">
                  <c:v>0.12519</c:v>
                </c:pt>
              </c:numCache>
            </c:numRef>
          </c:val>
          <c:extLst>
            <c:ext xmlns:c16="http://schemas.microsoft.com/office/drawing/2014/chart" uri="{C3380CC4-5D6E-409C-BE32-E72D297353CC}">
              <c16:uniqueId val="{00000000-8A92-417E-95C9-48CA6523EDF4}"/>
            </c:ext>
          </c:extLst>
        </c:ser>
        <c:ser>
          <c:idx val="1"/>
          <c:order val="1"/>
          <c:tx>
            <c:strRef>
              <c:f>'図2、表6'!$E$9</c:f>
              <c:strCache>
                <c:ptCount val="1"/>
                <c:pt idx="0">
                  <c:v>遺族</c:v>
                </c:pt>
              </c:strCache>
            </c:strRef>
          </c:tx>
          <c:spPr>
            <a:solidFill>
              <a:srgbClr val="FFFF00"/>
            </a:solidFill>
            <a:ln w="12700">
              <a:solidFill>
                <a:srgbClr val="000000"/>
              </a:solidFill>
              <a:prstDash val="solid"/>
            </a:ln>
          </c:spPr>
          <c:invertIfNegative val="0"/>
          <c:dLbls>
            <c:dLbl>
              <c:idx val="1"/>
              <c:layout>
                <c:manualLayout>
                  <c:x val="-4.7397041526063187E-17"/>
                  <c:y val="1.1999244142101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92-417E-95C9-48CA6523EDF4}"/>
                </c:ext>
              </c:extLst>
            </c:dLbl>
            <c:dLbl>
              <c:idx val="2"/>
              <c:layout>
                <c:manualLayout>
                  <c:x val="4.7397041526063187E-17"/>
                  <c:y val="9.5993953136810275E-3"/>
                </c:manualLayout>
              </c:layout>
              <c:spPr>
                <a:solidFill>
                  <a:srgbClr val="FFFFFF"/>
                </a:solidFill>
                <a:ln w="25400">
                  <a:noFill/>
                </a:ln>
                <a:effectLst>
                  <a:softEdge rad="31750"/>
                </a:effectLst>
              </c:spPr>
              <c:txPr>
                <a:bodyPr/>
                <a:lstStyle/>
                <a:p>
                  <a:pPr>
                    <a:defRPr sz="800" b="0" i="0" u="none" strike="noStrike" baseline="0">
                      <a:solidFill>
                        <a:sysClr val="windowText" lastClr="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92-417E-95C9-48CA6523EDF4}"/>
                </c:ext>
              </c:extLst>
            </c:dLbl>
            <c:spPr>
              <a:solidFill>
                <a:srgbClr val="FFFFFF"/>
              </a:solidFill>
              <a:ln w="25400">
                <a:noFill/>
              </a:ln>
              <a:effectLst>
                <a:softEdge rad="31750"/>
              </a:effectLst>
            </c:spPr>
            <c:txPr>
              <a:bodyPr/>
              <a:lstStyle/>
              <a:p>
                <a:pPr>
                  <a:defRPr sz="800" b="0" i="0" u="none" strike="noStrike" baseline="0">
                    <a:solidFill>
                      <a:srgbClr val="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'図2、表6'!$F$9:$L$9</c:f>
              <c:numCache>
                <c:formatCode>0.0%</c:formatCode>
                <c:ptCount val="6"/>
                <c:pt idx="0">
                  <c:v>1.1430000000000001E-2</c:v>
                </c:pt>
                <c:pt idx="1">
                  <c:v>7.0999999999999991E-4</c:v>
                </c:pt>
                <c:pt idx="2">
                  <c:v>5.79E-3</c:v>
                </c:pt>
                <c:pt idx="3">
                  <c:v>1.9500000000000001E-3</c:v>
                </c:pt>
                <c:pt idx="4">
                  <c:v>1.687E-2</c:v>
                </c:pt>
                <c:pt idx="5">
                  <c:v>1.481E-2</c:v>
                </c:pt>
              </c:numCache>
            </c:numRef>
          </c:val>
          <c:extLst>
            <c:ext xmlns:c16="http://schemas.microsoft.com/office/drawing/2014/chart" uri="{C3380CC4-5D6E-409C-BE32-E72D297353CC}">
              <c16:uniqueId val="{00000003-8A92-417E-95C9-48CA6523EDF4}"/>
            </c:ext>
          </c:extLst>
        </c:ser>
        <c:ser>
          <c:idx val="2"/>
          <c:order val="2"/>
          <c:tx>
            <c:strRef>
              <c:f>'図2、表6'!$E$10</c:f>
              <c:strCache>
                <c:ptCount val="1"/>
                <c:pt idx="0">
                  <c:v>障害、業務災害、傷病</c:v>
                </c:pt>
              </c:strCache>
            </c:strRef>
          </c:tx>
          <c:spPr>
            <a:solidFill>
              <a:srgbClr val="92D050"/>
            </a:solidFill>
            <a:ln w="12700">
              <a:solidFill>
                <a:srgbClr val="000000"/>
              </a:solidFill>
              <a:prstDash val="solid"/>
            </a:ln>
          </c:spPr>
          <c:invertIfNegative val="0"/>
          <c:dLbls>
            <c:spPr>
              <a:solidFill>
                <a:srgbClr val="FFFFFF"/>
              </a:solidFill>
              <a:ln w="25400">
                <a:noFill/>
              </a:ln>
              <a:effectLst>
                <a:softEdge rad="31750"/>
              </a:effectLst>
            </c:spPr>
            <c:txPr>
              <a:bodyPr/>
              <a:lstStyle/>
              <a:p>
                <a:pPr>
                  <a:defRPr sz="800" b="0" i="0" u="none" strike="noStrike" baseline="0">
                    <a:solidFill>
                      <a:srgbClr val="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'図2、表6'!$F$10:$L$10</c:f>
              <c:numCache>
                <c:formatCode>0.0%</c:formatCode>
                <c:ptCount val="6"/>
                <c:pt idx="0">
                  <c:v>1.2030000000000001E-2</c:v>
                </c:pt>
                <c:pt idx="1">
                  <c:v>1.6920000000000001E-2</c:v>
                </c:pt>
                <c:pt idx="2">
                  <c:v>9.9699999999999997E-3</c:v>
                </c:pt>
                <c:pt idx="3">
                  <c:v>3.8469999999999997E-2</c:v>
                </c:pt>
                <c:pt idx="4">
                  <c:v>3.4479999999999997E-2</c:v>
                </c:pt>
                <c:pt idx="5">
                  <c:v>1.7920000000000002E-2</c:v>
                </c:pt>
              </c:numCache>
            </c:numRef>
          </c:val>
          <c:extLst>
            <c:ext xmlns:c16="http://schemas.microsoft.com/office/drawing/2014/chart" uri="{C3380CC4-5D6E-409C-BE32-E72D297353CC}">
              <c16:uniqueId val="{00000004-8A92-417E-95C9-48CA6523EDF4}"/>
            </c:ext>
          </c:extLst>
        </c:ser>
        <c:ser>
          <c:idx val="3"/>
          <c:order val="3"/>
          <c:tx>
            <c:strRef>
              <c:f>'図2、表6'!$E$11</c:f>
              <c:strCache>
                <c:ptCount val="1"/>
                <c:pt idx="0">
                  <c:v>保健</c:v>
                </c:pt>
              </c:strCache>
            </c:strRef>
          </c:tx>
          <c:spPr>
            <a:solidFill>
              <a:srgbClr val="00B050"/>
            </a:solidFill>
            <a:ln w="12700">
              <a:solidFill>
                <a:srgbClr val="000000"/>
              </a:solidFill>
              <a:prstDash val="solid"/>
            </a:ln>
          </c:spPr>
          <c:invertIfNegative val="0"/>
          <c:dLbls>
            <c:spPr>
              <a:solidFill>
                <a:srgbClr val="FFFFFF"/>
              </a:solidFill>
              <a:ln w="25400">
                <a:noFill/>
              </a:ln>
              <a:effectLst>
                <a:softEdge rad="31750"/>
              </a:effectLst>
            </c:spPr>
            <c:txPr>
              <a:bodyPr/>
              <a:lstStyle/>
              <a:p>
                <a:pPr>
                  <a:defRPr sz="800" b="0" i="0" u="none" strike="noStrike" baseline="0">
                    <a:solidFill>
                      <a:srgbClr val="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'図2、表6'!$F$11:$L$11</c:f>
              <c:numCache>
                <c:formatCode>0.0%</c:formatCode>
                <c:ptCount val="6"/>
                <c:pt idx="0">
                  <c:v>0.10917</c:v>
                </c:pt>
                <c:pt idx="1">
                  <c:v>9.8000000000000004E-2</c:v>
                </c:pt>
                <c:pt idx="2">
                  <c:v>0.14787</c:v>
                </c:pt>
                <c:pt idx="3">
                  <c:v>6.9539999999999991E-2</c:v>
                </c:pt>
                <c:pt idx="4">
                  <c:v>0.10832000000000001</c:v>
                </c:pt>
                <c:pt idx="5">
                  <c:v>0.10425000000000001</c:v>
                </c:pt>
              </c:numCache>
            </c:numRef>
          </c:val>
          <c:extLst>
            <c:ext xmlns:c16="http://schemas.microsoft.com/office/drawing/2014/chart" uri="{C3380CC4-5D6E-409C-BE32-E72D297353CC}">
              <c16:uniqueId val="{00000005-8A92-417E-95C9-48CA6523EDF4}"/>
            </c:ext>
          </c:extLst>
        </c:ser>
        <c:ser>
          <c:idx val="4"/>
          <c:order val="4"/>
          <c:tx>
            <c:strRef>
              <c:f>'図2、表6'!$E$12</c:f>
              <c:strCache>
                <c:ptCount val="1"/>
                <c:pt idx="0">
                  <c:v>家族</c:v>
                </c:pt>
              </c:strCache>
            </c:strRef>
          </c:tx>
          <c:spPr>
            <a:solidFill>
              <a:srgbClr val="00B0F0"/>
            </a:solidFill>
            <a:ln w="12700">
              <a:solidFill>
                <a:srgbClr val="000000"/>
              </a:solidFill>
              <a:prstDash val="solid"/>
            </a:ln>
          </c:spPr>
          <c:invertIfNegative val="0"/>
          <c:dLbls>
            <c:dLbl>
              <c:idx val="4"/>
              <c:spPr>
                <a:solidFill>
                  <a:schemeClr val="bg1"/>
                </a:solidFill>
                <a:ln w="25400">
                  <a:noFill/>
                </a:ln>
                <a:effectLst>
                  <a:softEdge rad="31750"/>
                </a:effectLst>
              </c:spPr>
              <c:txPr>
                <a:bodyPr/>
                <a:lstStyle/>
                <a:p>
                  <a:pPr>
                    <a:defRPr sz="800" b="0" i="0" u="none" strike="noStrike" baseline="0">
                      <a:solidFill>
                        <a:srgbClr val="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8A92-417E-95C9-48CA6523EDF4}"/>
                </c:ext>
              </c:extLst>
            </c:dLbl>
            <c:spPr>
              <a:solidFill>
                <a:srgbClr val="FFFFFF"/>
              </a:solidFill>
              <a:ln w="25400">
                <a:noFill/>
              </a:ln>
              <a:effectLst>
                <a:softEdge rad="31750"/>
              </a:effectLst>
            </c:spPr>
            <c:txPr>
              <a:bodyPr/>
              <a:lstStyle/>
              <a:p>
                <a:pPr>
                  <a:defRPr sz="800" b="0" i="0" u="none" strike="noStrike" baseline="0">
                    <a:solidFill>
                      <a:srgbClr val="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'図2、表6'!$F$12:$L$12</c:f>
              <c:numCache>
                <c:formatCode>0.0%</c:formatCode>
                <c:ptCount val="6"/>
                <c:pt idx="0">
                  <c:v>2.2349999999999998E-2</c:v>
                </c:pt>
                <c:pt idx="1">
                  <c:v>2.027E-2</c:v>
                </c:pt>
                <c:pt idx="2">
                  <c:v>6.2199999999999998E-3</c:v>
                </c:pt>
                <c:pt idx="3">
                  <c:v>3.32E-2</c:v>
                </c:pt>
                <c:pt idx="4">
                  <c:v>2.7220000000000001E-2</c:v>
                </c:pt>
                <c:pt idx="5">
                  <c:v>2.6549999999999997E-2</c:v>
                </c:pt>
              </c:numCache>
            </c:numRef>
          </c:val>
          <c:extLst>
            <c:ext xmlns:c16="http://schemas.microsoft.com/office/drawing/2014/chart" uri="{C3380CC4-5D6E-409C-BE32-E72D297353CC}">
              <c16:uniqueId val="{00000007-8A92-417E-95C9-48CA6523EDF4}"/>
            </c:ext>
          </c:extLst>
        </c:ser>
        <c:ser>
          <c:idx val="5"/>
          <c:order val="5"/>
          <c:tx>
            <c:strRef>
              <c:f>'図2、表6'!$E$13</c:f>
              <c:strCache>
                <c:ptCount val="1"/>
                <c:pt idx="0">
                  <c:v>積極的労働市場政策</c:v>
                </c:pt>
              </c:strCache>
            </c:strRef>
          </c:tx>
          <c:spPr>
            <a:solidFill>
              <a:srgbClr val="0070C0"/>
            </a:solidFill>
            <a:ln w="12700">
              <a:solidFill>
                <a:srgbClr val="000000"/>
              </a:solidFill>
              <a:prstDash val="solid"/>
            </a:ln>
          </c:spPr>
          <c:invertIfNegative val="0"/>
          <c:dLbls>
            <c:dLbl>
              <c:idx val="0"/>
              <c:layout>
                <c:manualLayout>
                  <c:x val="5.8815399199101968E-2"/>
                  <c:y val="5.097212824324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92-417E-95C9-48CA6523EDF4}"/>
                </c:ext>
              </c:extLst>
            </c:dLbl>
            <c:dLbl>
              <c:idx val="1"/>
              <c:delete val="1"/>
              <c:extLst>
                <c:ext xmlns:c15="http://schemas.microsoft.com/office/drawing/2012/chart" uri="{CE6537A1-D6FC-4f65-9D91-7224C49458BB}"/>
                <c:ext xmlns:c16="http://schemas.microsoft.com/office/drawing/2014/chart" uri="{C3380CC4-5D6E-409C-BE32-E72D297353CC}">
                  <c16:uniqueId val="{0000000A-8A92-417E-95C9-48CA6523EDF4}"/>
                </c:ext>
              </c:extLst>
            </c:dLbl>
            <c:dLbl>
              <c:idx val="2"/>
              <c:layout>
                <c:manualLayout>
                  <c:x val="5.7494021949392606E-2"/>
                  <c:y val="3.0119893961919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92-417E-95C9-48CA6523EDF4}"/>
                </c:ext>
              </c:extLst>
            </c:dLbl>
            <c:dLbl>
              <c:idx val="3"/>
              <c:layout>
                <c:manualLayout>
                  <c:x val="5.6158305640350417E-2"/>
                  <c:y val="4.63382984029519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92-417E-95C9-48CA6523EDF4}"/>
                </c:ext>
              </c:extLst>
            </c:dLbl>
            <c:dLbl>
              <c:idx val="4"/>
              <c:layout>
                <c:manualLayout>
                  <c:x val="5.0973345972555074E-2"/>
                  <c:y val="9.26765968059043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92-417E-95C9-48CA6523EDF4}"/>
                </c:ext>
              </c:extLst>
            </c:dLbl>
            <c:dLbl>
              <c:idx val="5"/>
              <c:layout>
                <c:manualLayout>
                  <c:x val="6.2736425812375388E-2"/>
                  <c:y val="2.31691492014761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92-417E-95C9-48CA6523EDF4}"/>
                </c:ext>
              </c:extLst>
            </c:dLbl>
            <c:spPr>
              <a:solidFill>
                <a:srgbClr val="FFFFFF"/>
              </a:solidFill>
              <a:ln w="25400">
                <a:noFill/>
              </a:ln>
            </c:spPr>
            <c:txPr>
              <a:bodyPr/>
              <a:lstStyle/>
              <a:p>
                <a:pPr>
                  <a:defRPr sz="800" b="0" i="0" u="none" strike="noStrike" baseline="0">
                    <a:solidFill>
                      <a:srgbClr val="000000"/>
                    </a:solidFill>
                    <a:latin typeface="+mn-lt"/>
                    <a:ea typeface="ＭＳ 明朝"/>
                    <a:cs typeface="ＭＳ 明朝"/>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'図2、表6'!$F$13:$L$13</c:f>
              <c:numCache>
                <c:formatCode>0.0%</c:formatCode>
                <c:ptCount val="6"/>
                <c:pt idx="0">
                  <c:v>5.8099999999999992E-3</c:v>
                </c:pt>
                <c:pt idx="1">
                  <c:v>0</c:v>
                </c:pt>
                <c:pt idx="2">
                  <c:v>1.349E-2</c:v>
                </c:pt>
                <c:pt idx="3">
                  <c:v>1.1779999999999999E-2</c:v>
                </c:pt>
                <c:pt idx="4">
                  <c:v>5.6200000000000009E-3</c:v>
                </c:pt>
                <c:pt idx="5">
                  <c:v>8.2199999999999999E-3</c:v>
                </c:pt>
              </c:numCache>
            </c:numRef>
          </c:val>
          <c:extLst>
            <c:ext xmlns:c16="http://schemas.microsoft.com/office/drawing/2014/chart" uri="{C3380CC4-5D6E-409C-BE32-E72D297353CC}">
              <c16:uniqueId val="{0000000F-8A92-417E-95C9-48CA6523EDF4}"/>
            </c:ext>
          </c:extLst>
        </c:ser>
        <c:ser>
          <c:idx val="6"/>
          <c:order val="6"/>
          <c:tx>
            <c:strRef>
              <c:f>'図2、表6'!$E$14</c:f>
              <c:strCache>
                <c:ptCount val="1"/>
                <c:pt idx="0">
                  <c:v>失業</c:v>
                </c:pt>
              </c:strCache>
            </c:strRef>
          </c:tx>
          <c:spPr>
            <a:solidFill>
              <a:srgbClr val="FF7CFF"/>
            </a:solidFill>
            <a:ln w="12700">
              <a:solidFill>
                <a:srgbClr val="000000"/>
              </a:solidFill>
              <a:prstDash val="solid"/>
            </a:ln>
          </c:spPr>
          <c:invertIfNegative val="0"/>
          <c:dLbls>
            <c:dLbl>
              <c:idx val="0"/>
              <c:layout>
                <c:manualLayout>
                  <c:x val="5.8815386662033439E-2"/>
                  <c:y val="1.8535319361180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A92-417E-95C9-48CA6523EDF4}"/>
                </c:ext>
              </c:extLst>
            </c:dLbl>
            <c:dLbl>
              <c:idx val="1"/>
              <c:layout>
                <c:manualLayout>
                  <c:x val="5.3587363714737386E-2"/>
                  <c:y val="2.31691492014753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A92-417E-95C9-48CA6523EDF4}"/>
                </c:ext>
              </c:extLst>
            </c:dLbl>
            <c:dLbl>
              <c:idx val="2"/>
              <c:layout>
                <c:manualLayout>
                  <c:x val="5.7494021949392606E-2"/>
                  <c:y val="9.2676596805904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A92-417E-95C9-48CA6523EDF4}"/>
                </c:ext>
              </c:extLst>
            </c:dLbl>
            <c:dLbl>
              <c:idx val="3"/>
              <c:layout>
                <c:manualLayout>
                  <c:x val="5.6143954043949069E-2"/>
                  <c:y val="-2.31691492014761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A92-417E-95C9-48CA6523EDF4}"/>
                </c:ext>
              </c:extLst>
            </c:dLbl>
            <c:dLbl>
              <c:idx val="4"/>
              <c:layout>
                <c:manualLayout>
                  <c:x val="5.0973345972555074E-2"/>
                  <c:y val="-4.24762828463955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A92-417E-95C9-48CA6523EDF4}"/>
                </c:ext>
              </c:extLst>
            </c:dLbl>
            <c:dLbl>
              <c:idx val="5"/>
              <c:layout>
                <c:manualLayout>
                  <c:x val="6.14294169412842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A92-417E-95C9-48CA6523EDF4}"/>
                </c:ext>
              </c:extLst>
            </c:dLbl>
            <c:spPr>
              <a:solidFill>
                <a:schemeClr val="bg1"/>
              </a:solidFill>
              <a:ln w="25400">
                <a:noFill/>
              </a:ln>
            </c:spPr>
            <c:txPr>
              <a:bodyPr/>
              <a:lstStyle/>
              <a:p>
                <a:pPr>
                  <a:defRPr sz="800" b="0" i="0" u="none" strike="noStrike" baseline="0">
                    <a:solidFill>
                      <a:srgbClr val="000000"/>
                    </a:solidFill>
                    <a:latin typeface="+mn-lt"/>
                    <a:ea typeface="ＭＳ 明朝"/>
                    <a:cs typeface="ＭＳ 明朝"/>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'図2、表6'!$F$14:$L$14</c:f>
              <c:numCache>
                <c:formatCode>0.0%</c:formatCode>
                <c:ptCount val="6"/>
                <c:pt idx="0">
                  <c:v>2.3499999999999997E-3</c:v>
                </c:pt>
                <c:pt idx="1">
                  <c:v>8.5000000000000006E-4</c:v>
                </c:pt>
                <c:pt idx="2">
                  <c:v>9.2800000000000001E-3</c:v>
                </c:pt>
                <c:pt idx="3">
                  <c:v>4.1599999999999996E-3</c:v>
                </c:pt>
                <c:pt idx="4">
                  <c:v>1.4039999999999999E-2</c:v>
                </c:pt>
                <c:pt idx="5">
                  <c:v>1.949E-2</c:v>
                </c:pt>
              </c:numCache>
            </c:numRef>
          </c:val>
          <c:extLst>
            <c:ext xmlns:c16="http://schemas.microsoft.com/office/drawing/2014/chart" uri="{C3380CC4-5D6E-409C-BE32-E72D297353CC}">
              <c16:uniqueId val="{00000017-8A92-417E-95C9-48CA6523EDF4}"/>
            </c:ext>
          </c:extLst>
        </c:ser>
        <c:ser>
          <c:idx val="7"/>
          <c:order val="7"/>
          <c:tx>
            <c:strRef>
              <c:f>'図2、表6'!$E$15</c:f>
              <c:strCache>
                <c:ptCount val="1"/>
                <c:pt idx="0">
                  <c:v>住宅</c:v>
                </c:pt>
              </c:strCache>
            </c:strRef>
          </c:tx>
          <c:spPr>
            <a:solidFill>
              <a:srgbClr val="7030A0"/>
            </a:solidFill>
            <a:ln>
              <a:solidFill>
                <a:schemeClr val="tx1"/>
              </a:solidFill>
            </a:ln>
          </c:spPr>
          <c:invertIfNegative val="0"/>
          <c:dLbls>
            <c:dLbl>
              <c:idx val="0"/>
              <c:layout>
                <c:manualLayout>
                  <c:x val="5.8801035065632092E-2"/>
                  <c:y val="-1.3901489520885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A92-417E-95C9-48CA6523EDF4}"/>
                </c:ext>
              </c:extLst>
            </c:dLbl>
            <c:dLbl>
              <c:idx val="1"/>
              <c:layout>
                <c:manualLayout>
                  <c:x val="5.3587363714737386E-2"/>
                  <c:y val="-1.62184044410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A92-417E-95C9-48CA6523EDF4}"/>
                </c:ext>
              </c:extLst>
            </c:dLbl>
            <c:dLbl>
              <c:idx val="2"/>
              <c:layout>
                <c:manualLayout>
                  <c:x val="5.7422263967385749E-2"/>
                  <c:y val="-1.8535319361180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A92-417E-95C9-48CA6523EDF4}"/>
                </c:ext>
              </c:extLst>
            </c:dLbl>
            <c:dLbl>
              <c:idx val="3"/>
              <c:layout>
                <c:manualLayout>
                  <c:x val="5.5497725068401643E-2"/>
                  <c:y val="-3.0119802744796201E-2"/>
                </c:manualLayout>
              </c:layout>
              <c:showLegendKey val="0"/>
              <c:showVal val="1"/>
              <c:showCatName val="0"/>
              <c:showSerName val="0"/>
              <c:showPercent val="0"/>
              <c:showBubbleSize val="0"/>
              <c:extLst>
                <c:ext xmlns:c15="http://schemas.microsoft.com/office/drawing/2012/chart" uri="{CE6537A1-D6FC-4f65-9D91-7224C49458BB}">
                  <c15:layout>
                    <c:manualLayout>
                      <c:w val="4.0445546837045564E-2"/>
                      <c:h val="3.1046659929978081E-2"/>
                    </c:manualLayout>
                  </c15:layout>
                </c:ext>
                <c:ext xmlns:c16="http://schemas.microsoft.com/office/drawing/2014/chart" uri="{C3380CC4-5D6E-409C-BE32-E72D297353CC}">
                  <c16:uniqueId val="{0000001C-8A92-417E-95C9-48CA6523EDF4}"/>
                </c:ext>
              </c:extLst>
            </c:dLbl>
            <c:dLbl>
              <c:idx val="4"/>
              <c:layout>
                <c:manualLayout>
                  <c:x val="5.0973345972555074E-2"/>
                  <c:y val="-2.0852234281328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A92-417E-95C9-48CA6523EDF4}"/>
                </c:ext>
              </c:extLst>
            </c:dLbl>
            <c:dLbl>
              <c:idx val="5"/>
              <c:layout>
                <c:manualLayout>
                  <c:x val="6.2736425812375485E-2"/>
                  <c:y val="-2.31691492014761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A92-417E-95C9-48CA6523EDF4}"/>
                </c:ext>
              </c:extLst>
            </c:dLbl>
            <c:spPr>
              <a:solidFill>
                <a:schemeClr val="bg1"/>
              </a:solidFill>
              <a:ln>
                <a:noFill/>
              </a:ln>
              <a:effectLst/>
            </c:spPr>
            <c:txPr>
              <a:bodyPr wrap="square" lIns="38100" tIns="19050" rIns="38100" bIns="19050" anchor="ctr">
                <a:spAutoFit/>
              </a:bodyPr>
              <a:lstStyle/>
              <a:p>
                <a:pPr>
                  <a:defRPr>
                    <a:latin typeface="+mn-lt"/>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'図2、表6'!$F$15:$L$15</c:f>
              <c:numCache>
                <c:formatCode>0.0%</c:formatCode>
                <c:ptCount val="6"/>
                <c:pt idx="0">
                  <c:v>1.15E-3</c:v>
                </c:pt>
                <c:pt idx="1">
                  <c:v>1.2789999999999999E-2</c:v>
                </c:pt>
                <c:pt idx="2">
                  <c:v>2.3599999999999997E-3</c:v>
                </c:pt>
                <c:pt idx="3">
                  <c:v>3.7799999999999999E-3</c:v>
                </c:pt>
                <c:pt idx="4">
                  <c:v>5.28E-3</c:v>
                </c:pt>
                <c:pt idx="5">
                  <c:v>6.3200000000000001E-3</c:v>
                </c:pt>
              </c:numCache>
            </c:numRef>
          </c:val>
          <c:extLst>
            <c:ext xmlns:c16="http://schemas.microsoft.com/office/drawing/2014/chart" uri="{C3380CC4-5D6E-409C-BE32-E72D297353CC}">
              <c16:uniqueId val="{0000001F-8A92-417E-95C9-48CA6523EDF4}"/>
            </c:ext>
          </c:extLst>
        </c:ser>
        <c:ser>
          <c:idx val="8"/>
          <c:order val="8"/>
          <c:tx>
            <c:strRef>
              <c:f>'図2、表6'!$E$16</c:f>
              <c:strCache>
                <c:ptCount val="1"/>
                <c:pt idx="0">
                  <c:v>他の政策分野</c:v>
                </c:pt>
              </c:strCache>
            </c:strRef>
          </c:tx>
          <c:spPr>
            <a:solidFill>
              <a:schemeClr val="tx1"/>
            </a:solidFill>
            <a:ln>
              <a:solidFill>
                <a:schemeClr val="tx1"/>
              </a:solidFill>
            </a:ln>
          </c:spPr>
          <c:invertIfNegative val="0"/>
          <c:dLbls>
            <c:dLbl>
              <c:idx val="0"/>
              <c:layout>
                <c:manualLayout>
                  <c:x val="5.8757980276428035E-2"/>
                  <c:y val="-3.4753723802214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92-417E-95C9-48CA6523EDF4}"/>
                </c:ext>
              </c:extLst>
            </c:dLbl>
            <c:dLbl>
              <c:idx val="1"/>
              <c:layout>
                <c:manualLayout>
                  <c:x val="5.3587363714737386E-2"/>
                  <c:y val="-2.7802979041771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A92-417E-95C9-48CA6523EDF4}"/>
                </c:ext>
              </c:extLst>
            </c:dLbl>
            <c:dLbl>
              <c:idx val="2"/>
              <c:layout>
                <c:manualLayout>
                  <c:x val="5.7422263967385749E-2"/>
                  <c:y val="-3.7070638722361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A92-417E-95C9-48CA6523EDF4}"/>
                </c:ext>
              </c:extLst>
            </c:dLbl>
            <c:dLbl>
              <c:idx val="3"/>
              <c:layout>
                <c:manualLayout>
                  <c:x val="5.611530174333218E-2"/>
                  <c:y val="-4.0545919885460503E-2"/>
                </c:manualLayout>
              </c:layout>
              <c:spPr>
                <a:noFill/>
                <a:ln>
                  <a:noFill/>
                </a:ln>
                <a:effectLst/>
              </c:spPr>
              <c:txPr>
                <a:bodyPr wrap="square" lIns="38100" tIns="19050" rIns="38100" bIns="19050" anchor="ctr">
                  <a:noAutofit/>
                </a:bodyPr>
                <a:lstStyle/>
                <a:p>
                  <a:pPr>
                    <a:defRPr>
                      <a:latin typeface="+mn-lt"/>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7086459004155949E-2"/>
                      <c:h val="2.5937953748175424E-2"/>
                    </c:manualLayout>
                  </c15:layout>
                </c:ext>
                <c:ext xmlns:c16="http://schemas.microsoft.com/office/drawing/2014/chart" uri="{C3380CC4-5D6E-409C-BE32-E72D297353CC}">
                  <c16:uniqueId val="{00000024-8A92-417E-95C9-48CA6523EDF4}"/>
                </c:ext>
              </c:extLst>
            </c:dLbl>
            <c:dLbl>
              <c:idx val="4"/>
              <c:layout>
                <c:manualLayout>
                  <c:x val="5.0958956368195099E-2"/>
                  <c:y val="-3.4753723802214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A92-417E-95C9-48CA6523EDF4}"/>
                </c:ext>
              </c:extLst>
            </c:dLbl>
            <c:dLbl>
              <c:idx val="5"/>
              <c:layout>
                <c:manualLayout>
                  <c:x val="6.3340414472068285E-2"/>
                  <c:y val="-6.95074476044285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A92-417E-95C9-48CA6523EDF4}"/>
                </c:ext>
              </c:extLst>
            </c:dLbl>
            <c:spPr>
              <a:noFill/>
              <a:ln>
                <a:noFill/>
              </a:ln>
              <a:effectLst/>
            </c:spPr>
            <c:txPr>
              <a:bodyPr wrap="square" lIns="38100" tIns="19050" rIns="38100" bIns="19050" anchor="ctr">
                <a:spAutoFit/>
              </a:bodyPr>
              <a:lstStyle/>
              <a:p>
                <a:pPr>
                  <a:defRPr>
                    <a:latin typeface="+mn-lt"/>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'図2、表6'!$F$4:$L$4</c:f>
              <c:strCache>
                <c:ptCount val="6"/>
                <c:pt idx="0">
                  <c:v>日本
(2021年度)</c:v>
                </c:pt>
                <c:pt idx="1">
                  <c:v>イギリス
(2021年度)</c:v>
                </c:pt>
                <c:pt idx="2">
                  <c:v>アメリカ
(2021年度)</c:v>
                </c:pt>
                <c:pt idx="3">
                  <c:v>スウェーデン
(2021年度)</c:v>
                </c:pt>
                <c:pt idx="4">
                  <c:v>ドイツ
(2021年度)</c:v>
                </c:pt>
                <c:pt idx="5">
                  <c:v>フランス
(2021年度)</c:v>
                </c:pt>
              </c:strCache>
            </c:strRef>
          </c:cat>
          <c:val>
            <c:numRef>
              <c:f>'図2、表6'!$F$16:$L$16</c:f>
              <c:numCache>
                <c:formatCode>0.0%</c:formatCode>
                <c:ptCount val="6"/>
                <c:pt idx="0">
                  <c:v>5.6599999999999992E-3</c:v>
                </c:pt>
                <c:pt idx="1">
                  <c:v>1.745E-2</c:v>
                </c:pt>
                <c:pt idx="2">
                  <c:v>9.0000000000000011E-3</c:v>
                </c:pt>
                <c:pt idx="3">
                  <c:v>5.2900000000000004E-3</c:v>
                </c:pt>
                <c:pt idx="4">
                  <c:v>1.56E-3</c:v>
                </c:pt>
                <c:pt idx="5">
                  <c:v>1.2159999999999999E-2</c:v>
                </c:pt>
              </c:numCache>
            </c:numRef>
          </c:val>
          <c:extLst>
            <c:ext xmlns:c16="http://schemas.microsoft.com/office/drawing/2014/chart" uri="{C3380CC4-5D6E-409C-BE32-E72D297353CC}">
              <c16:uniqueId val="{00000027-8A92-417E-95C9-48CA6523EDF4}"/>
            </c:ext>
          </c:extLst>
        </c:ser>
        <c:dLbls>
          <c:showLegendKey val="0"/>
          <c:showVal val="1"/>
          <c:showCatName val="0"/>
          <c:showSerName val="0"/>
          <c:showPercent val="0"/>
          <c:showBubbleSize val="0"/>
        </c:dLbls>
        <c:gapWidth val="90"/>
        <c:overlap val="100"/>
        <c:axId val="142332672"/>
        <c:axId val="142334208"/>
      </c:barChart>
      <c:catAx>
        <c:axId val="142332672"/>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UD デジタル 教科書体 NK-R" panose="02020400000000000000" pitchFamily="18" charset="-128"/>
                <a:ea typeface="UD デジタル 教科書体 NK-R" panose="02020400000000000000" pitchFamily="18" charset="-128"/>
                <a:cs typeface="ＭＳ 明朝"/>
              </a:defRPr>
            </a:pPr>
            <a:endParaRPr lang="ja-JP"/>
          </a:p>
        </c:txPr>
        <c:crossAx val="142334208"/>
        <c:crosses val="autoZero"/>
        <c:auto val="1"/>
        <c:lblAlgn val="ctr"/>
        <c:lblOffset val="100"/>
        <c:tickLblSkip val="1"/>
        <c:noMultiLvlLbl val="0"/>
      </c:catAx>
      <c:valAx>
        <c:axId val="142334208"/>
        <c:scaling>
          <c:orientation val="minMax"/>
        </c:scaling>
        <c:delete val="0"/>
        <c:axPos val="l"/>
        <c:title>
          <c:tx>
            <c:rich>
              <a:bodyPr rot="0" vert="wordArtVertRtl"/>
              <a:lstStyle/>
              <a:p>
                <a:pPr>
                  <a:defRPr sz="1050">
                    <a:latin typeface="UD デジタル 教科書体 NK-R" panose="02020400000000000000" pitchFamily="18" charset="-128"/>
                    <a:ea typeface="UD デジタル 教科書体 NK-R" panose="02020400000000000000" pitchFamily="18" charset="-128"/>
                  </a:defRPr>
                </a:pP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対ＧＤＰ比</a:t>
                </a:r>
                <a:r>
                  <a:rPr lang="en-US" altLang="ja-JP" sz="1050" dirty="0">
                    <a:latin typeface="UD デジタル 教科書体 NK-R" panose="02020400000000000000" pitchFamily="18" charset="-128"/>
                    <a:ea typeface="UD デジタル 教科書体 NK-R" panose="02020400000000000000" pitchFamily="18" charset="-128"/>
                  </a:rPr>
                  <a:t>(%))</a:t>
                </a:r>
                <a:endParaRPr lang="ja-JP" altLang="en-US" sz="1050" dirty="0">
                  <a:latin typeface="UD デジタル 教科書体 NK-R" panose="02020400000000000000" pitchFamily="18" charset="-128"/>
                  <a:ea typeface="UD デジタル 教科書体 NK-R" panose="02020400000000000000" pitchFamily="18" charset="-128"/>
                </a:endParaRPr>
              </a:p>
            </c:rich>
          </c:tx>
          <c:layout>
            <c:manualLayout>
              <c:xMode val="edge"/>
              <c:yMode val="edge"/>
              <c:x val="1.5424301894074836E-2"/>
              <c:y val="0.35602535617093872"/>
            </c:manualLayout>
          </c:layout>
          <c:overlay val="0"/>
        </c:title>
        <c:numFmt formatCode="0%" sourceLinked="0"/>
        <c:majorTickMark val="in"/>
        <c:minorTickMark val="none"/>
        <c:tickLblPos val="nextTo"/>
        <c:spPr>
          <a:ln w="3175">
            <a:solidFill>
              <a:srgbClr val="000000"/>
            </a:solidFill>
            <a:prstDash val="solid"/>
          </a:ln>
        </c:spPr>
        <c:txPr>
          <a:bodyPr rot="0" vert="horz"/>
          <a:lstStyle/>
          <a:p>
            <a:pPr>
              <a:defRPr sz="1050" b="0" i="0" u="none" strike="noStrike" baseline="0">
                <a:solidFill>
                  <a:sysClr val="windowText" lastClr="000000"/>
                </a:solidFill>
                <a:latin typeface="+mn-lt"/>
                <a:ea typeface="Century"/>
                <a:cs typeface="Century"/>
              </a:defRPr>
            </a:pPr>
            <a:endParaRPr lang="ja-JP"/>
          </a:p>
        </c:txPr>
        <c:crossAx val="142332672"/>
        <c:crosses val="autoZero"/>
        <c:crossBetween val="between"/>
      </c:valAx>
      <c:spPr>
        <a:noFill/>
        <a:ln w="25400">
          <a:noFill/>
        </a:ln>
      </c:spPr>
    </c:plotArea>
    <c:legend>
      <c:legendPos val="r"/>
      <c:layout>
        <c:manualLayout>
          <c:xMode val="edge"/>
          <c:yMode val="edge"/>
          <c:x val="0.82356503629478006"/>
          <c:y val="0.32076337056025733"/>
          <c:w val="0.16040178769998975"/>
          <c:h val="0.36413620029966653"/>
        </c:manualLayout>
      </c:layout>
      <c:overlay val="0"/>
      <c:spPr>
        <a:ln>
          <a:solidFill>
            <a:schemeClr val="tx1"/>
          </a:solidFill>
        </a:ln>
      </c:spPr>
      <c:txPr>
        <a:bodyPr/>
        <a:lstStyle/>
        <a:p>
          <a:pPr>
            <a:defRPr sz="1050">
              <a:latin typeface="UD デジタル 教科書体 NK-R" panose="02020400000000000000" pitchFamily="18" charset="-128"/>
              <a:ea typeface="UD デジタル 教科書体 NK-R" panose="02020400000000000000" pitchFamily="18" charset="-128"/>
            </a:defRPr>
          </a:pPr>
          <a:endParaRPr lang="ja-JP"/>
        </a:p>
      </c:txPr>
    </c:legend>
    <c:plotVisOnly val="1"/>
    <c:dispBlanksAs val="gap"/>
    <c:showDLblsOverMax val="0"/>
  </c:chart>
  <c:spPr>
    <a:noFill/>
    <a:ln w="9525">
      <a:noFill/>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3428"/>
          </a:xfrm>
          <a:prstGeom prst="rect">
            <a:avLst/>
          </a:prstGeom>
        </p:spPr>
        <p:txBody>
          <a:bodyPr vert="horz" lIns="94631" tIns="47315" rIns="94631" bIns="473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3"/>
            <a:ext cx="3077740" cy="513428"/>
          </a:xfrm>
          <a:prstGeom prst="rect">
            <a:avLst/>
          </a:prstGeom>
        </p:spPr>
        <p:txBody>
          <a:bodyPr vert="horz" lIns="94631" tIns="47315" rIns="94631" bIns="47315" rtlCol="0"/>
          <a:lstStyle>
            <a:lvl1pPr algn="r">
              <a:defRPr sz="1200"/>
            </a:lvl1pPr>
          </a:lstStyle>
          <a:p>
            <a:fld id="{B37A305E-D807-3946-A1A4-56C9B77AFB38}" type="datetimeFigureOut">
              <a:rPr kumimoji="1" lang="ja-JP" altLang="en-US" smtClean="0"/>
              <a:t>2025/12/25</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1100" cy="3454400"/>
          </a:xfrm>
          <a:prstGeom prst="rect">
            <a:avLst/>
          </a:prstGeom>
          <a:noFill/>
          <a:ln w="12700">
            <a:solidFill>
              <a:prstClr val="black"/>
            </a:solidFill>
          </a:ln>
        </p:spPr>
        <p:txBody>
          <a:bodyPr vert="horz" lIns="94631" tIns="47315" rIns="94631" bIns="47315" rtlCol="0" anchor="ctr"/>
          <a:lstStyle/>
          <a:p>
            <a:endParaRPr lang="ja-JP" altLang="en-US"/>
          </a:p>
        </p:txBody>
      </p:sp>
      <p:sp>
        <p:nvSpPr>
          <p:cNvPr id="5" name="ノート プレースホルダー 4"/>
          <p:cNvSpPr>
            <a:spLocks noGrp="1"/>
          </p:cNvSpPr>
          <p:nvPr>
            <p:ph type="body" sz="quarter" idx="3"/>
          </p:nvPr>
        </p:nvSpPr>
        <p:spPr>
          <a:xfrm>
            <a:off x="710248" y="4924648"/>
            <a:ext cx="5681980" cy="4029253"/>
          </a:xfrm>
          <a:prstGeom prst="rect">
            <a:avLst/>
          </a:prstGeom>
        </p:spPr>
        <p:txBody>
          <a:bodyPr vert="horz" lIns="94631" tIns="47315" rIns="94631" bIns="473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601"/>
            <a:ext cx="3077740" cy="513427"/>
          </a:xfrm>
          <a:prstGeom prst="rect">
            <a:avLst/>
          </a:prstGeom>
        </p:spPr>
        <p:txBody>
          <a:bodyPr vert="horz" lIns="94631" tIns="47315" rIns="94631" bIns="473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601"/>
            <a:ext cx="3077740" cy="513427"/>
          </a:xfrm>
          <a:prstGeom prst="rect">
            <a:avLst/>
          </a:prstGeom>
        </p:spPr>
        <p:txBody>
          <a:bodyPr vert="horz" lIns="94631" tIns="47315" rIns="94631" bIns="47315"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sldNum="0" hdr="0" ftr="0" dt="0"/>
  <p:notesStyle>
    <a:lvl1pPr marL="0" algn="l" defTabSz="914364" rtl="0" eaLnBrk="1" latinLnBrk="0" hangingPunct="1">
      <a:defRPr kumimoji="1" sz="1200" kern="1200">
        <a:solidFill>
          <a:schemeClr val="tx1"/>
        </a:solidFill>
        <a:latin typeface="+mn-lt"/>
        <a:ea typeface="+mn-ea"/>
        <a:cs typeface="+mn-cs"/>
      </a:defRPr>
    </a:lvl1pPr>
    <a:lvl2pPr marL="457182" algn="l" defTabSz="914364" rtl="0" eaLnBrk="1" latinLnBrk="0" hangingPunct="1">
      <a:defRPr kumimoji="1" sz="1200" kern="1200">
        <a:solidFill>
          <a:schemeClr val="tx1"/>
        </a:solidFill>
        <a:latin typeface="+mn-lt"/>
        <a:ea typeface="+mn-ea"/>
        <a:cs typeface="+mn-cs"/>
      </a:defRPr>
    </a:lvl2pPr>
    <a:lvl3pPr marL="914364" algn="l" defTabSz="914364" rtl="0" eaLnBrk="1" latinLnBrk="0" hangingPunct="1">
      <a:defRPr kumimoji="1" sz="1200" kern="1200">
        <a:solidFill>
          <a:schemeClr val="tx1"/>
        </a:solidFill>
        <a:latin typeface="+mn-lt"/>
        <a:ea typeface="+mn-ea"/>
        <a:cs typeface="+mn-cs"/>
      </a:defRPr>
    </a:lvl3pPr>
    <a:lvl4pPr marL="1371546" algn="l" defTabSz="914364" rtl="0" eaLnBrk="1" latinLnBrk="0" hangingPunct="1">
      <a:defRPr kumimoji="1" sz="1200" kern="1200">
        <a:solidFill>
          <a:schemeClr val="tx1"/>
        </a:solidFill>
        <a:latin typeface="+mn-lt"/>
        <a:ea typeface="+mn-ea"/>
        <a:cs typeface="+mn-cs"/>
      </a:defRPr>
    </a:lvl4pPr>
    <a:lvl5pPr marL="1828728" algn="l" defTabSz="914364" rtl="0" eaLnBrk="1" latinLnBrk="0" hangingPunct="1">
      <a:defRPr kumimoji="1" sz="1200" kern="1200">
        <a:solidFill>
          <a:schemeClr val="tx1"/>
        </a:solidFill>
        <a:latin typeface="+mn-lt"/>
        <a:ea typeface="+mn-ea"/>
        <a:cs typeface="+mn-cs"/>
      </a:defRPr>
    </a:lvl5pPr>
    <a:lvl6pPr marL="2285910" algn="l" defTabSz="914364" rtl="0" eaLnBrk="1" latinLnBrk="0" hangingPunct="1">
      <a:defRPr kumimoji="1" sz="1200" kern="1200">
        <a:solidFill>
          <a:schemeClr val="tx1"/>
        </a:solidFill>
        <a:latin typeface="+mn-lt"/>
        <a:ea typeface="+mn-ea"/>
        <a:cs typeface="+mn-cs"/>
      </a:defRPr>
    </a:lvl6pPr>
    <a:lvl7pPr marL="2743093" algn="l" defTabSz="914364" rtl="0" eaLnBrk="1" latinLnBrk="0" hangingPunct="1">
      <a:defRPr kumimoji="1" sz="1200" kern="1200">
        <a:solidFill>
          <a:schemeClr val="tx1"/>
        </a:solidFill>
        <a:latin typeface="+mn-lt"/>
        <a:ea typeface="+mn-ea"/>
        <a:cs typeface="+mn-cs"/>
      </a:defRPr>
    </a:lvl7pPr>
    <a:lvl8pPr marL="3200275" algn="l" defTabSz="914364" rtl="0" eaLnBrk="1" latinLnBrk="0" hangingPunct="1">
      <a:defRPr kumimoji="1" sz="1200" kern="1200">
        <a:solidFill>
          <a:schemeClr val="tx1"/>
        </a:solidFill>
        <a:latin typeface="+mn-lt"/>
        <a:ea typeface="+mn-ea"/>
        <a:cs typeface="+mn-cs"/>
      </a:defRPr>
    </a:lvl8pPr>
    <a:lvl9pPr marL="3657457" algn="l" defTabSz="91436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137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721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6064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742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4744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552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4744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7525" y="835025"/>
            <a:ext cx="6019800" cy="4168775"/>
          </a:xfrm>
        </p:spPr>
      </p:sp>
      <p:sp>
        <p:nvSpPr>
          <p:cNvPr id="3" name="ノート プレースホルダー 2"/>
          <p:cNvSpPr>
            <a:spLocks noGrp="1"/>
          </p:cNvSpPr>
          <p:nvPr>
            <p:ph type="body" idx="1"/>
          </p:nvPr>
        </p:nvSpPr>
        <p:spPr/>
        <p:txBody>
          <a:bodyPr/>
          <a:lstStyle/>
          <a:p>
            <a:pPr algn="just"/>
            <a:endParaRPr kumimoji="1" lang="ja-JP" altLang="en-US">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46190" rtl="0" eaLnBrk="1" fontAlgn="auto" latinLnBrk="0" hangingPunct="1">
              <a:lnSpc>
                <a:spcPct val="100000"/>
              </a:lnSpc>
              <a:spcBef>
                <a:spcPts val="0"/>
              </a:spcBef>
              <a:spcAft>
                <a:spcPts val="0"/>
              </a:spcAft>
              <a:buClrTx/>
              <a:buSzTx/>
              <a:buFontTx/>
              <a:buNone/>
              <a:tabLst/>
              <a:defRPr/>
            </a:pPr>
            <a:fld id="{8F66F31B-A276-4B82-B80A-B7CFDB5D5D7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itchFamily="50" charset="-128"/>
                <a:cs typeface="+mn-cs"/>
              </a:rPr>
              <a:pPr marL="0" marR="0" lvl="0" indent="0" algn="r" defTabSz="94619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itchFamily="50" charset="-128"/>
              <a:cs typeface="+mn-cs"/>
            </a:endParaRPr>
          </a:p>
        </p:txBody>
      </p:sp>
    </p:spTree>
    <p:extLst>
      <p:ext uri="{BB962C8B-B14F-4D97-AF65-F5344CB8AC3E}">
        <p14:creationId xmlns:p14="http://schemas.microsoft.com/office/powerpoint/2010/main" val="323745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DAC96-798E-AC56-8FD5-58E8BF9AE9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EAA72A-5116-9593-1ED7-0B14CCDEE4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88B9BB-06EA-49A8-18B0-24DE0520991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9CB367-79F5-0FEC-2044-F11AC5B2DD2C}"/>
              </a:ext>
            </a:extLst>
          </p:cNvPr>
          <p:cNvSpPr>
            <a:spLocks noGrp="1"/>
          </p:cNvSpPr>
          <p:nvPr>
            <p:ph type="sldNum" sz="quarter" idx="10"/>
          </p:nvPr>
        </p:nvSpPr>
        <p:spPr/>
        <p:txBody>
          <a:bodyPr/>
          <a:lstStyle/>
          <a:p>
            <a:pPr marL="0" marR="0" lvl="0" indent="0" algn="r" defTabSz="883310" rtl="0" eaLnBrk="1" fontAlgn="base" latinLnBrk="0" hangingPunct="1">
              <a:lnSpc>
                <a:spcPct val="100000"/>
              </a:lnSpc>
              <a:spcBef>
                <a:spcPct val="0"/>
              </a:spcBef>
              <a:spcAft>
                <a:spcPct val="0"/>
              </a:spcAft>
              <a:buClrTx/>
              <a:buSzTx/>
              <a:buFontTx/>
              <a:buNone/>
              <a:tabLst/>
              <a:defRPr/>
            </a:pPr>
            <a:fld id="{23C2A298-4251-457A-8507-1BFDC552D0E0}"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88331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5958421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emf"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emf"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emf"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emf"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emf" Type="http://schemas.openxmlformats.org/officeDocument/2006/relationships/image"/><Relationship Id="rId3" Target="../media/image7.emf"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emf"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emf" Type="http://schemas.openxmlformats.org/officeDocument/2006/relationships/image"/></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emf" Type="http://schemas.openxmlformats.org/officeDocument/2006/relationships/image"/></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4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4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5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5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5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6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6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6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6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6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7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7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8.png" Type="http://schemas.openxmlformats.org/officeDocument/2006/relationships/image"/></Relationships>
</file>

<file path=ppt/slideLayouts/_rels/slideLayout7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7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5624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28836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79510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52560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2560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27418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ロゴ無し-タイトル">
    <p:spTree>
      <p:nvGrpSpPr>
        <p:cNvPr id="1" name=""/>
        <p:cNvGrpSpPr/>
        <p:nvPr/>
      </p:nvGrpSpPr>
      <p:grpSpPr>
        <a:xfrm>
          <a:off x="0" y="0"/>
          <a:ext cx="0" cy="0"/>
          <a:chOff x="0" y="0"/>
          <a:chExt cx="0" cy="0"/>
        </a:xfrm>
      </p:grpSpPr>
      <p:sp>
        <p:nvSpPr>
          <p:cNvPr id="13" name="テキスト プレースホルダー 6">
            <a:extLst>
              <a:ext uri="{FF2B5EF4-FFF2-40B4-BE49-F238E27FC236}">
                <a16:creationId xmlns:a16="http://schemas.microsoft.com/office/drawing/2014/main" id="{0290DA02-B9C4-F629-80C0-B9A67778665D}"/>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81D8CD69-6C81-7B69-98B5-0D375DF0A013}"/>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60C0C413-4EB8-DE5E-440C-EC5DB8EA165B}"/>
              </a:ext>
            </a:extLst>
          </p:cNvPr>
          <p:cNvSpPr>
            <a:spLocks noGrp="1"/>
          </p:cNvSpPr>
          <p:nvPr>
            <p:ph type="title"/>
          </p:nvPr>
        </p:nvSpPr>
        <p:spPr>
          <a:xfrm>
            <a:off x="0" y="0"/>
            <a:ext cx="9906000" cy="540000"/>
          </a:xfrm>
        </p:spPr>
        <p:txBody>
          <a:bodyPr tIns="360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6" name="Slide Number Placeholder 5">
            <a:extLst>
              <a:ext uri="{FF2B5EF4-FFF2-40B4-BE49-F238E27FC236}">
                <a16:creationId xmlns:a16="http://schemas.microsoft.com/office/drawing/2014/main" id="{1DEC1024-B449-1127-4935-6D94D686142F}"/>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7" name="テキスト プレースホルダー 12">
            <a:extLst>
              <a:ext uri="{FF2B5EF4-FFF2-40B4-BE49-F238E27FC236}">
                <a16:creationId xmlns:a16="http://schemas.microsoft.com/office/drawing/2014/main" id="{DF0822E3-3793-E82B-8260-0569D554B768}"/>
              </a:ext>
            </a:extLst>
          </p:cNvPr>
          <p:cNvSpPr>
            <a:spLocks noGrp="1"/>
          </p:cNvSpPr>
          <p:nvPr>
            <p:ph type="body" sz="quarter" idx="13"/>
          </p:nvPr>
        </p:nvSpPr>
        <p:spPr>
          <a:xfrm>
            <a:off x="-600" y="540000"/>
            <a:ext cx="9907200" cy="41816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88000" bIns="108000" rtlCol="0" anchor="ctr" anchorCtr="0">
            <a:no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92611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219633"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76849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2" y="3028"/>
            <a:ext cx="9917111" cy="65587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2" y="0"/>
            <a:ext cx="3896711" cy="65587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21023"/>
            <a:ext cx="9906000" cy="828000"/>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39" y="427041"/>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8" y="6536165"/>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3" y="666747"/>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12">
              <a:spcAft>
                <a:spcPts val="1000"/>
              </a:spcAft>
            </a:pPr>
            <a:r>
              <a:rPr kumimoji="1" lang="ja-JP" altLang="en-US"/>
              <a:t>マスター テキストの書式設定</a:t>
            </a:r>
          </a:p>
        </p:txBody>
      </p:sp>
    </p:spTree>
    <p:extLst>
      <p:ext uri="{BB962C8B-B14F-4D97-AF65-F5344CB8AC3E}">
        <p14:creationId xmlns:p14="http://schemas.microsoft.com/office/powerpoint/2010/main" val="411307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C315B01-FE4A-DC6B-6B1B-01FC453CC7A5}"/>
              </a:ext>
            </a:extLst>
          </p:cNvPr>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469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8" y="6534006"/>
            <a:ext cx="2028431" cy="207831"/>
          </a:xfrm>
          <a:prstGeom prst="rect">
            <a:avLst/>
          </a:prstGeom>
        </p:spPr>
      </p:pic>
    </p:spTree>
    <p:extLst>
      <p:ext uri="{BB962C8B-B14F-4D97-AF65-F5344CB8AC3E}">
        <p14:creationId xmlns:p14="http://schemas.microsoft.com/office/powerpoint/2010/main" val="361629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907200" cy="47364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1"/>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42731"/>
            <a:ext cx="9906000" cy="476673"/>
          </a:xfrm>
        </p:spPr>
        <p:txBody>
          <a:bodyPr/>
          <a:lstStyle/>
          <a:p>
            <a:r>
              <a:rPr lang="ja-JP" altLang="en-US" dirty="0"/>
              <a:t>マスター タイトルの書式設定</a:t>
            </a:r>
            <a:endParaRPr lang="en-US" dirty="0"/>
          </a:p>
        </p:txBody>
      </p:sp>
      <p:sp>
        <p:nvSpPr>
          <p:cNvPr id="2" name="Slide Number Placeholder 5">
            <a:extLst>
              <a:ext uri="{FF2B5EF4-FFF2-40B4-BE49-F238E27FC236}">
                <a16:creationId xmlns:a16="http://schemas.microsoft.com/office/drawing/2014/main" id="{9E1E8F9B-1BA5-3D3D-C543-15DE0363830C}"/>
              </a:ext>
            </a:extLst>
          </p:cNvPr>
          <p:cNvSpPr>
            <a:spLocks noGrp="1"/>
          </p:cNvSpPr>
          <p:nvPr>
            <p:ph type="sldNum" sz="quarter" idx="4"/>
          </p:nvPr>
        </p:nvSpPr>
        <p:spPr>
          <a:xfrm>
            <a:off x="9105436" y="653684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5897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55006"/>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3370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46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468000"/>
          </a:xfrm>
        </p:spPr>
        <p:txBody>
          <a:bodyPr tIns="288000" rIns="360000" bIns="36000"/>
          <a:lstStyle>
            <a:lvl1pPr>
              <a:defRPr sz="20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600" y="468000"/>
            <a:ext cx="9907200" cy="46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noAutofit/>
          </a:bodyPr>
          <a:lstStyle>
            <a:lvl1pPr marL="0" indent="0">
              <a:lnSpc>
                <a:spcPct val="100000"/>
              </a:lnSpc>
              <a:spcBef>
                <a:spcPts val="0"/>
              </a:spcBef>
              <a:spcAft>
                <a:spcPts val="600"/>
              </a:spcAft>
              <a:buNone/>
              <a:defRPr lang="ja-JP" altLang="en-US" sz="14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1063390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12">
            <a:extLst>
              <a:ext uri="{FF2B5EF4-FFF2-40B4-BE49-F238E27FC236}">
                <a16:creationId xmlns:a16="http://schemas.microsoft.com/office/drawing/2014/main" id="{DF557284-D172-0947-B941-AEB438596D1F}"/>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37594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3" name="テキスト プレースホルダー 12">
            <a:extLst>
              <a:ext uri="{FF2B5EF4-FFF2-40B4-BE49-F238E27FC236}">
                <a16:creationId xmlns:a16="http://schemas.microsoft.com/office/drawing/2014/main" id="{EBB38338-E192-5342-9BC9-12557335BD90}"/>
              </a:ext>
            </a:extLst>
          </p:cNvPr>
          <p:cNvSpPr>
            <a:spLocks noGrp="1"/>
          </p:cNvSpPr>
          <p:nvPr>
            <p:ph type="body" sz="quarter" idx="13"/>
          </p:nvPr>
        </p:nvSpPr>
        <p:spPr>
          <a:xfrm>
            <a:off x="0" y="859828"/>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98231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876800" y="3886200"/>
            <a:ext cx="5029200" cy="2988067"/>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5052983" y="5588"/>
                </a:moveTo>
                <a:lnTo>
                  <a:pt x="9907200" y="0"/>
                </a:lnTo>
                <a:lnTo>
                  <a:pt x="9907200" y="827999"/>
                </a:lnTo>
                <a:lnTo>
                  <a:pt x="0" y="827999"/>
                </a:lnTo>
                <a:lnTo>
                  <a:pt x="5052983"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0" name="図 99"/>
          <p:cNvPicPr>
            <a:picLocks noChangeAspect="1"/>
          </p:cNvPicPr>
          <p:nvPr userDrawn="1"/>
        </p:nvPicPr>
        <p:blipFill>
          <a:blip r:embed="rId2"/>
          <a:stretch>
            <a:fillRect/>
          </a:stretch>
        </p:blipFill>
        <p:spPr>
          <a:xfrm>
            <a:off x="6551007" y="643128"/>
            <a:ext cx="3071714" cy="347472"/>
          </a:xfrm>
          <a:prstGeom prst="rect">
            <a:avLst/>
          </a:prstGeom>
        </p:spPr>
      </p:pic>
    </p:spTree>
    <p:extLst>
      <p:ext uri="{BB962C8B-B14F-4D97-AF65-F5344CB8AC3E}">
        <p14:creationId xmlns:p14="http://schemas.microsoft.com/office/powerpoint/2010/main" val="1756051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表紙2">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7" name="テキスト プレースホルダー 6">
            <a:extLst>
              <a:ext uri="{FF2B5EF4-FFF2-40B4-BE49-F238E27FC236}">
                <a16:creationId xmlns:a16="http://schemas.microsoft.com/office/drawing/2014/main" id="{2E95CE40-F866-6143-9D2C-1A4E775FF178}"/>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8" name="テキスト プレースホルダー 6">
            <a:extLst>
              <a:ext uri="{FF2B5EF4-FFF2-40B4-BE49-F238E27FC236}">
                <a16:creationId xmlns:a16="http://schemas.microsoft.com/office/drawing/2014/main" id="{F2AE4B11-0BA1-0642-9AAE-1990E94F55E7}"/>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pic>
        <p:nvPicPr>
          <p:cNvPr id="88" name="図 87"/>
          <p:cNvPicPr>
            <a:picLocks noChangeAspect="1"/>
          </p:cNvPicPr>
          <p:nvPr userDrawn="1"/>
        </p:nvPicPr>
        <p:blipFill>
          <a:blip r:embed="rId3"/>
          <a:stretch>
            <a:fillRect/>
          </a:stretch>
        </p:blipFill>
        <p:spPr>
          <a:xfrm>
            <a:off x="8763000" y="5857114"/>
            <a:ext cx="878716" cy="762000"/>
          </a:xfrm>
          <a:prstGeom prst="rect">
            <a:avLst/>
          </a:prstGeom>
        </p:spPr>
      </p:pic>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214629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88" name="図 8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308298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中扉・目次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459F2513-2314-724E-A875-B543CADB4768}"/>
              </a:ext>
            </a:extLst>
          </p:cNvPr>
          <p:cNvSpPr txBox="1">
            <a:spLocks/>
          </p:cNvSpPr>
          <p:nvPr userDrawn="1"/>
        </p:nvSpPr>
        <p:spPr>
          <a:xfrm>
            <a:off x="0" y="3027"/>
            <a:ext cx="2362200" cy="6854973"/>
          </a:xfrm>
          <a:prstGeom prst="rect">
            <a:avLst/>
          </a:prstGeom>
          <a:pattFill prst="dkUpDiag">
            <a:fgClr>
              <a:srgbClr val="EA544E"/>
            </a:fgClr>
            <a:bgClr>
              <a:srgbClr val="E4524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B5FE8356-27E9-154F-A4E3-B999F662151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F7A697">
                  <a:alpha val="51000"/>
                </a:srgbClr>
              </a:gs>
              <a:gs pos="62000">
                <a:srgbClr val="EA544E">
                  <a:alpha val="46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909615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中扉・目次3">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3CA2250D-A52A-0B4F-8385-5DC9102169B2}"/>
              </a:ext>
            </a:extLst>
          </p:cNvPr>
          <p:cNvSpPr txBox="1">
            <a:spLocks/>
          </p:cNvSpPr>
          <p:nvPr userDrawn="1"/>
        </p:nvSpPr>
        <p:spPr>
          <a:xfrm>
            <a:off x="0" y="3027"/>
            <a:ext cx="2362200" cy="6854973"/>
          </a:xfrm>
          <a:prstGeom prst="rect">
            <a:avLst/>
          </a:prstGeom>
          <a:pattFill prst="dkUpDiag">
            <a:fgClr>
              <a:srgbClr val="9CBCC4"/>
            </a:fgClr>
            <a:bgClr>
              <a:srgbClr val="90AEB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EF2498AB-C883-FE43-9727-F6AC02CEBC51}"/>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B8DDE7">
                  <a:alpha val="35000"/>
                </a:srgbClr>
              </a:gs>
              <a:gs pos="62000">
                <a:srgbClr val="9CBCC4">
                  <a:alpha val="29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489850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56560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D83BAD8-68FF-4F77-973B-9D5B61B24122}" type="datetime1">
              <a:rPr lang="ja-JP" altLang="en-US" smtClean="0"/>
              <a:t>2025/12/25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938444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61766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1"/>
            <a:ext cx="3896710" cy="62068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E0492A1E-EE5E-4E6D-AB7A-A92B1A71CE0B}"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08997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00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6586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C210F9A9-A4D3-422A-B5FB-0D8934CB14AE}" type="datetime1">
              <a:rPr lang="ja-JP" altLang="en-US" smtClean="0"/>
              <a:t>2025/12/25</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095192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EE890598-9DFC-487C-B02D-0DE4405D4DEC}" type="datetime1">
              <a:rPr lang="ja-JP" altLang="en-US" smtClean="0"/>
              <a:t>2025/12/25</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2176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079804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0"/>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0"/>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20C225F5-DBF5-48E1-8ABB-5352C3CDCC80}" type="datetime1">
              <a:rPr lang="ja-JP" altLang="en-US" smtClean="0"/>
              <a:t>2025/12/25</a:t>
            </a:fld>
            <a:endParaRPr lang="en-US"/>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62203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43448EA5-B2FD-4232-A7DA-BC1FEAF04A01}" type="datetime1">
              <a:rPr lang="ja-JP" altLang="en-US" smtClean="0"/>
              <a:t>2025/12/25</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086243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3980159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70540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795452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91310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7004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447EF25-1F03-4C50-9B53-D74955F0A24E}" type="datetime1">
              <a:rPr lang="ja-JP" altLang="en-US" smtClean="0"/>
              <a:t>2025/12/25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493469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4BDF6553-C8B3-49CF-B4EA-E236E1EC7BE6}"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876234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727E0B1F-79AF-46F6-A322-8ADE51447625}" type="datetime1">
              <a:rPr lang="ja-JP" altLang="en-US" smtClean="0"/>
              <a:t>2025/12/25</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588728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DCA0EA03-FEC0-48E2-93EE-5898C048F118}" type="datetime1">
              <a:rPr lang="ja-JP" altLang="en-US" smtClean="0"/>
              <a:t>2025/12/25</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552478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E8A0C53E-49F4-480D-9861-BBC15DB14EE1}" type="datetime1">
              <a:rPr lang="ja-JP" altLang="en-US" smtClean="0"/>
              <a:t>2025/12/25</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3603076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19CC6CD-35EB-42BC-966B-A9B893E86978}" type="datetime1">
              <a:rPr lang="ja-JP" altLang="en-US" smtClean="0"/>
              <a:t>2025/12/25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543320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C4A6C19A-2159-439F-A11D-F6FA2A2C0DA3}"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762267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55653EDF-10DD-4797-9FBA-0A15BB3509C2}" type="datetime1">
              <a:rPr lang="ja-JP" altLang="en-US" smtClean="0"/>
              <a:t>2025/12/25</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258232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D39F5D1F-D337-4B22-A06D-D54D1756EE5E}" type="datetime1">
              <a:rPr lang="ja-JP" altLang="en-US" smtClean="0"/>
              <a:t>2025/12/25</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4080871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0AFFDC81-5826-4A31-8486-ED079626DC22}" type="datetime1">
              <a:rPr lang="ja-JP" altLang="en-US" smtClean="0"/>
              <a:t>2025/12/25</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86559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58189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58189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dirty="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857178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2F74512B-6002-4022-9BE8-3AFB1927A228}"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62190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6BE458-5CD6-4613-8671-2D9AB56846F8}" type="datetime1">
              <a:rPr lang="ja-JP" altLang="en-US" smtClean="0"/>
              <a:t>2025/12/25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57741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566303AB-D584-4894-A26C-00F69B8BB28C}"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639529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AE35285B-0C4D-4BA1-A2DF-64C7E77C1CBE}" type="datetime1">
              <a:rPr lang="ja-JP" altLang="en-US" smtClean="0"/>
              <a:t>2025/12/25</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8418626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53F751DF-265E-4083-9D69-2CCE335B2E9B}" type="datetime1">
              <a:rPr lang="ja-JP" altLang="en-US" smtClean="0"/>
              <a:t>2025/12/25</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731682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BC16AA38-F9A6-404D-BFDE-6D4E23462CA9}" type="datetime1">
              <a:rPr lang="ja-JP" altLang="en-US" smtClean="0"/>
              <a:t>2025/12/25</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2261599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773D636C-362C-4EA1-9E8A-26A7E2F2563F}" type="datetime1">
              <a:rPr lang="ja-JP" altLang="en-US" smtClean="0"/>
              <a:t>2025/12/25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4146ABD-A866-4163-9D44-217C02FDDEFA}" type="slidenum">
              <a:rPr lang="ja-JP" altLang="en-US"/>
              <a:pPr>
                <a:defRPr/>
              </a:pPr>
              <a:t>‹#›</a:t>
            </a:fld>
            <a:endParaRPr lang="ja-JP" altLang="en-US"/>
          </a:p>
        </p:txBody>
      </p:sp>
    </p:spTree>
    <p:extLst>
      <p:ext uri="{BB962C8B-B14F-4D97-AF65-F5344CB8AC3E}">
        <p14:creationId xmlns:p14="http://schemas.microsoft.com/office/powerpoint/2010/main" val="1980875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2C55FFB-A7B4-43F9-9E2D-5C380B15F823}" type="datetime1">
              <a:rPr lang="ja-JP" altLang="en-US" smtClean="0"/>
              <a:t>2025/12/25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381518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61766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1"/>
            <a:ext cx="3896710" cy="62068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6B4480A1-6A49-424C-9584-AC5BB3942CA5}"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780686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40A22EE0-B4C8-4F8B-A573-87D5451504E2}" type="datetime1">
              <a:rPr lang="ja-JP" altLang="en-US" smtClean="0"/>
              <a:t>2025/12/25</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81879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3229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48ED00E3-9CC6-4C51-A02F-C72FF2D863CE}" type="datetime1">
              <a:rPr lang="ja-JP" altLang="en-US" smtClean="0"/>
              <a:t>2025/12/25</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955420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0"/>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0"/>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B6E01BCF-E42A-476A-9098-E62E790AF5B2}" type="datetime1">
              <a:rPr lang="ja-JP" altLang="en-US" smtClean="0"/>
              <a:t>2025/12/25</a:t>
            </a:fld>
            <a:endParaRPr lang="en-US"/>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765092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FD23580A-09A7-43E8-AAC8-27C04581FA5F}" type="datetime1">
              <a:rPr lang="ja-JP" altLang="en-US" smtClean="0"/>
              <a:t>2025/12/25</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4064511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5C230D9-CAFB-49F5-81AA-CF68C1821250}" type="datetime1">
              <a:rPr lang="ja-JP" altLang="en-US" smtClean="0"/>
              <a:t>2025/12/25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264319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1E1803E6-B46D-4501-A15B-BD604E68F282}"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2528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1478B7F6-D5CE-4507-98FC-2D61D9E2B4B3}" type="datetime1">
              <a:rPr lang="ja-JP" altLang="en-US" smtClean="0"/>
              <a:t>2025/12/25</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1161932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197BB52A-205E-49DD-9269-36D74349CDC0}" type="datetime1">
              <a:rPr lang="ja-JP" altLang="en-US" smtClean="0"/>
              <a:t>2025/12/25</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4726686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0"/>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0"/>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96D8B125-F23F-4B75-9B7B-0580AE69FD02}" type="datetime1">
              <a:rPr lang="ja-JP" altLang="en-US" smtClean="0"/>
              <a:t>2025/12/25</a:t>
            </a:fld>
            <a:endParaRPr lang="en-US"/>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650188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F35F6219-3811-4312-A269-091D40B98A9F}" type="datetime1">
              <a:rPr lang="ja-JP" altLang="en-US" smtClean="0"/>
              <a:t>2025/12/25</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3259345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CA70D48-CB7E-4193-BDAA-C1F8D7C0818F}" type="datetime1">
              <a:rPr lang="ja-JP" altLang="en-US" smtClean="0"/>
              <a:t>2025/12/25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91500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3207604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61766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1"/>
            <a:ext cx="3896710" cy="62068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113AC89F-ABFD-4443-A97A-9747DB67FA91}" type="datetime1">
              <a:rPr lang="ja-JP" altLang="en-US" smtClean="0"/>
              <a:t>2025/12/25</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721490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C9A9F5C1-B71A-40DE-B02A-38AB560B973A}" type="datetime1">
              <a:rPr lang="ja-JP" altLang="en-US" smtClean="0"/>
              <a:t>2025/12/25</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1075999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6E0BCF03-FFAF-43AF-97EA-1937BBF0BE25}" type="datetime1">
              <a:rPr lang="ja-JP" altLang="en-US" smtClean="0"/>
              <a:t>2025/12/25</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4222698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0"/>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0"/>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D26E2AFF-E008-405A-9EF5-1100B0EDFAF0}" type="datetime1">
              <a:rPr lang="ja-JP" altLang="en-US" smtClean="0"/>
              <a:t>2025/12/25</a:t>
            </a:fld>
            <a:endParaRPr lang="en-US"/>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9409148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E27C2FB4-D6CF-4D2C-AADA-3F12A47E3562}" type="datetime1">
              <a:rPr lang="ja-JP" altLang="en-US" smtClean="0"/>
              <a:t>2025/12/25</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009664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2"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C81C77DC-DDC1-4E60-BB1C-4D0DF6441B6C}" type="datetime1">
              <a:rPr lang="ja-JP" altLang="en-US" smtClean="0">
                <a:solidFill>
                  <a:prstClr val="black">
                    <a:tint val="75000"/>
                  </a:prstClr>
                </a:solidFill>
              </a:rPr>
              <a:t>2025/12/25</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E37684-8F10-4D82-B660-7CDAE38581F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26226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0"/>
            <a:ext cx="9906000" cy="540000"/>
          </a:xfrm>
        </p:spPr>
        <p:txBody>
          <a:bodyPr tIns="396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155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25038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86205782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8.xml" Type="http://schemas.openxmlformats.org/officeDocument/2006/relationships/slideLayout"/><Relationship Id="rId10" Target="../slideLayouts/slideLayout37.xml" Type="http://schemas.openxmlformats.org/officeDocument/2006/relationships/slideLayout"/><Relationship Id="rId11" Target="../slideLayouts/slideLayout38.xml" Type="http://schemas.openxmlformats.org/officeDocument/2006/relationships/slideLayout"/><Relationship Id="rId12" Target="../slideLayouts/slideLayout39.xml" Type="http://schemas.openxmlformats.org/officeDocument/2006/relationships/slideLayout"/><Relationship Id="rId13" Target="../slideLayouts/slideLayout40.xml" Type="http://schemas.openxmlformats.org/officeDocument/2006/relationships/slideLayout"/><Relationship Id="rId14" Target="../slideLayouts/slideLayout41.xml" Type="http://schemas.openxmlformats.org/officeDocument/2006/relationships/slideLayout"/><Relationship Id="rId15" Target="../slideLayouts/slideLayout42.xml" Type="http://schemas.openxmlformats.org/officeDocument/2006/relationships/slideLayout"/><Relationship Id="rId16" Target="../slideLayouts/slideLayout43.xml" Type="http://schemas.openxmlformats.org/officeDocument/2006/relationships/slideLayout"/><Relationship Id="rId17" Target="../slideLayouts/slideLayout44.xml" Type="http://schemas.openxmlformats.org/officeDocument/2006/relationships/slideLayout"/><Relationship Id="rId18" Target="../slideLayouts/slideLayout45.xml" Type="http://schemas.openxmlformats.org/officeDocument/2006/relationships/slideLayout"/><Relationship Id="rId19" Target="../slideLayouts/slideLayout46.xml" Type="http://schemas.openxmlformats.org/officeDocument/2006/relationships/slideLayout"/><Relationship Id="rId2" Target="../slideLayouts/slideLayout29.xml" Type="http://schemas.openxmlformats.org/officeDocument/2006/relationships/slideLayout"/><Relationship Id="rId20" Target="../slideLayouts/slideLayout47.xml" Type="http://schemas.openxmlformats.org/officeDocument/2006/relationships/slideLayout"/><Relationship Id="rId21" Target="../slideLayouts/slideLayout48.xml" Type="http://schemas.openxmlformats.org/officeDocument/2006/relationships/slideLayout"/><Relationship Id="rId22" Target="../slideLayouts/slideLayout49.xml" Type="http://schemas.openxmlformats.org/officeDocument/2006/relationships/slideLayout"/><Relationship Id="rId23" Target="../slideLayouts/slideLayout50.xml" Type="http://schemas.openxmlformats.org/officeDocument/2006/relationships/slideLayout"/><Relationship Id="rId24" Target="../slideLayouts/slideLayout51.xml" Type="http://schemas.openxmlformats.org/officeDocument/2006/relationships/slideLayout"/><Relationship Id="rId25" Target="../slideLayouts/slideLayout52.xml" Type="http://schemas.openxmlformats.org/officeDocument/2006/relationships/slideLayout"/><Relationship Id="rId26" Target="../slideLayouts/slideLayout53.xml" Type="http://schemas.openxmlformats.org/officeDocument/2006/relationships/slideLayout"/><Relationship Id="rId27" Target="../slideLayouts/slideLayout54.xml" Type="http://schemas.openxmlformats.org/officeDocument/2006/relationships/slideLayout"/><Relationship Id="rId28" Target="../slideLayouts/slideLayout55.xml" Type="http://schemas.openxmlformats.org/officeDocument/2006/relationships/slideLayout"/><Relationship Id="rId29" Target="../slideLayouts/slideLayout56.xml" Type="http://schemas.openxmlformats.org/officeDocument/2006/relationships/slideLayout"/><Relationship Id="rId3" Target="../slideLayouts/slideLayout30.xml" Type="http://schemas.openxmlformats.org/officeDocument/2006/relationships/slideLayout"/><Relationship Id="rId30" Target="../slideLayouts/slideLayout57.xml" Type="http://schemas.openxmlformats.org/officeDocument/2006/relationships/slideLayout"/><Relationship Id="rId31" Target="../slideLayouts/slideLayout58.xml" Type="http://schemas.openxmlformats.org/officeDocument/2006/relationships/slideLayout"/><Relationship Id="rId32" Target="../slideLayouts/slideLayout59.xml" Type="http://schemas.openxmlformats.org/officeDocument/2006/relationships/slideLayout"/><Relationship Id="rId33" Target="../slideLayouts/slideLayout60.xml" Type="http://schemas.openxmlformats.org/officeDocument/2006/relationships/slideLayout"/><Relationship Id="rId34" Target="../slideLayouts/slideLayout61.xml" Type="http://schemas.openxmlformats.org/officeDocument/2006/relationships/slideLayout"/><Relationship Id="rId35" Target="../slideLayouts/slideLayout62.xml" Type="http://schemas.openxmlformats.org/officeDocument/2006/relationships/slideLayout"/><Relationship Id="rId36" Target="../slideLayouts/slideLayout63.xml" Type="http://schemas.openxmlformats.org/officeDocument/2006/relationships/slideLayout"/><Relationship Id="rId37" Target="../slideLayouts/slideLayout64.xml" Type="http://schemas.openxmlformats.org/officeDocument/2006/relationships/slideLayout"/><Relationship Id="rId38" Target="../slideLayouts/slideLayout65.xml" Type="http://schemas.openxmlformats.org/officeDocument/2006/relationships/slideLayout"/><Relationship Id="rId39" Target="../slideLayouts/slideLayout66.xml" Type="http://schemas.openxmlformats.org/officeDocument/2006/relationships/slideLayout"/><Relationship Id="rId4" Target="../slideLayouts/slideLayout31.xml" Type="http://schemas.openxmlformats.org/officeDocument/2006/relationships/slideLayout"/><Relationship Id="rId40" Target="../slideLayouts/slideLayout67.xml" Type="http://schemas.openxmlformats.org/officeDocument/2006/relationships/slideLayout"/><Relationship Id="rId41" Target="../slideLayouts/slideLayout68.xml" Type="http://schemas.openxmlformats.org/officeDocument/2006/relationships/slideLayout"/><Relationship Id="rId42" Target="../slideLayouts/slideLayout69.xml" Type="http://schemas.openxmlformats.org/officeDocument/2006/relationships/slideLayout"/><Relationship Id="rId43" Target="../slideLayouts/slideLayout70.xml" Type="http://schemas.openxmlformats.org/officeDocument/2006/relationships/slideLayout"/><Relationship Id="rId44" Target="../slideLayouts/slideLayout71.xml" Type="http://schemas.openxmlformats.org/officeDocument/2006/relationships/slideLayout"/><Relationship Id="rId45" Target="../slideLayouts/slideLayout72.xml" Type="http://schemas.openxmlformats.org/officeDocument/2006/relationships/slideLayout"/><Relationship Id="rId46" Target="../slideLayouts/slideLayout73.xml" Type="http://schemas.openxmlformats.org/officeDocument/2006/relationships/slideLayout"/><Relationship Id="rId47" Target="../slideLayouts/slideLayout74.xml" Type="http://schemas.openxmlformats.org/officeDocument/2006/relationships/slideLayout"/><Relationship Id="rId48" Target="../slideLayouts/slideLayout75.xml" Type="http://schemas.openxmlformats.org/officeDocument/2006/relationships/slideLayout"/><Relationship Id="rId49" Target="../slideLayouts/slideLayout76.xml" Type="http://schemas.openxmlformats.org/officeDocument/2006/relationships/slideLayout"/><Relationship Id="rId5" Target="../slideLayouts/slideLayout32.xml" Type="http://schemas.openxmlformats.org/officeDocument/2006/relationships/slideLayout"/><Relationship Id="rId50" Target="../theme/theme2.xml" Type="http://schemas.openxmlformats.org/officeDocument/2006/relationships/theme"/><Relationship Id="rId6" Target="../slideLayouts/slideLayout33.xml" Type="http://schemas.openxmlformats.org/officeDocument/2006/relationships/slideLayout"/><Relationship Id="rId7" Target="../slideLayouts/slideLayout34.xml" Type="http://schemas.openxmlformats.org/officeDocument/2006/relationships/slideLayout"/><Relationship Id="rId8" Target="../slideLayouts/slideLayout35.xml" Type="http://schemas.openxmlformats.org/officeDocument/2006/relationships/slideLayout"/><Relationship Id="rId9" Target="../slideLayouts/slideLayout3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180177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4086" r:id="rId12"/>
    <p:sldLayoutId id="2147483885" r:id="rId13"/>
    <p:sldLayoutId id="2147483886" r:id="rId14"/>
    <p:sldLayoutId id="2147483892" r:id="rId15"/>
    <p:sldLayoutId id="2147483893" r:id="rId16"/>
    <p:sldLayoutId id="2147483894" r:id="rId17"/>
    <p:sldLayoutId id="2147483895" r:id="rId18"/>
    <p:sldLayoutId id="2147483832" r:id="rId19"/>
    <p:sldLayoutId id="2147483834" r:id="rId20"/>
    <p:sldLayoutId id="2147483835" r:id="rId21"/>
    <p:sldLayoutId id="2147483837" r:id="rId22"/>
    <p:sldLayoutId id="2147483838" r:id="rId23"/>
    <p:sldLayoutId id="2147483839" r:id="rId24"/>
    <p:sldLayoutId id="2147483840" r:id="rId25"/>
    <p:sldLayoutId id="2147483841" r:id="rId26"/>
    <p:sldLayoutId id="2147484087" r:id="rId27"/>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fld id="{FF9E797D-7A5D-4A79-8F5A-3C618A71E1A3}" type="datetime1">
              <a:rPr lang="ja-JP" altLang="en-US" smtClean="0"/>
              <a:t>2025/12/25</a:t>
            </a:fld>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46975091"/>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 id="2147484133" r:id="rId45"/>
    <p:sldLayoutId id="2147484134" r:id="rId46"/>
    <p:sldLayoutId id="2147484135" r:id="rId47"/>
    <p:sldLayoutId id="2147484136" r:id="rId48"/>
    <p:sldLayoutId id="2147484137" r:id="rId49"/>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6.xml" Type="http://schemas.openxmlformats.org/officeDocument/2006/relationships/slideLayout"/><Relationship Id="rId2" Target="../notesSlides/notesSlide9.xml" Type="http://schemas.openxmlformats.org/officeDocument/2006/relationships/notesSlide"/><Relationship Id="rId3"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9915A22-7B78-4AA0-F492-290A9057BD10}"/>
              </a:ext>
            </a:extLst>
          </p:cNvPr>
          <p:cNvSpPr/>
          <p:nvPr/>
        </p:nvSpPr>
        <p:spPr>
          <a:xfrm>
            <a:off x="720841" y="3984643"/>
            <a:ext cx="8685611" cy="187220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179388" indent="-179388"/>
            <a:r>
              <a:rPr kumimoji="1" lang="ja-JP" altLang="en-US" sz="1600" dirty="0">
                <a:solidFill>
                  <a:sysClr val="windowText" lastClr="000000"/>
                </a:solidFill>
              </a:rPr>
              <a:t>○本資料の全部又は一部を、社会保障教育の推進以外の目的で使用することはできません。</a:t>
            </a:r>
            <a:endParaRPr kumimoji="1" lang="en-US" altLang="ja-JP" sz="1600" dirty="0">
              <a:solidFill>
                <a:sysClr val="windowText" lastClr="000000"/>
              </a:solidFill>
            </a:endParaRPr>
          </a:p>
          <a:p>
            <a:pPr marL="179388" indent="-179388"/>
            <a:endParaRPr kumimoji="1" lang="en-US" altLang="ja-JP" sz="1600" dirty="0">
              <a:solidFill>
                <a:sysClr val="windowText" lastClr="000000"/>
              </a:solidFill>
            </a:endParaRPr>
          </a:p>
          <a:p>
            <a:pPr marL="179388" indent="-179388"/>
            <a:r>
              <a:rPr kumimoji="1" lang="ja-JP" altLang="en-US" sz="1600" dirty="0">
                <a:solidFill>
                  <a:sysClr val="windowText" lastClr="000000"/>
                </a:solidFill>
              </a:rPr>
              <a:t>○本資料の全部又は一部を、児童・生徒・学生に対して授業・試験等において社会保障教育のために配布する以外の用途で使用される場合は、必ず出典の記載をお願いします。</a:t>
            </a:r>
            <a:endParaRPr kumimoji="1" lang="en-US" altLang="ja-JP" sz="1600" dirty="0">
              <a:solidFill>
                <a:sysClr val="windowText" lastClr="000000"/>
              </a:solidFill>
            </a:endParaRPr>
          </a:p>
          <a:p>
            <a:pPr marL="719138" indent="-628650"/>
            <a:r>
              <a:rPr kumimoji="1" lang="ja-JP" altLang="en-US" sz="1600" dirty="0">
                <a:solidFill>
                  <a:sysClr val="windowText" lastClr="000000"/>
                </a:solidFill>
              </a:rPr>
              <a:t>（出典）厚生労働省「人生</a:t>
            </a:r>
            <a:r>
              <a:rPr kumimoji="1" lang="en-US" altLang="ja-JP" sz="1600" dirty="0">
                <a:solidFill>
                  <a:sysClr val="windowText" lastClr="000000"/>
                </a:solidFill>
              </a:rPr>
              <a:t>100</a:t>
            </a:r>
            <a:r>
              <a:rPr kumimoji="1" lang="ja-JP" altLang="en-US" sz="1600" dirty="0">
                <a:solidFill>
                  <a:sysClr val="windowText" lastClr="000000"/>
                </a:solidFill>
              </a:rPr>
              <a:t>年時代の社会保障を考える </a:t>
            </a:r>
            <a:r>
              <a:rPr kumimoji="1" lang="en-US" altLang="ja-JP" sz="1600" dirty="0">
                <a:solidFill>
                  <a:sysClr val="windowText" lastClr="000000"/>
                </a:solidFill>
              </a:rPr>
              <a:t>『</a:t>
            </a:r>
            <a:r>
              <a:rPr kumimoji="1" lang="ja-JP" altLang="en-US" sz="1600" dirty="0">
                <a:solidFill>
                  <a:sysClr val="windowText" lastClr="000000"/>
                </a:solidFill>
              </a:rPr>
              <a:t>主体的・対話的で深い学び</a:t>
            </a:r>
            <a:r>
              <a:rPr kumimoji="1" lang="en-US" altLang="ja-JP" sz="1600" dirty="0">
                <a:solidFill>
                  <a:sysClr val="windowText" lastClr="000000"/>
                </a:solidFill>
              </a:rPr>
              <a:t>』</a:t>
            </a:r>
            <a:r>
              <a:rPr kumimoji="1" lang="ja-JP" altLang="en-US" sz="1600" dirty="0">
                <a:solidFill>
                  <a:sysClr val="windowText" lastClr="000000"/>
                </a:solidFill>
              </a:rPr>
              <a:t>実現のための高校生向け社会保障教育指導者用マニュアル」（</a:t>
            </a:r>
            <a:r>
              <a:rPr kumimoji="1" lang="en-US" altLang="ja-JP" sz="1600" dirty="0">
                <a:solidFill>
                  <a:sysClr val="windowText" lastClr="000000"/>
                </a:solidFill>
              </a:rPr>
              <a:t>2022</a:t>
            </a:r>
            <a:r>
              <a:rPr kumimoji="1" lang="ja-JP" altLang="en-US" sz="1600" dirty="0">
                <a:solidFill>
                  <a:sysClr val="windowText" lastClr="000000"/>
                </a:solidFill>
              </a:rPr>
              <a:t>年３月）</a:t>
            </a:r>
          </a:p>
        </p:txBody>
      </p:sp>
    </p:spTree>
    <p:extLst>
      <p:ext uri="{BB962C8B-B14F-4D97-AF65-F5344CB8AC3E}">
        <p14:creationId xmlns:p14="http://schemas.microsoft.com/office/powerpoint/2010/main" val="26853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4E209-93A0-A233-8D47-6A9DCF356206}"/>
            </a:ext>
          </a:extLst>
        </p:cNvPr>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FF5E78FA-91B1-D4A4-223E-8F45F3CC02F4}"/>
              </a:ext>
            </a:extLst>
          </p:cNvPr>
          <p:cNvGrpSpPr/>
          <p:nvPr/>
        </p:nvGrpSpPr>
        <p:grpSpPr>
          <a:xfrm>
            <a:off x="344488" y="5711932"/>
            <a:ext cx="9001000" cy="294621"/>
            <a:chOff x="643297" y="5737415"/>
            <a:chExt cx="8586133" cy="294621"/>
          </a:xfrm>
        </p:grpSpPr>
        <p:grpSp>
          <p:nvGrpSpPr>
            <p:cNvPr id="28" name="グループ化 27">
              <a:extLst>
                <a:ext uri="{FF2B5EF4-FFF2-40B4-BE49-F238E27FC236}">
                  <a16:creationId xmlns:a16="http://schemas.microsoft.com/office/drawing/2014/main" id="{1CBCD6E6-A0B2-596A-24AA-27ECA6D5B610}"/>
                </a:ext>
              </a:extLst>
            </p:cNvPr>
            <p:cNvGrpSpPr/>
            <p:nvPr/>
          </p:nvGrpSpPr>
          <p:grpSpPr>
            <a:xfrm>
              <a:off x="643297" y="5737415"/>
              <a:ext cx="8586133" cy="294621"/>
              <a:chOff x="643297" y="5737415"/>
              <a:chExt cx="8586133" cy="294621"/>
            </a:xfrm>
          </p:grpSpPr>
          <p:sp>
            <p:nvSpPr>
              <p:cNvPr id="3" name="テキスト ボックス 2">
                <a:extLst>
                  <a:ext uri="{FF2B5EF4-FFF2-40B4-BE49-F238E27FC236}">
                    <a16:creationId xmlns:a16="http://schemas.microsoft.com/office/drawing/2014/main" id="{2A9E37D6-BAB0-15AA-D166-620B985DE742}"/>
                  </a:ext>
                </a:extLst>
              </p:cNvPr>
              <p:cNvSpPr txBox="1"/>
              <p:nvPr/>
            </p:nvSpPr>
            <p:spPr>
              <a:xfrm>
                <a:off x="8221318" y="5737415"/>
                <a:ext cx="1008112"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高齢化率</a:t>
                </a: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テキスト ボックス 4">
                <a:extLst>
                  <a:ext uri="{FF2B5EF4-FFF2-40B4-BE49-F238E27FC236}">
                    <a16:creationId xmlns:a16="http://schemas.microsoft.com/office/drawing/2014/main" id="{193AB689-6E87-8D92-4C1D-CD4609D82605}"/>
                  </a:ext>
                </a:extLst>
              </p:cNvPr>
              <p:cNvSpPr txBox="1"/>
              <p:nvPr/>
            </p:nvSpPr>
            <p:spPr>
              <a:xfrm>
                <a:off x="1245810" y="5759678"/>
                <a:ext cx="949370"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【28.9%】</a:t>
                </a:r>
                <a:endPar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テキスト ボックス 18">
                <a:extLst>
                  <a:ext uri="{FF2B5EF4-FFF2-40B4-BE49-F238E27FC236}">
                    <a16:creationId xmlns:a16="http://schemas.microsoft.com/office/drawing/2014/main" id="{CA800A7A-5FD0-83AA-0ADD-79737B5348BE}"/>
                  </a:ext>
                </a:extLst>
              </p:cNvPr>
              <p:cNvSpPr txBox="1"/>
              <p:nvPr/>
            </p:nvSpPr>
            <p:spPr>
              <a:xfrm>
                <a:off x="2364094" y="5770426"/>
                <a:ext cx="949370"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【18.7%】</a:t>
                </a:r>
                <a:endPar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テキスト ボックス 19">
                <a:extLst>
                  <a:ext uri="{FF2B5EF4-FFF2-40B4-BE49-F238E27FC236}">
                    <a16:creationId xmlns:a16="http://schemas.microsoft.com/office/drawing/2014/main" id="{83D56FC5-E72B-5D1D-FA1E-F50A253760AC}"/>
                  </a:ext>
                </a:extLst>
              </p:cNvPr>
              <p:cNvSpPr txBox="1"/>
              <p:nvPr/>
            </p:nvSpPr>
            <p:spPr>
              <a:xfrm>
                <a:off x="3539617" y="5770426"/>
                <a:ext cx="897861"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【16.8%】</a:t>
                </a:r>
                <a:endPar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テキスト ボックス 20">
                <a:extLst>
                  <a:ext uri="{FF2B5EF4-FFF2-40B4-BE49-F238E27FC236}">
                    <a16:creationId xmlns:a16="http://schemas.microsoft.com/office/drawing/2014/main" id="{8ED939D5-D806-A2B6-CD79-85D34F123983}"/>
                  </a:ext>
                </a:extLst>
              </p:cNvPr>
              <p:cNvSpPr txBox="1"/>
              <p:nvPr/>
            </p:nvSpPr>
            <p:spPr>
              <a:xfrm>
                <a:off x="4717924" y="5770426"/>
                <a:ext cx="928128"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【20.1%】</a:t>
                </a:r>
                <a:endPar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 name="テキスト ボックス 21">
                <a:extLst>
                  <a:ext uri="{FF2B5EF4-FFF2-40B4-BE49-F238E27FC236}">
                    <a16:creationId xmlns:a16="http://schemas.microsoft.com/office/drawing/2014/main" id="{A786A50E-2473-24B6-9362-2497BC6CB25D}"/>
                  </a:ext>
                </a:extLst>
              </p:cNvPr>
              <p:cNvSpPr txBox="1"/>
              <p:nvPr/>
            </p:nvSpPr>
            <p:spPr>
              <a:xfrm>
                <a:off x="5815096" y="5761963"/>
                <a:ext cx="102192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【22.0%】</a:t>
                </a:r>
                <a:endPar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テキスト ボックス 22">
                <a:extLst>
                  <a:ext uri="{FF2B5EF4-FFF2-40B4-BE49-F238E27FC236}">
                    <a16:creationId xmlns:a16="http://schemas.microsoft.com/office/drawing/2014/main" id="{46F17E21-3716-CF37-82BF-FDCA6FFEF110}"/>
                  </a:ext>
                </a:extLst>
              </p:cNvPr>
              <p:cNvSpPr txBox="1"/>
              <p:nvPr/>
            </p:nvSpPr>
            <p:spPr>
              <a:xfrm>
                <a:off x="6983081" y="5756465"/>
                <a:ext cx="94936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【20.9%】</a:t>
                </a:r>
                <a:endParaRPr kumimoji="1" lang="ja-JP" altLang="en-US" sz="1100" b="0" i="0" u="none" strike="noStrike" kern="1200" cap="none" spc="0" normalizeH="0" baseline="0" noProof="0" dirty="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正方形/長方形 6">
                <a:extLst>
                  <a:ext uri="{FF2B5EF4-FFF2-40B4-BE49-F238E27FC236}">
                    <a16:creationId xmlns:a16="http://schemas.microsoft.com/office/drawing/2014/main" id="{AF5C53E8-236D-5D1B-72FA-AD5FDDE840AB}"/>
                  </a:ext>
                </a:extLst>
              </p:cNvPr>
              <p:cNvSpPr/>
              <p:nvPr/>
            </p:nvSpPr>
            <p:spPr>
              <a:xfrm>
                <a:off x="643297" y="5769288"/>
                <a:ext cx="7632848" cy="252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DB4D6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cxnSp>
          <p:nvCxnSpPr>
            <p:cNvPr id="24" name="直線矢印コネクタ 23">
              <a:extLst>
                <a:ext uri="{FF2B5EF4-FFF2-40B4-BE49-F238E27FC236}">
                  <a16:creationId xmlns:a16="http://schemas.microsoft.com/office/drawing/2014/main" id="{3F26A786-A171-6DE5-A80F-E10FA08AB0A9}"/>
                </a:ext>
              </a:extLst>
            </p:cNvPr>
            <p:cNvCxnSpPr/>
            <p:nvPr/>
          </p:nvCxnSpPr>
          <p:spPr>
            <a:xfrm flipH="1">
              <a:off x="7949214" y="5853376"/>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タイトル 25">
            <a:extLst>
              <a:ext uri="{FF2B5EF4-FFF2-40B4-BE49-F238E27FC236}">
                <a16:creationId xmlns:a16="http://schemas.microsoft.com/office/drawing/2014/main" id="{76626BE1-9DD9-65A6-11F9-E0F36CDF9BF6}"/>
              </a:ext>
            </a:extLst>
          </p:cNvPr>
          <p:cNvSpPr>
            <a:spLocks noGrp="1"/>
          </p:cNvSpPr>
          <p:nvPr>
            <p:ph type="title"/>
          </p:nvPr>
        </p:nvSpPr>
        <p:spPr/>
        <p:txBody>
          <a:bodyPr/>
          <a:lstStyle/>
          <a:p>
            <a:r>
              <a:rPr lang="ja-JP" altLang="en-US" dirty="0"/>
              <a:t>政策分野別社会支出の国際比較</a:t>
            </a:r>
          </a:p>
        </p:txBody>
      </p:sp>
      <p:sp>
        <p:nvSpPr>
          <p:cNvPr id="4" name="テキスト ボックス 3">
            <a:extLst>
              <a:ext uri="{FF2B5EF4-FFF2-40B4-BE49-F238E27FC236}">
                <a16:creationId xmlns:a16="http://schemas.microsoft.com/office/drawing/2014/main" id="{3F0F46EC-FB19-B672-5E0C-257121B7E682}"/>
              </a:ext>
            </a:extLst>
          </p:cNvPr>
          <p:cNvSpPr txBox="1"/>
          <p:nvPr/>
        </p:nvSpPr>
        <p:spPr>
          <a:xfrm>
            <a:off x="34440" y="5981173"/>
            <a:ext cx="9871560" cy="757130"/>
          </a:xfrm>
          <a:prstGeom prst="rect">
            <a:avLst/>
          </a:prstGeom>
          <a:noFill/>
          <a:ln>
            <a:noFill/>
          </a:ln>
        </p:spPr>
        <p:txBody>
          <a:bodyPr wrap="square" rtlCol="0">
            <a:spAutoFit/>
          </a:bodyPr>
          <a:lstStyle/>
          <a:p>
            <a:pPr marL="266700" marR="0" lvl="0" indent="-266700" algn="l" defTabSz="914400" rtl="0" eaLnBrk="1" fontAlgn="base" latinLnBrk="0" hangingPunct="1">
              <a:lnSpc>
                <a:spcPct val="9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資料：　</a:t>
            </a:r>
            <a:r>
              <a:rPr kumimoji="1" lang="en-US" altLang="ja-JP" sz="9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2021</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年度の社会支出は、</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OECD</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Social Expenditure Database”</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に基づき、厚生労働省政策統括官（総合政策担当）付政策統括室で算出したもの（</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20250912</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閲覧） 。</a:t>
            </a:r>
          </a:p>
          <a:p>
            <a:pPr marL="266700" marR="0" lvl="0" indent="-266700" algn="l" defTabSz="914400" rtl="0" eaLnBrk="1" fontAlgn="base" latinLnBrk="0" hangingPunct="1">
              <a:lnSpc>
                <a:spcPct val="9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ここで、社会支出は、公的社会支出（</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Public Expenditure</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）＋義務的指摘社会支出（</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Mandatory Private Expenditure</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高齢化率は人口統計資料集（国立社会保障・人口問題研究所）の</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2021</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年の数値。</a:t>
            </a:r>
            <a:endPar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8000" marR="0" lvl="0" indent="-28800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（注） アメリカについては、</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2014</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年にいわゆるオバマケア（</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Patient Protection and Affordable Care Act</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）が施行され、個人に対し医療保険への加入が原則義務化されたことに伴い、それまで任意私的支出（</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Voluntary Private Expenditure</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）とされてきた民間の医療保険支出が、義務的私的支出（</a:t>
            </a: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Mandatory Private Expenditure</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）として社会支出に計上されることになった。</a:t>
            </a:r>
            <a:endPar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35" name="グループ化 34">
            <a:extLst>
              <a:ext uri="{FF2B5EF4-FFF2-40B4-BE49-F238E27FC236}">
                <a16:creationId xmlns:a16="http://schemas.microsoft.com/office/drawing/2014/main" id="{CD5C3803-7105-6523-48CA-37C87052DA82}"/>
              </a:ext>
            </a:extLst>
          </p:cNvPr>
          <p:cNvGrpSpPr/>
          <p:nvPr/>
        </p:nvGrpSpPr>
        <p:grpSpPr>
          <a:xfrm>
            <a:off x="-5705" y="576117"/>
            <a:ext cx="9881295" cy="5292000"/>
            <a:chOff x="-686094" y="300506"/>
            <a:chExt cx="9824691" cy="5481427"/>
          </a:xfrm>
        </p:grpSpPr>
        <p:graphicFrame>
          <p:nvGraphicFramePr>
            <p:cNvPr id="36" name="Chart 1">
              <a:extLst>
                <a:ext uri="{FF2B5EF4-FFF2-40B4-BE49-F238E27FC236}">
                  <a16:creationId xmlns:a16="http://schemas.microsoft.com/office/drawing/2014/main" id="{A3FCF378-A472-BB56-B5F1-185583A74CF2}"/>
                </a:ext>
              </a:extLst>
            </p:cNvPr>
            <p:cNvGraphicFramePr>
              <a:graphicFrameLocks/>
            </p:cNvGraphicFramePr>
            <p:nvPr/>
          </p:nvGraphicFramePr>
          <p:xfrm>
            <a:off x="-686094" y="300506"/>
            <a:ext cx="9824691" cy="5481427"/>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a:extLst>
                <a:ext uri="{FF2B5EF4-FFF2-40B4-BE49-F238E27FC236}">
                  <a16:creationId xmlns:a16="http://schemas.microsoft.com/office/drawing/2014/main" id="{4CEAADB1-7428-0A23-233B-8374CC0799A8}"/>
                </a:ext>
              </a:extLst>
            </p:cNvPr>
            <p:cNvSpPr txBox="1"/>
            <p:nvPr/>
          </p:nvSpPr>
          <p:spPr>
            <a:xfrm>
              <a:off x="419853" y="1745130"/>
              <a:ext cx="676160" cy="286914"/>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25.8%</a:t>
              </a:r>
              <a:endParaRPr kumimoji="1" lang="ja-JP" altLang="en-US"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9" name="テキスト ボックス 38">
              <a:extLst>
                <a:ext uri="{FF2B5EF4-FFF2-40B4-BE49-F238E27FC236}">
                  <a16:creationId xmlns:a16="http://schemas.microsoft.com/office/drawing/2014/main" id="{EA7D9C51-CB57-D775-476C-DDF255077BA1}"/>
                </a:ext>
              </a:extLst>
            </p:cNvPr>
            <p:cNvSpPr txBox="1"/>
            <p:nvPr/>
          </p:nvSpPr>
          <p:spPr>
            <a:xfrm>
              <a:off x="1543338" y="1745129"/>
              <a:ext cx="782987" cy="286914"/>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25.0%</a:t>
              </a:r>
              <a:endParaRPr kumimoji="1" lang="ja-JP" altLang="en-US"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テキスト ボックス 39">
              <a:extLst>
                <a:ext uri="{FF2B5EF4-FFF2-40B4-BE49-F238E27FC236}">
                  <a16:creationId xmlns:a16="http://schemas.microsoft.com/office/drawing/2014/main" id="{7393C9D4-D5E8-58B7-44F0-28DEAE3B6592}"/>
                </a:ext>
              </a:extLst>
            </p:cNvPr>
            <p:cNvSpPr txBox="1"/>
            <p:nvPr/>
          </p:nvSpPr>
          <p:spPr>
            <a:xfrm>
              <a:off x="2757398" y="1601672"/>
              <a:ext cx="782987" cy="286914"/>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27.0%</a:t>
              </a:r>
              <a:endParaRPr kumimoji="1" lang="ja-JP" altLang="en-US"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1" name="テキスト ボックス 40">
              <a:extLst>
                <a:ext uri="{FF2B5EF4-FFF2-40B4-BE49-F238E27FC236}">
                  <a16:creationId xmlns:a16="http://schemas.microsoft.com/office/drawing/2014/main" id="{19E3456E-934B-DACC-1D67-1DD7CFB42AB2}"/>
                </a:ext>
              </a:extLst>
            </p:cNvPr>
            <p:cNvSpPr txBox="1"/>
            <p:nvPr/>
          </p:nvSpPr>
          <p:spPr>
            <a:xfrm>
              <a:off x="3987709" y="1601671"/>
              <a:ext cx="708226" cy="286914"/>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26.9%</a:t>
              </a:r>
              <a:endParaRPr kumimoji="1" lang="ja-JP" altLang="en-US"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テキスト ボックス 41">
              <a:extLst>
                <a:ext uri="{FF2B5EF4-FFF2-40B4-BE49-F238E27FC236}">
                  <a16:creationId xmlns:a16="http://schemas.microsoft.com/office/drawing/2014/main" id="{A436D70D-AABC-A0BD-CACE-9372893D8907}"/>
                </a:ext>
              </a:extLst>
            </p:cNvPr>
            <p:cNvSpPr txBox="1"/>
            <p:nvPr/>
          </p:nvSpPr>
          <p:spPr>
            <a:xfrm>
              <a:off x="6347583" y="923871"/>
              <a:ext cx="800110" cy="286914"/>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33.5%</a:t>
              </a:r>
              <a:endParaRPr kumimoji="1" lang="ja-JP" altLang="en-US"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3" name="テキスト ボックス 42">
              <a:extLst>
                <a:ext uri="{FF2B5EF4-FFF2-40B4-BE49-F238E27FC236}">
                  <a16:creationId xmlns:a16="http://schemas.microsoft.com/office/drawing/2014/main" id="{DB16D532-3304-9387-BD59-B011AA6A0BB7}"/>
                </a:ext>
              </a:extLst>
            </p:cNvPr>
            <p:cNvSpPr txBox="1"/>
            <p:nvPr/>
          </p:nvSpPr>
          <p:spPr>
            <a:xfrm>
              <a:off x="5061562" y="928478"/>
              <a:ext cx="928128" cy="286914"/>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31.3%</a:t>
              </a:r>
              <a:endParaRPr kumimoji="1" lang="ja-JP" altLang="en-US" sz="1200" b="0"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Tree>
    <p:extLst>
      <p:ext uri="{BB962C8B-B14F-4D97-AF65-F5344CB8AC3E}">
        <p14:creationId xmlns:p14="http://schemas.microsoft.com/office/powerpoint/2010/main" val="240326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bIns="72000"/>
          <a:lstStyle/>
          <a:p>
            <a:r>
              <a:rPr kumimoji="1" lang="ja-JP" altLang="en-US" sz="1800" dirty="0">
                <a:latin typeface="UD デジタル 教科書体 NK-R" panose="02020400000000000000" pitchFamily="18" charset="-128"/>
                <a:ea typeface="UD デジタル 教科書体 NK-R" panose="02020400000000000000" pitchFamily="18" charset="-128"/>
              </a:rPr>
              <a:t>「わたしと年金」エッセイを読んでみよう（老齢年金）  </a:t>
            </a:r>
            <a:r>
              <a:rPr kumimoji="1" lang="zh-TW" altLang="en-US" sz="1200" dirty="0">
                <a:latin typeface="UD デジタル 教科書体 NK-R" panose="02020400000000000000" pitchFamily="18" charset="-128"/>
                <a:ea typeface="UD デジタル 教科書体 NK-R" panose="02020400000000000000" pitchFamily="18" charset="-128"/>
              </a:rPr>
              <a:t>令和</a:t>
            </a:r>
            <a:r>
              <a:rPr kumimoji="1" lang="ja-JP" altLang="en-US" sz="1200" dirty="0">
                <a:latin typeface="UD デジタル 教科書体 NK-R" panose="02020400000000000000" pitchFamily="18" charset="-128"/>
                <a:ea typeface="UD デジタル 教科書体 NK-R" panose="02020400000000000000" pitchFamily="18" charset="-128"/>
              </a:rPr>
              <a:t>３</a:t>
            </a:r>
            <a:r>
              <a:rPr kumimoji="1" lang="zh-TW" altLang="en-US" sz="1200" dirty="0">
                <a:latin typeface="UD デジタル 教科書体 NK-R" panose="02020400000000000000" pitchFamily="18" charset="-128"/>
                <a:ea typeface="UD デジタル 教科書体 NK-R" panose="02020400000000000000" pitchFamily="18" charset="-128"/>
              </a:rPr>
              <a:t>年度　受賞作品（</a:t>
            </a:r>
            <a:r>
              <a:rPr kumimoji="1" lang="en-US" altLang="zh-TW" sz="1200" dirty="0">
                <a:latin typeface="UD デジタル 教科書体 NK-R" panose="02020400000000000000" pitchFamily="18" charset="-128"/>
                <a:ea typeface="UD デジタル 教科書体 NK-R" panose="02020400000000000000" pitchFamily="18" charset="-128"/>
              </a:rPr>
              <a:t>60</a:t>
            </a:r>
            <a:r>
              <a:rPr kumimoji="1" lang="zh-TW" altLang="en-US" sz="1200" dirty="0">
                <a:latin typeface="UD デジタル 教科書体 NK-R" panose="02020400000000000000" pitchFamily="18" charset="-128"/>
                <a:ea typeface="UD デジタル 教科書体 NK-R" panose="02020400000000000000" pitchFamily="18" charset="-128"/>
              </a:rPr>
              <a:t>代 女性）</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A889522F-FA51-F14C-BAA2-ADEAB79DDF80}"/>
              </a:ext>
            </a:extLst>
          </p:cNvPr>
          <p:cNvSpPr/>
          <p:nvPr/>
        </p:nvSpPr>
        <p:spPr>
          <a:xfrm>
            <a:off x="82759" y="656599"/>
            <a:ext cx="9740481" cy="6012761"/>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00489E"/>
              </a:buClr>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457200" rtl="0" eaLnBrk="1" fontAlgn="auto" latinLnBrk="0" hangingPunct="1">
              <a:lnSpc>
                <a:spcPct val="120000"/>
              </a:lnSpc>
              <a:spcBef>
                <a:spcPts val="0"/>
              </a:spcBef>
              <a:spcAft>
                <a:spcPts val="700"/>
              </a:spcAft>
              <a:buClr>
                <a:srgbClr val="00489E"/>
              </a:buClr>
              <a:buSzTx/>
              <a:buFont typeface="Arial" panose="020B0604020202020204" pitchFamily="34" charset="0"/>
              <a:buChar char="•"/>
              <a:tabLst/>
              <a:defRPr/>
            </a:pPr>
            <a:endPar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テキスト ボックス 2"/>
          <p:cNvSpPr txBox="1"/>
          <p:nvPr/>
        </p:nvSpPr>
        <p:spPr>
          <a:xfrm>
            <a:off x="238727" y="548680"/>
            <a:ext cx="9428547" cy="6192688"/>
          </a:xfrm>
          <a:prstGeom prst="rect">
            <a:avLst/>
          </a:prstGeom>
          <a:noFill/>
        </p:spPr>
        <p:txBody>
          <a:bodyPr wrap="square" lIns="72000" rIns="72000" rtlCol="0">
            <a:noAutofit/>
          </a:bodyPr>
          <a:lstStyle/>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lang="ja-JP" altLang="en-US" dirty="0">
                <a:solidFill>
                  <a:srgbClr val="000000"/>
                </a:solidFill>
                <a:latin typeface="UD デジタル 教科書体 NK-R" panose="02020400000000000000" pitchFamily="18" charset="-128"/>
                <a:ea typeface="UD デジタル 教科書体 NK-R" panose="02020400000000000000" pitchFamily="18" charset="-128"/>
              </a:rPr>
              <a:t>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ちょうど１年ほど前、私はとても焦っていた。もうすぐ </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59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歳になる。そして次は </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60</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歳、還暦だ。少し前の時代であれば、</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60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歳となれば定年退職し、人生のセカンドステージの幕開けとなった。しかし、</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40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歳直前で授かった子どもは２人とも未だ学生で、自立して手が離れるにはまだ数年かかるだろう。その上、実母は </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94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歳で、同居していないとはいえ、通院や急な入院などにはお手伝いの依頼がある。私自身は、短大を卒業すると同時に会社に勤め、転職もパートタイム勤務も経験し、嫁いでからは自営業の夫を手伝っている。これまで仕事や家事、子育て、夫の両親の介護と忙しく暮らしてきた。それなりに充実してはいたが、自分のための時間というものがなく、家族のために人生を生きているような気がしていた。世間からは「</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さんちのお嫁さん」「△△さんの奥さん」「〇〇ちゃんのお母さん」と呼ばれるのみだ。今までの人生が、中身の詰まっていないがらんどうのような気がして、空しさを感じていた。</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lang="ja-JP" altLang="en-US" dirty="0">
                <a:solidFill>
                  <a:srgbClr val="000000"/>
                </a:solidFill>
                <a:latin typeface="UD デジタル 教科書体 NK-R" panose="02020400000000000000" pitchFamily="18" charset="-128"/>
                <a:ea typeface="UD デジタル 教科書体 NK-R" panose="02020400000000000000" pitchFamily="18" charset="-128"/>
              </a:rPr>
              <a:t>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ある日、「ねんきん定期便」という水色の封筒が日本年金機構から送られてきた。年に１度、ハガキでのお知らせは受け取っていた記憶がある。ところが、今回は大きな封筒で「お客様への大切なお知らせ」と大きく赤い文字で記されている。家事の合間にエプロンで手を拭いて、封を開けてみた。たくさん文字がある書類を斜めに読み飛ばし、何枚かめくって目に飛び込んできた書類を見て、胸が詰まりそうになった。そこには初めて就職した会社名、その後のパートの時代、そこで正社員になって現在の仕事につながる会社に転職し結婚</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。今まで私が厚生年金や国民年金の保険料を納めた月数が、勤め先の会社名とともに記入してあった。年月をたどれば空白期間はなく、卒業してから今まで私は </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40</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年近く年金を払い続けていた。「頑張ったんだ、私</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そう小さく声が出て、涙があふれ出した。もう１枚ページをめくると、厚生年金保険料の納付額が、年度の月ごとに記入されていた。そして次は国民年金保険料のページ。「納付済」の文字が、整然と並んでいた。</a:t>
            </a:r>
          </a:p>
        </p:txBody>
      </p:sp>
    </p:spTree>
    <p:extLst>
      <p:ext uri="{BB962C8B-B14F-4D97-AF65-F5344CB8AC3E}">
        <p14:creationId xmlns:p14="http://schemas.microsoft.com/office/powerpoint/2010/main" val="184801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0"/>
            <a:ext cx="9906000" cy="468313"/>
          </a:xfrm>
        </p:spPr>
        <p:txBody>
          <a:bodyPr bIns="72000"/>
          <a:lstStyle/>
          <a:p>
            <a:r>
              <a:rPr kumimoji="1" lang="ja-JP" altLang="en-US" sz="1800" dirty="0">
                <a:latin typeface="UD デジタル 教科書体 NK-R" panose="02020400000000000000" pitchFamily="18" charset="-128"/>
                <a:ea typeface="UD デジタル 教科書体 NK-R" panose="02020400000000000000" pitchFamily="18" charset="-128"/>
              </a:rPr>
              <a:t>「わたしと年金」エッセイを読んでみよう（老齢年金）②  </a:t>
            </a:r>
            <a:r>
              <a:rPr kumimoji="1" lang="zh-TW" altLang="en-US" sz="1200" dirty="0">
                <a:latin typeface="UD デジタル 教科書体 NK-R" panose="02020400000000000000" pitchFamily="18" charset="-128"/>
                <a:ea typeface="UD デジタル 教科書体 NK-R" panose="02020400000000000000" pitchFamily="18" charset="-128"/>
              </a:rPr>
              <a:t>令和</a:t>
            </a:r>
            <a:r>
              <a:rPr kumimoji="1" lang="ja-JP" altLang="en-US" sz="1200" dirty="0">
                <a:latin typeface="UD デジタル 教科書体 NK-R" panose="02020400000000000000" pitchFamily="18" charset="-128"/>
                <a:ea typeface="UD デジタル 教科書体 NK-R" panose="02020400000000000000" pitchFamily="18" charset="-128"/>
              </a:rPr>
              <a:t>３</a:t>
            </a:r>
            <a:r>
              <a:rPr kumimoji="1" lang="zh-TW" altLang="en-US" sz="1200" dirty="0">
                <a:latin typeface="UD デジタル 教科書体 NK-R" panose="02020400000000000000" pitchFamily="18" charset="-128"/>
                <a:ea typeface="UD デジタル 教科書体 NK-R" panose="02020400000000000000" pitchFamily="18" charset="-128"/>
              </a:rPr>
              <a:t>年度　受賞作品（</a:t>
            </a:r>
            <a:r>
              <a:rPr kumimoji="1" lang="en-US" altLang="zh-TW" sz="1200" dirty="0">
                <a:latin typeface="UD デジタル 教科書体 NK-R" panose="02020400000000000000" pitchFamily="18" charset="-128"/>
                <a:ea typeface="UD デジタル 教科書体 NK-R" panose="02020400000000000000" pitchFamily="18" charset="-128"/>
              </a:rPr>
              <a:t>60</a:t>
            </a:r>
            <a:r>
              <a:rPr kumimoji="1" lang="zh-TW" altLang="en-US" sz="1200" dirty="0">
                <a:latin typeface="UD デジタル 教科書体 NK-R" panose="02020400000000000000" pitchFamily="18" charset="-128"/>
                <a:ea typeface="UD デジタル 教科書体 NK-R" panose="02020400000000000000" pitchFamily="18" charset="-128"/>
              </a:rPr>
              <a:t>代 女性）</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A889522F-FA51-F14C-BAA2-ADEAB79DDF80}"/>
              </a:ext>
            </a:extLst>
          </p:cNvPr>
          <p:cNvSpPr/>
          <p:nvPr/>
        </p:nvSpPr>
        <p:spPr>
          <a:xfrm>
            <a:off x="82759" y="656599"/>
            <a:ext cx="9740481" cy="6012761"/>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00489E"/>
              </a:buClr>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457200" rtl="0" eaLnBrk="1" fontAlgn="auto" latinLnBrk="0" hangingPunct="1">
              <a:lnSpc>
                <a:spcPct val="120000"/>
              </a:lnSpc>
              <a:spcBef>
                <a:spcPts val="0"/>
              </a:spcBef>
              <a:spcAft>
                <a:spcPts val="700"/>
              </a:spcAft>
              <a:buClr>
                <a:srgbClr val="00489E"/>
              </a:buClr>
              <a:buSzTx/>
              <a:buFont typeface="Arial" panose="020B0604020202020204" pitchFamily="34" charset="0"/>
              <a:buChar char="•"/>
              <a:tabLst/>
              <a:defRPr/>
            </a:pPr>
            <a:endPar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テキスト ボックス 2"/>
          <p:cNvSpPr txBox="1"/>
          <p:nvPr/>
        </p:nvSpPr>
        <p:spPr>
          <a:xfrm>
            <a:off x="132965" y="94320"/>
            <a:ext cx="9640071" cy="6669360"/>
          </a:xfrm>
          <a:prstGeom prst="rect">
            <a:avLst/>
          </a:prstGeom>
          <a:noFill/>
        </p:spPr>
        <p:txBody>
          <a:bodyPr wrap="square" lIns="72000" tIns="36000" rIns="72000" bIns="36000" rtlCol="0">
            <a:noAutofit/>
          </a:bodyPr>
          <a:lstStyle/>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ほとんどが結婚後の納付だから、</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25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年を超える年月、毎月納めてきたことになる。私は思わずそのページをてのひらでなでていた。ここには間違いなく、社会人となってからの私の人生がある。家族も知らない、私さえも普段は思い出しもしないが、私自身が年金を納付し続けたことが確かに記されている。忘れずに誰かが記録し続けてくれた。ありがたいことだ。そのときなぜか「ねんきん君」という言葉が浮かんだ。それから「ねんきん君」は、ずっと私の人生の伴走者だ。右肩あたりにちょこんと座って、今日も私を見守ってくれている。なぜだか封筒と同じ水色のベストを着ているような気がしている。</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現在、私はご縁があって厚生年金保険料を払い続けている。</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60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歳で国民年金を払い終えるのは、肩の荷が下りるような気がしていたが、こうしてまた払い続けることが出来るのは、健康である証拠だとも思っている。また、思いがけないことだったが、実は近しい人が病気のために障害者となり、この度障害年金を受け取ることとなった。「みんなで支え合うシステム」という社会保険の考え方を、まさに身近に感じている。</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そして今年、息子が就職した。通帳を見ながら「給料が少ない」と不満そうだったので、給料明細を見せてもらった。「会社から支給された金額はこれなの。そこから、いくつか引かれてその残りがいただけるの。</a:t>
            </a:r>
            <a:r>
              <a:rPr kumimoji="0" lang="en-US" altLang="ja-JP"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歳になったら年金に入る義務があるということは話したことがあったでしょう？学生の間はお父さんが代わりに保険料を払っていたけど、ここに、厚生年金と記載があるよね。社会人になったから、これからは自分で払っていくのよ。これは、老後の生活を支えることになるし、万が一何かあったらみんなで支え合うという仕組みになっているのよ。」</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この先、彼は年金を納め続けるのだろう。それは将来のため、もしもの時のためではあるが、振り返ったときに彼の人生の軌跡となるだろう。ピンとこないな、とでも言いたげに給料明細を見る息子の右肩に、水色の物がチラッと見えた気がした。</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「ねんきん君、今度は息子のことを頼んだよ！」</a:t>
            </a:r>
            <a:endParaRPr kumimoji="1" lang="ja-JP" altLang="en-US" b="0" i="0" u="none" strike="noStrike" kern="1200" cap="none" spc="-10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93609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bIns="72000" anchor="b"/>
          <a:lstStyle/>
          <a:p>
            <a:r>
              <a:rPr kumimoji="1" lang="ja-JP" altLang="en-US" sz="1800" dirty="0">
                <a:latin typeface="UD デジタル 教科書体 NK-R" panose="02020400000000000000" pitchFamily="18" charset="-128"/>
                <a:ea typeface="UD デジタル 教科書体 NK-R" panose="02020400000000000000" pitchFamily="18" charset="-128"/>
              </a:rPr>
              <a:t>「わたしと年金」エッセイを読んでみよう（遺族年金）  </a:t>
            </a:r>
            <a:r>
              <a:rPr kumimoji="1" lang="zh-TW" altLang="en-US" sz="1200" dirty="0">
                <a:latin typeface="UD デジタル 教科書体 NK-R" panose="02020400000000000000" pitchFamily="18" charset="-128"/>
                <a:ea typeface="UD デジタル 教科書体 NK-R" panose="02020400000000000000" pitchFamily="18" charset="-128"/>
              </a:rPr>
              <a:t>令和</a:t>
            </a:r>
            <a:r>
              <a:rPr kumimoji="1" lang="en-US" altLang="ja-JP" sz="1200" dirty="0">
                <a:latin typeface="UD デジタル 教科書体 NK-R" panose="02020400000000000000" pitchFamily="18" charset="-128"/>
                <a:ea typeface="UD デジタル 教科書体 NK-R" panose="02020400000000000000" pitchFamily="18" charset="-128"/>
              </a:rPr>
              <a:t>5</a:t>
            </a:r>
            <a:r>
              <a:rPr kumimoji="1" lang="zh-TW" altLang="en-US" sz="1200" dirty="0">
                <a:latin typeface="UD デジタル 教科書体 NK-R" panose="02020400000000000000" pitchFamily="18" charset="-128"/>
                <a:ea typeface="UD デジタル 教科書体 NK-R" panose="02020400000000000000" pitchFamily="18" charset="-128"/>
              </a:rPr>
              <a:t>年度　受賞作品（高校生）</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p:cNvSpPr txBox="1"/>
          <p:nvPr/>
        </p:nvSpPr>
        <p:spPr>
          <a:xfrm>
            <a:off x="148410" y="468000"/>
            <a:ext cx="9609180" cy="6201360"/>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defPPr>
              <a:defRPr lang="en-US"/>
            </a:defPPr>
            <a:lvl1pPr marR="0" lvl="0" indent="0" defTabSz="457200" fontAlgn="auto">
              <a:lnSpc>
                <a:spcPct val="120000"/>
              </a:lnSpc>
              <a:spcBef>
                <a:spcPts val="0"/>
              </a:spcBef>
              <a:spcAft>
                <a:spcPts val="700"/>
              </a:spcAft>
              <a:buClr>
                <a:srgbClr val="00489E"/>
              </a:buClr>
              <a:buSzTx/>
              <a:buFontTx/>
              <a:buNone/>
              <a:tabLst/>
              <a:defRPr kumimoji="0" sz="1400" b="0" i="0" u="none" strike="noStrike" cap="none" spc="0" normalizeH="0" baseline="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457200" rtl="0" eaLnBrk="1" fontAlgn="auto" latinLnBrk="0" hangingPunct="1">
              <a:spcBef>
                <a:spcPts val="0"/>
              </a:spcBef>
              <a:spcAft>
                <a:spcPts val="600"/>
              </a:spcAft>
              <a:buClr>
                <a:srgbClr val="00489E"/>
              </a:buClr>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「マイナンバーは、年金を必要とする方にとって頼もしい味方になってくれます！」</a:t>
            </a:r>
          </a:p>
          <a:p>
            <a:pPr marL="0" marR="0" lvl="0" indent="0" algn="just" defTabSz="457200" rtl="0" eaLnBrk="1" fontAlgn="auto" latinLnBrk="0" hangingPunct="1">
              <a:spcBef>
                <a:spcPts val="0"/>
              </a:spcBef>
              <a:spcAft>
                <a:spcPts val="600"/>
              </a:spcAft>
              <a:buClr>
                <a:srgbClr val="00489E"/>
              </a:buClr>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この言葉は、知り合いの社会保険労務士の方から聞いた言葉で、私の印象に強く残っています。</a:t>
            </a:r>
            <a:endParaRPr kumimoji="0"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00" rtl="0" eaLnBrk="1" fontAlgn="auto" latinLnBrk="0" hangingPunct="1">
              <a:spcBef>
                <a:spcPts val="0"/>
              </a:spcBef>
              <a:spcAft>
                <a:spcPts val="600"/>
              </a:spcAft>
              <a:buClr>
                <a:srgbClr val="00489E"/>
              </a:buClr>
              <a:buSzTx/>
              <a:buFontTx/>
              <a:buNone/>
              <a:tabLst/>
              <a:defRPr/>
            </a:pPr>
            <a:r>
              <a:rPr lang="en-US" altLang="ja-JP" sz="1600" dirty="0"/>
              <a:t>   </a:t>
            </a: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私の祖父母は２人とも年金を受給して生活していましたが、昨年の４月に大好きだった祖父が他界しました。体調に異変を感じ、病院に行って癌が発覚してからわずか三週間でした。幼いころからずっと一緒だった祖父の死を信じることができず、とても辛かったです。残された祖母はずっと専業主婦だったので、国民年金から老齢基礎年金を受給していました。約 </a:t>
            </a:r>
            <a:r>
              <a:rPr kumimoji="0"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40 </a:t>
            </a: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仕事をしてきた祖父の年金が無くなってしまったら、祖母の生活が成り立たなくなってしまうのではないかと、私たち親族は心配していました。年金の手続きがよく分からなかったこともあり、社会保険労務士という方にお願いして年金の手続きを依頼することになったのですが、そこで初めて私は、祖父の年金が遺族厚生年金となって祖母が受給できるということを知りました。年金というと、高齢者が今まで支払ってきた保険料をもとに受け取る老齢年金しかイメージがありませんでしたが、老後の生活の柱であった祖父が亡くなった時に、祖父の年金の一部を遺族年金として祖母が受け取れるようになることを知り、年金制度は良くできているのだなと感心しました。</a:t>
            </a:r>
          </a:p>
          <a:p>
            <a:pPr marL="0" marR="0" lvl="0" indent="0" algn="just" defTabSz="457200" rtl="0" eaLnBrk="1" fontAlgn="auto" latinLnBrk="0" hangingPunct="1">
              <a:spcBef>
                <a:spcPts val="0"/>
              </a:spcBef>
              <a:spcAft>
                <a:spcPts val="600"/>
              </a:spcAft>
              <a:buClr>
                <a:srgbClr val="00489E"/>
              </a:buClr>
              <a:buSzTx/>
              <a:buFontTx/>
              <a:buNone/>
              <a:tabLst/>
              <a:defRPr/>
            </a:pPr>
            <a:r>
              <a:rPr lang="ja-JP" altLang="en-US" sz="1600" dirty="0"/>
              <a:t>   </a:t>
            </a: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同時に、大好きな祖父母のために、何か私にできることはないのだろうかと思いました。そこで私は、社会保険労務士の方に手続きをお願いするにあたり、「祖父母の年金の手続きについて、何か私にできることはないでしょうか？」と聞いてみたところ、年金請求書類作成のお手伝いをすることになり、また、実際に請求する際も一緒に連れていっていただくことになりました。請求書類を準備する中、添付する書類が必要となり、今回、戸籍謄本という書類を取り寄せることになりました。社会保険労務士の方は、「以前は、住民票や住民票除票、課税証明書等、たくさんの書類を添付しなければならならず、書類取り寄せが大変でした。しかし今は、マイナンバーの利用によって、大部分の添付書類が省略できるようになってきたのですよ！」とお話ししてくれました。今後、戸籍謄本についてもマイナンバー利用が可能になるとのことで、年金を必要とする方にとって益々便利になっていくのだと感じました。</a:t>
            </a:r>
            <a:endParaRPr kumimoji="0"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144584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0"/>
            <a:ext cx="9906000" cy="468313"/>
          </a:xfrm>
        </p:spPr>
        <p:txBody>
          <a:bodyPr bIns="72000" anchor="b"/>
          <a:lstStyle/>
          <a:p>
            <a:r>
              <a:rPr kumimoji="1" lang="ja-JP" altLang="en-US" sz="1800" dirty="0">
                <a:latin typeface="UD デジタル 教科書体 NK-R" panose="02020400000000000000" pitchFamily="18" charset="-128"/>
                <a:ea typeface="UD デジタル 教科書体 NK-R" panose="02020400000000000000" pitchFamily="18" charset="-128"/>
              </a:rPr>
              <a:t>「わたしと年金」エッセイを読んでみよう（遺族年金）  </a:t>
            </a:r>
            <a:r>
              <a:rPr kumimoji="1" lang="zh-TW" altLang="en-US" sz="1200" dirty="0">
                <a:latin typeface="UD デジタル 教科書体 NK-R" panose="02020400000000000000" pitchFamily="18" charset="-128"/>
                <a:ea typeface="UD デジタル 教科書体 NK-R" panose="02020400000000000000" pitchFamily="18" charset="-128"/>
              </a:rPr>
              <a:t>令和</a:t>
            </a:r>
            <a:r>
              <a:rPr kumimoji="1" lang="en-US" altLang="ja-JP" sz="1200" dirty="0">
                <a:latin typeface="UD デジタル 教科書体 NK-R" panose="02020400000000000000" pitchFamily="18" charset="-128"/>
                <a:ea typeface="UD デジタル 教科書体 NK-R" panose="02020400000000000000" pitchFamily="18" charset="-128"/>
              </a:rPr>
              <a:t>5</a:t>
            </a:r>
            <a:r>
              <a:rPr kumimoji="1" lang="zh-TW" altLang="en-US" sz="1200" dirty="0">
                <a:latin typeface="UD デジタル 教科書体 NK-R" panose="02020400000000000000" pitchFamily="18" charset="-128"/>
                <a:ea typeface="UD デジタル 教科書体 NK-R" panose="02020400000000000000" pitchFamily="18" charset="-128"/>
              </a:rPr>
              <a:t>年度　受賞作品（高校生）</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p:cNvSpPr txBox="1"/>
          <p:nvPr/>
        </p:nvSpPr>
        <p:spPr>
          <a:xfrm>
            <a:off x="96348" y="220404"/>
            <a:ext cx="9713304" cy="5544616"/>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defPPr>
              <a:defRPr lang="en-US"/>
            </a:defPPr>
            <a:lvl1pPr marR="0" lvl="0" indent="0" defTabSz="457200" fontAlgn="auto">
              <a:lnSpc>
                <a:spcPct val="120000"/>
              </a:lnSpc>
              <a:spcBef>
                <a:spcPts val="0"/>
              </a:spcBef>
              <a:spcAft>
                <a:spcPts val="700"/>
              </a:spcAft>
              <a:buClr>
                <a:srgbClr val="00489E"/>
              </a:buClr>
              <a:buSzTx/>
              <a:buFontTx/>
              <a:buNone/>
              <a:tabLst/>
              <a:defRPr kumimoji="0" sz="1400" b="0" i="0" u="none" strike="noStrike" cap="none" spc="0" normalizeH="0" baseline="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457200" rtl="0" eaLnBrk="1" fontAlgn="auto" latinLnBrk="0" hangingPunct="1">
              <a:spcBef>
                <a:spcPts val="0"/>
              </a:spcBef>
              <a:spcAft>
                <a:spcPts val="600"/>
              </a:spcAft>
              <a:buClr>
                <a:srgbClr val="00489E"/>
              </a:buClr>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実際に請求するため、街角の年金相談センターという場所へ同行しましたが、当時中学３年生だった私にも相談員さんがとても優しく接してくださり、安心して一緒に請求することができました。そして、この手続きが無事に完了したことで、現在、祖母は老齢基礎年金に加えて遺族厚生年金を受給し安心して生活できています。 　</a:t>
            </a:r>
            <a:endParaRPr kumimoji="0"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00" rtl="0" eaLnBrk="1" fontAlgn="auto" latinLnBrk="0" hangingPunct="1">
              <a:spcBef>
                <a:spcPts val="0"/>
              </a:spcBef>
              <a:spcAft>
                <a:spcPts val="600"/>
              </a:spcAft>
              <a:buClr>
                <a:srgbClr val="00489E"/>
              </a:buClr>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そして、今回の祖父母の年金請求がきっかけとなり、依頼した社会保険労務士の方と請求後も定期的にお会いし、年金制度のお話はもちろん現在話題となっている様々な社会問題についてもお話をさせていただいています。その中でも、障害年金は、障害者の方が直接請求するのは非常に大変で医療機関からの書類の取得、ご自身の今までの状況を書類にする等、本人が直接請求するのにハードルが少し高いということを知りました。例えば、もしマイナンバーが医療機関の情報とも連携し、医療機関の書類が省略できるような環境が整えば、障害者の方にとっても年金を請求しやすい世の中になるのではないかと、マイナンバーの可能性を感じています。</a:t>
            </a:r>
          </a:p>
          <a:p>
            <a:pPr marL="0" marR="0" lvl="0" indent="0" algn="just" defTabSz="457200" rtl="0" eaLnBrk="1" fontAlgn="auto" latinLnBrk="0" hangingPunct="1">
              <a:spcBef>
                <a:spcPts val="0"/>
              </a:spcBef>
              <a:spcAft>
                <a:spcPts val="600"/>
              </a:spcAft>
              <a:buClr>
                <a:srgbClr val="00489E"/>
              </a:buClr>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老齢年金だけでなく、遺族年金、障害年金と、人生の大きなターニングポイントに差し掛かった際、誰一人取り残すことなく安心して生活していくために社会保障として成立している大切な年金制度。昨今、マイナンバーの取扱いについては賛否両論ありますが、個人情報の管理に関する問題と、個人情報の効果的な使い方に関する問題は別個で取り扱うべきではないかと思います。是非、年金を必要とする方全員にとって良い方向へとマイナンバーが導いてくれたら嬉しいです。</a:t>
            </a:r>
          </a:p>
          <a:p>
            <a:pPr marL="0" marR="0" lvl="0" indent="0" algn="just" defTabSz="457200" rtl="0" eaLnBrk="1" fontAlgn="auto" latinLnBrk="0" hangingPunct="1">
              <a:spcBef>
                <a:spcPts val="0"/>
              </a:spcBef>
              <a:spcAft>
                <a:spcPts val="600"/>
              </a:spcAft>
              <a:buClr>
                <a:srgbClr val="00489E"/>
              </a:buClr>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高校生となった私は今、将来どのような大人になりたいのか、少しずつ考え始めています。まだまだ漠然としていますが、仕事を通じて、何か社会の役に立てる人間になりたいという気持ちが強くなってきました。どのような仕事を通じて私自身が社会の役に立てるのか、是非、大学へ進学して幅広く社会問題を学習し、私自身の将来に繋げていきたいと思います。もしかしたら、大切な祖母の生活を守ってくれた「年金」に携わる仕事も！？</a:t>
            </a:r>
          </a:p>
        </p:txBody>
      </p:sp>
    </p:spTree>
    <p:extLst>
      <p:ext uri="{BB962C8B-B14F-4D97-AF65-F5344CB8AC3E}">
        <p14:creationId xmlns:p14="http://schemas.microsoft.com/office/powerpoint/2010/main" val="189240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bIns="72000"/>
          <a:lstStyle/>
          <a:p>
            <a:r>
              <a:rPr lang="ja-JP" altLang="en-US" sz="1800" dirty="0"/>
              <a:t>「わたしと年金」エッセイを読んでみよう（障害年金）  </a:t>
            </a:r>
            <a:r>
              <a:rPr lang="zh-TW" altLang="en-US" sz="1200" dirty="0"/>
              <a:t>令和２年度　受賞作品（</a:t>
            </a:r>
            <a:r>
              <a:rPr lang="en-US" altLang="ja-JP" sz="1200" dirty="0"/>
              <a:t>30</a:t>
            </a:r>
            <a:r>
              <a:rPr lang="ja-JP" altLang="en-US" sz="1200" dirty="0"/>
              <a:t>代　男性</a:t>
            </a:r>
            <a:r>
              <a:rPr lang="zh-TW" altLang="en-US" sz="1200" dirty="0"/>
              <a:t>）</a:t>
            </a:r>
            <a:endParaRPr lang="ja-JP" altLang="en-US" dirty="0"/>
          </a:p>
        </p:txBody>
      </p:sp>
      <p:sp>
        <p:nvSpPr>
          <p:cNvPr id="7" name="正方形/長方形 6">
            <a:extLst>
              <a:ext uri="{FF2B5EF4-FFF2-40B4-BE49-F238E27FC236}">
                <a16:creationId xmlns:a16="http://schemas.microsoft.com/office/drawing/2014/main" id="{A889522F-FA51-F14C-BAA2-ADEAB79DDF80}"/>
              </a:ext>
            </a:extLst>
          </p:cNvPr>
          <p:cNvSpPr/>
          <p:nvPr/>
        </p:nvSpPr>
        <p:spPr>
          <a:xfrm>
            <a:off x="105349" y="476672"/>
            <a:ext cx="9695302" cy="5904656"/>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lstStyle/>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私は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21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歳のときから障害年金を受け取っている。大学で部活動中の事故による怪我が原因で右足を切断、障がい者となったためだ。</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ただ、障害年金の請求手続は私が行ったわけではない。車いすでの生活に加え、リハビリや義足作成のため通院以外の外出は難しく、母が役所の年金担当に相談し、必要書類を揃え申請した。</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実は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21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歳での障害年金の申請はハードルが高い。障害年金制度には、すべての国民が国民年金へ加入する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から傷病の初診日までの間に一定期間以上年金保険料を納付、免除もしくは学生の保険料猶予（学生納付特例）を受けていなければ障害年金がもらえない「納付要件」というルールがあるからだ。保険料を支払わず放置していると、怪我や病気によってどんなに重い障がいを負ったとしても、「もしもの時の生活保障」となる障害年金を受け取ることはできない。</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事故当時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21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歳だった私は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歳の国民年金加入から約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年半と年金加入期間が短く、その半分以上の期間について保険料が納付、又は免除・猶予されていなければならなかった。このため、たった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ヵ月の「未納期間」が、「納付要件」という条件クリアに大きな影響を与えてしまうのだ。</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歳当時学生だった私が「将来障がい者になり、障害年金を申請する立場に置かれる」ことまで考えているはずもなく、「</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歳の国民年金の加入手続」も、「学生納付特例手続」も全て私の </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到達とともに母が仕事の合間に役所で手続をしてくれていた。私は母に言われるがまま学生納付特例手続に必要な「学生証の写し」をコピーし、母のもとへ郵送しただけだ。母が私の学生納付特例手続を行っていなければ、私は障害年金を受け取ることができないどころか、手術費用や入院費用、その後の義足作成費用などの負担が重くのしかかっていただろう。</a:t>
            </a:r>
          </a:p>
          <a:p>
            <a:pPr marL="0" marR="0" lvl="0" indent="0" algn="just" defTabSz="457200" rtl="0" eaLnBrk="1" fontAlgn="auto" latinLnBrk="0" hangingPunct="1">
              <a:lnSpc>
                <a:spcPct val="11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事故後、障害年金の手続を役所で行った際、私の年金記録を確認した年金担当から母はこう言われたそうだ。「お母さん、息子さんの学生納付特例、ちゃんとしておいてよかったですね」と。母はいつも「当然のことをしたまでだ」とは言うが、母もまさか自分の息子が障がい者になるとは夢にも思ってはいなかっただろうし、きちんと私の年金の手続をしてくれていたからこそ、私の今の人生があることを考えると、感謝してもしきれない。</a:t>
            </a:r>
            <a:endPar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176030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889522F-FA51-F14C-BAA2-ADEAB79DDF80}"/>
              </a:ext>
            </a:extLst>
          </p:cNvPr>
          <p:cNvSpPr/>
          <p:nvPr/>
        </p:nvSpPr>
        <p:spPr>
          <a:xfrm>
            <a:off x="105349" y="188640"/>
            <a:ext cx="9695302" cy="6480720"/>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lstStyle/>
          <a:p>
            <a:pPr marL="0" marR="0" lvl="0" indent="0" algn="just" defTabSz="457200" rtl="0" eaLnBrk="1" fontAlgn="auto" latinLnBrk="0" hangingPunct="1">
              <a:lnSpc>
                <a:spcPct val="12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そんな私はどのような巡りあわせか、現在市役所で年金担当として働いている。日々年金手続の受付業務の中で、当然「学生納付特例手続」を受付するのだが、学生本人や母親などの現役世代の方は「年金と言えば高齢者がもらう老齢年金」という認識が強い。「学生納付特例なんてする意味があるの？」、「保険料なんて支払う意味なんてあるの？」「少子高齢化で私たちが高齢者になったら年金はもらえないんでしょ？」といった質問を数多く受ける。そんなときは現役世代が支払う保険料と高齢者の方が受け取る年金の関係など「公的年金制度の仕組み」の説明や、自分自身の経験などを踏まえながら「障害年金や遺族年金など、納付や免除をすることであなた自身に起こるかもしれない、転ばぬ先の杖となるような年金があるんですよ」というお話をさせていただき、納得していただいた上で、保険料の納付や免除・猶予手続を進めていただいている。</a:t>
            </a:r>
          </a:p>
          <a:p>
            <a:pPr marL="0" marR="0" lvl="0" indent="0" algn="just" defTabSz="457200" rtl="0" eaLnBrk="1" fontAlgn="auto" latinLnBrk="0" hangingPunct="1">
              <a:lnSpc>
                <a:spcPct val="12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一方で、日々の業務の中で窓口対応をしていると、初診時に年金に加入していない、保険料の納付が少ないことで納付要件を満たすことができないなどの理由により、残念ながら障害年金の受給に結び付かなかった方と接することもある。「早く教えてくれれば私だって加入や納付・免除手続をしたのに</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」「市役所の年金担当から案内されたことが無い</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」「障害者手帳があるのに年金担当から教えてもらえなかった</a:t>
            </a:r>
            <a:r>
              <a:rPr kumimoji="0" lang="en-US" altLang="ja-JP"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いったご指摘を受けることも多い。「年金は申請主義」と言えばそれまでなのだが、本来受け取ることができたかもしれない年金が受け取れない状況が生まれないよう、「案内を行う側」である私がもっと「公的年金制度」について情報をお客様へ伝えていかなければならないと日々痛感している。</a:t>
            </a:r>
          </a:p>
          <a:p>
            <a:pPr marL="0" marR="0" lvl="0" indent="0" algn="just" defTabSz="457200" rtl="0" eaLnBrk="1" fontAlgn="auto" latinLnBrk="0" hangingPunct="1">
              <a:lnSpc>
                <a:spcPct val="12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年金業務に携わる者としていつも心がけていることがある。年金の手続・相談に来られた方で、杖をついていたり、障害者手帳や療育手帳を持っていたり、「うつ」などの精神障害を患われて退職した方などには「障害年金をご存知ですか？」という質問を意識的に行うことだ。その方の傷病や障がいがすぐに年金申請に結び付かなかったとしても、「障害年金の制度自体を知らなかった」、「私の病気で障害年金を申請できると思わなかった」といった言葉をいただくことが多い。</a:t>
            </a:r>
          </a:p>
          <a:p>
            <a:pPr marL="0" marR="0" lvl="0" indent="0" algn="just" defTabSz="457200" rtl="0" eaLnBrk="1" fontAlgn="auto" latinLnBrk="0" hangingPunct="1">
              <a:lnSpc>
                <a:spcPct val="120000"/>
              </a:lnSpc>
              <a:spcBef>
                <a:spcPts val="0"/>
              </a:spcBef>
              <a:spcAft>
                <a:spcPts val="600"/>
              </a:spcAft>
              <a:buClr>
                <a:srgbClr val="00489E"/>
              </a:buClr>
              <a:buSzTx/>
              <a:buFontTx/>
              <a:buNone/>
              <a:tabLst/>
              <a:defRPr/>
            </a:pPr>
            <a:r>
              <a:rPr kumimoji="0" lang="ja-JP" altLang="en-US" sz="1600" b="0"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市役所の年金担当職員として、老後の年金だけでなく、予期せぬ事故後の生活を助ける障害年金や、大切な人を失われた遺族の生活を保障する遺族年金など、公的年金制度の大切さについて、少しでも多くの人に伝えていくことが事故後の生活を公的年金制度に助けられた私の大切な使命であると思っている。</a:t>
            </a:r>
            <a:endPar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114039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「わたしと年金」エッセイを読んでみよう</a:t>
            </a:r>
          </a:p>
        </p:txBody>
      </p:sp>
      <p:sp>
        <p:nvSpPr>
          <p:cNvPr id="9" name="テキスト ボックス 8"/>
          <p:cNvSpPr txBox="1"/>
          <p:nvPr/>
        </p:nvSpPr>
        <p:spPr>
          <a:xfrm>
            <a:off x="128464" y="548680"/>
            <a:ext cx="9406710" cy="375487"/>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00489E"/>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エッセイを読んで理解したことを書いてみよう。</a:t>
            </a:r>
          </a:p>
        </p:txBody>
      </p:sp>
    </p:spTree>
    <p:extLst>
      <p:ext uri="{BB962C8B-B14F-4D97-AF65-F5344CB8AC3E}">
        <p14:creationId xmlns:p14="http://schemas.microsoft.com/office/powerpoint/2010/main" val="162733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6511325" y="2879315"/>
            <a:ext cx="1033493" cy="8149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7" name="正方形/長方形 86"/>
          <p:cNvSpPr/>
          <p:nvPr/>
        </p:nvSpPr>
        <p:spPr>
          <a:xfrm>
            <a:off x="6533747" y="2272914"/>
            <a:ext cx="1020067" cy="601189"/>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1" name="Rectangle 4"/>
          <p:cNvSpPr>
            <a:spLocks noChangeArrowheads="1"/>
          </p:cNvSpPr>
          <p:nvPr/>
        </p:nvSpPr>
        <p:spPr bwMode="auto">
          <a:xfrm>
            <a:off x="3010959" y="2877860"/>
            <a:ext cx="3521778" cy="819206"/>
          </a:xfrm>
          <a:prstGeom prst="rect">
            <a:avLst/>
          </a:prstGeom>
          <a:solidFill>
            <a:schemeClr val="accent1">
              <a:lumMod val="20000"/>
              <a:lumOff val="80000"/>
            </a:schemeClr>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2" name="Line 19"/>
          <p:cNvSpPr>
            <a:spLocks noChangeShapeType="1"/>
          </p:cNvSpPr>
          <p:nvPr/>
        </p:nvSpPr>
        <p:spPr bwMode="auto">
          <a:xfrm>
            <a:off x="1130513" y="5040619"/>
            <a:ext cx="0" cy="146903"/>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3" name="Line 23"/>
          <p:cNvSpPr>
            <a:spLocks noChangeShapeType="1"/>
          </p:cNvSpPr>
          <p:nvPr/>
        </p:nvSpPr>
        <p:spPr bwMode="auto">
          <a:xfrm>
            <a:off x="9673705" y="5049558"/>
            <a:ext cx="0" cy="143708"/>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4" name="AutoShape 14"/>
          <p:cNvSpPr>
            <a:spLocks noChangeArrowheads="1"/>
          </p:cNvSpPr>
          <p:nvPr/>
        </p:nvSpPr>
        <p:spPr bwMode="auto">
          <a:xfrm>
            <a:off x="1280592" y="4662573"/>
            <a:ext cx="1532607" cy="235538"/>
          </a:xfrm>
          <a:prstGeom prst="bracketPair">
            <a:avLst>
              <a:gd name="adj" fmla="val 16667"/>
            </a:avLst>
          </a:prstGeom>
          <a:no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基礎年金</a:t>
            </a:r>
            <a:endParaRPr kumimoji="1" lang="en-US" altLang="ja-JP"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（第１号被保険者であった期間）</a:t>
            </a:r>
          </a:p>
        </p:txBody>
      </p:sp>
      <p:sp>
        <p:nvSpPr>
          <p:cNvPr id="96" name="AutoShape 16"/>
          <p:cNvSpPr>
            <a:spLocks noChangeArrowheads="1"/>
          </p:cNvSpPr>
          <p:nvPr/>
        </p:nvSpPr>
        <p:spPr bwMode="auto">
          <a:xfrm>
            <a:off x="3985052" y="4662573"/>
            <a:ext cx="2537393" cy="235538"/>
          </a:xfrm>
          <a:prstGeom prst="bracketPair">
            <a:avLst>
              <a:gd name="adj" fmla="val 16667"/>
            </a:avLst>
          </a:prstGeom>
          <a:no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基礎年金＋厚生年金（報酬比例年金）</a:t>
            </a:r>
            <a:endParaRPr kumimoji="1" lang="en-US" altLang="ja-JP"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（第２号被保険者であった期間）</a:t>
            </a:r>
          </a:p>
        </p:txBody>
      </p:sp>
      <p:sp>
        <p:nvSpPr>
          <p:cNvPr id="97" name="AutoShape 17"/>
          <p:cNvSpPr>
            <a:spLocks noChangeArrowheads="1"/>
          </p:cNvSpPr>
          <p:nvPr/>
        </p:nvSpPr>
        <p:spPr bwMode="auto">
          <a:xfrm>
            <a:off x="7689304" y="4662573"/>
            <a:ext cx="1840382" cy="235538"/>
          </a:xfrm>
          <a:prstGeom prst="bracketPair">
            <a:avLst>
              <a:gd name="adj" fmla="val 16667"/>
            </a:avLst>
          </a:prstGeom>
          <a:no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基礎年金</a:t>
            </a:r>
            <a:endParaRPr kumimoji="1" lang="en-US" altLang="ja-JP"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（第３号被保険者であった期間）</a:t>
            </a:r>
          </a:p>
        </p:txBody>
      </p:sp>
      <p:sp>
        <p:nvSpPr>
          <p:cNvPr id="98" name="Line 20"/>
          <p:cNvSpPr>
            <a:spLocks noChangeShapeType="1"/>
          </p:cNvSpPr>
          <p:nvPr/>
        </p:nvSpPr>
        <p:spPr bwMode="auto">
          <a:xfrm>
            <a:off x="3018179" y="5038203"/>
            <a:ext cx="0" cy="146903"/>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9" name="Line 21"/>
          <p:cNvSpPr>
            <a:spLocks noChangeShapeType="1"/>
          </p:cNvSpPr>
          <p:nvPr/>
        </p:nvSpPr>
        <p:spPr bwMode="auto">
          <a:xfrm>
            <a:off x="7547214" y="5041397"/>
            <a:ext cx="0" cy="146903"/>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1" name="Rectangle 7" descr="50%"/>
          <p:cNvSpPr>
            <a:spLocks noChangeArrowheads="1"/>
          </p:cNvSpPr>
          <p:nvPr/>
        </p:nvSpPr>
        <p:spPr bwMode="auto">
          <a:xfrm>
            <a:off x="1133156" y="3698861"/>
            <a:ext cx="8540548" cy="805371"/>
          </a:xfrm>
          <a:prstGeom prst="rect">
            <a:avLst/>
          </a:prstGeom>
          <a:solidFill>
            <a:schemeClr val="accent6">
              <a:lumMod val="75000"/>
            </a:schemeClr>
          </a:solid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2" name="Text Box 12"/>
          <p:cNvSpPr txBox="1">
            <a:spLocks noChangeArrowheads="1"/>
          </p:cNvSpPr>
          <p:nvPr/>
        </p:nvSpPr>
        <p:spPr bwMode="auto">
          <a:xfrm>
            <a:off x="1133158" y="3924717"/>
            <a:ext cx="8534669" cy="37638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846"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基　礎　年　金 </a:t>
            </a:r>
          </a:p>
        </p:txBody>
      </p:sp>
      <p:sp>
        <p:nvSpPr>
          <p:cNvPr id="105" name="Text Box 32"/>
          <p:cNvSpPr txBox="1">
            <a:spLocks noChangeArrowheads="1"/>
          </p:cNvSpPr>
          <p:nvPr/>
        </p:nvSpPr>
        <p:spPr bwMode="auto">
          <a:xfrm>
            <a:off x="3028943" y="3220224"/>
            <a:ext cx="4514305" cy="330219"/>
          </a:xfrm>
          <a:prstGeom prst="rect">
            <a:avLst/>
          </a:prstGeom>
          <a:noFill/>
          <a:ln w="9525">
            <a:noFill/>
            <a:miter lim="800000"/>
            <a:headEnd/>
            <a:tailEnd/>
          </a:ln>
          <a:effectLst/>
        </p:spPr>
        <p:txBody>
          <a:bodyPr wrap="square" lIns="0" tIns="0" rIns="0"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846"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厚生年金（報酬比例年金）</a:t>
            </a:r>
          </a:p>
        </p:txBody>
      </p:sp>
      <p:sp>
        <p:nvSpPr>
          <p:cNvPr id="107" name="Rectangle 45"/>
          <p:cNvSpPr>
            <a:spLocks noChangeArrowheads="1"/>
          </p:cNvSpPr>
          <p:nvPr/>
        </p:nvSpPr>
        <p:spPr bwMode="auto">
          <a:xfrm>
            <a:off x="6546003" y="2891114"/>
            <a:ext cx="989502" cy="879516"/>
          </a:xfrm>
          <a:prstGeom prst="rect">
            <a:avLst/>
          </a:prstGeom>
          <a:no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1" name="Rectangle 4"/>
          <p:cNvSpPr>
            <a:spLocks noChangeArrowheads="1"/>
          </p:cNvSpPr>
          <p:nvPr/>
        </p:nvSpPr>
        <p:spPr bwMode="auto">
          <a:xfrm>
            <a:off x="4272566" y="2272911"/>
            <a:ext cx="752070" cy="598154"/>
          </a:xfrm>
          <a:prstGeom prst="rect">
            <a:avLst/>
          </a:prstGeom>
          <a:pattFill prst="dkUpDiag">
            <a:fgClr>
              <a:srgbClr val="92D050"/>
            </a:fgClr>
            <a:bgClr>
              <a:schemeClr val="bg1"/>
            </a:bgClr>
          </a:patt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2" name="Text Box 43"/>
          <p:cNvSpPr txBox="1">
            <a:spLocks noChangeArrowheads="1"/>
          </p:cNvSpPr>
          <p:nvPr/>
        </p:nvSpPr>
        <p:spPr bwMode="auto">
          <a:xfrm>
            <a:off x="4208038" y="2372653"/>
            <a:ext cx="960858" cy="398058"/>
          </a:xfrm>
          <a:prstGeom prst="rect">
            <a:avLst/>
          </a:prstGeom>
          <a:noFill/>
          <a:ln w="9525">
            <a:noFill/>
            <a:miter lim="800000"/>
            <a:headEnd/>
            <a:tailEnd/>
          </a:ln>
        </p:spPr>
        <p:txBody>
          <a:bodyPr wrap="square" lIns="84836" tIns="42418" rIns="84836" bIns="424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確定拠出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年金</a:t>
            </a:r>
            <a:r>
              <a:rPr kumimoji="1" lang="ja-JP" altLang="en-US" sz="831"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（企業型</a:t>
            </a:r>
            <a:r>
              <a:rPr kumimoji="1" lang="ja-JP" altLang="en-US" sz="831"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p>
        </p:txBody>
      </p:sp>
      <p:sp>
        <p:nvSpPr>
          <p:cNvPr id="113" name="Rectangle 4"/>
          <p:cNvSpPr>
            <a:spLocks noChangeArrowheads="1"/>
          </p:cNvSpPr>
          <p:nvPr/>
        </p:nvSpPr>
        <p:spPr bwMode="auto">
          <a:xfrm>
            <a:off x="5030060" y="2272911"/>
            <a:ext cx="794995" cy="598154"/>
          </a:xfrm>
          <a:prstGeom prst="rect">
            <a:avLst/>
          </a:prstGeom>
          <a:pattFill prst="dkUpDiag">
            <a:fgClr>
              <a:srgbClr val="92D050"/>
            </a:fgClr>
            <a:bgClr>
              <a:schemeClr val="bg1"/>
            </a:bgClr>
          </a:patt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4" name="Text Box 10"/>
          <p:cNvSpPr txBox="1">
            <a:spLocks noChangeArrowheads="1"/>
          </p:cNvSpPr>
          <p:nvPr/>
        </p:nvSpPr>
        <p:spPr bwMode="auto">
          <a:xfrm>
            <a:off x="4989245" y="2420265"/>
            <a:ext cx="869455" cy="355225"/>
          </a:xfrm>
          <a:prstGeom prst="rect">
            <a:avLst/>
          </a:prstGeom>
          <a:noFill/>
          <a:ln w="9525">
            <a:noFill/>
            <a:miter lim="800000"/>
            <a:headEnd/>
            <a:tailEnd/>
          </a:ln>
        </p:spPr>
        <p:txBody>
          <a:bodyPr lIns="84836" tIns="0" rIns="84836" bIns="424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確定給付</a:t>
            </a:r>
            <a:endParaRPr kumimoji="1" lang="en-US" altLang="ja-JP"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企業年金</a:t>
            </a:r>
          </a:p>
        </p:txBody>
      </p:sp>
      <p:sp>
        <p:nvSpPr>
          <p:cNvPr id="116" name="Rectangle 4"/>
          <p:cNvSpPr>
            <a:spLocks noChangeArrowheads="1"/>
          </p:cNvSpPr>
          <p:nvPr/>
        </p:nvSpPr>
        <p:spPr bwMode="auto">
          <a:xfrm>
            <a:off x="5823308" y="2272924"/>
            <a:ext cx="721032" cy="838124"/>
          </a:xfrm>
          <a:prstGeom prst="rect">
            <a:avLst/>
          </a:prstGeom>
          <a:pattFill prst="dkUpDiag">
            <a:fgClr>
              <a:srgbClr val="92D050"/>
            </a:fgClr>
            <a:bgClr>
              <a:schemeClr val="bg1"/>
            </a:bgClr>
          </a:patt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117" name="直線コネクタ 101"/>
          <p:cNvCxnSpPr>
            <a:cxnSpLocks noChangeShapeType="1"/>
          </p:cNvCxnSpPr>
          <p:nvPr/>
        </p:nvCxnSpPr>
        <p:spPr bwMode="auto">
          <a:xfrm>
            <a:off x="5822521" y="2870520"/>
            <a:ext cx="711696" cy="1396"/>
          </a:xfrm>
          <a:prstGeom prst="line">
            <a:avLst/>
          </a:prstGeom>
          <a:noFill/>
          <a:ln w="9525" algn="ctr">
            <a:solidFill>
              <a:srgbClr val="000000"/>
            </a:solidFill>
            <a:prstDash val="sysDot"/>
            <a:round/>
            <a:headEnd/>
            <a:tailEnd/>
          </a:ln>
        </p:spPr>
      </p:cxnSp>
      <p:sp>
        <p:nvSpPr>
          <p:cNvPr id="118" name="Text Box 32"/>
          <p:cNvSpPr txBox="1">
            <a:spLocks noChangeArrowheads="1"/>
          </p:cNvSpPr>
          <p:nvPr/>
        </p:nvSpPr>
        <p:spPr bwMode="auto">
          <a:xfrm>
            <a:off x="5826099" y="2901187"/>
            <a:ext cx="715452" cy="227691"/>
          </a:xfrm>
          <a:prstGeom prst="rect">
            <a:avLst/>
          </a:prstGeom>
          <a:noFill/>
          <a:ln w="9525">
            <a:noFill/>
            <a:miter lim="800000"/>
            <a:headEnd/>
            <a:tailEnd/>
          </a:ln>
        </p:spPr>
        <p:txBody>
          <a:bodyPr lIns="0" tIns="42418" rIns="0" bIns="424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（代行部分）</a:t>
            </a:r>
            <a:endParaRPr kumimoji="1" lang="ja-JP" altLang="en-US" sz="646"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119" name="Text Box 51"/>
          <p:cNvSpPr txBox="1">
            <a:spLocks noChangeArrowheads="1"/>
          </p:cNvSpPr>
          <p:nvPr/>
        </p:nvSpPr>
        <p:spPr bwMode="auto">
          <a:xfrm>
            <a:off x="5848588" y="2379493"/>
            <a:ext cx="688694" cy="398058"/>
          </a:xfrm>
          <a:prstGeom prst="rect">
            <a:avLst/>
          </a:prstGeom>
          <a:noFill/>
          <a:ln w="9525">
            <a:noFill/>
            <a:miter lim="800000"/>
            <a:headEnd/>
            <a:tailEnd/>
          </a:ln>
        </p:spPr>
        <p:txBody>
          <a:bodyPr wrap="square" lIns="84836" tIns="42418" rIns="84836" bIns="424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厚生年金基金</a:t>
            </a:r>
          </a:p>
        </p:txBody>
      </p:sp>
      <p:cxnSp>
        <p:nvCxnSpPr>
          <p:cNvPr id="132" name="直線コネクタ 131"/>
          <p:cNvCxnSpPr/>
          <p:nvPr/>
        </p:nvCxnSpPr>
        <p:spPr>
          <a:xfrm>
            <a:off x="3019735" y="2871065"/>
            <a:ext cx="2803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a:cxnSpLocks/>
            <a:endCxn id="142" idx="0"/>
          </p:cNvCxnSpPr>
          <p:nvPr/>
        </p:nvCxnSpPr>
        <p:spPr>
          <a:xfrm>
            <a:off x="2875275" y="2869792"/>
            <a:ext cx="3432" cy="808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a:cxnSpLocks/>
          </p:cNvCxnSpPr>
          <p:nvPr/>
        </p:nvCxnSpPr>
        <p:spPr>
          <a:xfrm flipH="1">
            <a:off x="7543250" y="2869795"/>
            <a:ext cx="10562" cy="825711"/>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9" name="Text Box 56"/>
          <p:cNvSpPr txBox="1">
            <a:spLocks noChangeArrowheads="1"/>
          </p:cNvSpPr>
          <p:nvPr/>
        </p:nvSpPr>
        <p:spPr bwMode="auto">
          <a:xfrm>
            <a:off x="6540817" y="2387897"/>
            <a:ext cx="1029571" cy="358560"/>
          </a:xfrm>
          <a:prstGeom prst="rect">
            <a:avLst/>
          </a:prstGeom>
          <a:noFill/>
          <a:ln w="9525">
            <a:noFill/>
            <a:miter lim="800000"/>
            <a:headEnd/>
            <a:tailEnd/>
          </a:ln>
          <a:effectLst/>
        </p:spPr>
        <p:txBody>
          <a:bodyPr wrap="squar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退職等</a:t>
            </a:r>
            <a:endParaRPr kumimoji="1" lang="en-US" altLang="ja-JP"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年金給付</a:t>
            </a:r>
          </a:p>
        </p:txBody>
      </p:sp>
      <p:sp>
        <p:nvSpPr>
          <p:cNvPr id="140" name="二等辺三角形 139"/>
          <p:cNvSpPr/>
          <p:nvPr/>
        </p:nvSpPr>
        <p:spPr>
          <a:xfrm>
            <a:off x="2226374" y="2286287"/>
            <a:ext cx="650617" cy="1409532"/>
          </a:xfrm>
          <a:prstGeom prst="triangle">
            <a:avLst>
              <a:gd name="adj" fmla="val 0"/>
            </a:avLst>
          </a:prstGeom>
          <a:pattFill prst="dkUpDiag">
            <a:fgClr>
              <a:srgbClr val="92D050"/>
            </a:fgClr>
            <a:bgClr>
              <a:schemeClr val="bg1"/>
            </a:bgClr>
          </a:pattFill>
          <a:ln w="9525">
            <a:solidFill>
              <a:schemeClr val="tx1"/>
            </a:solidFill>
            <a:miter lim="800000"/>
            <a:headEnd/>
            <a:tailEnd/>
          </a:ln>
        </p:spPr>
        <p:txBody>
          <a:bodyPr vert="eaVert" wrap="square" lIns="84836" tIns="42418" rIns="84836" bIns="42418" anchor="t">
            <a:spAutoFit/>
          </a:bodyPr>
          <a:lstStyle/>
          <a:p>
            <a:pPr marL="0" marR="0" lvl="0" indent="0" algn="ctr" defTabSz="848599" rtl="0" eaLnBrk="1" fontAlgn="auto" latinLnBrk="0" hangingPunct="1">
              <a:lnSpc>
                <a:spcPct val="100000"/>
              </a:lnSpc>
              <a:spcBef>
                <a:spcPts val="0"/>
              </a:spcBef>
              <a:spcAft>
                <a:spcPts val="0"/>
              </a:spcAft>
              <a:buClrTx/>
              <a:buSzTx/>
              <a:buFontTx/>
              <a:buNone/>
              <a:tabLst/>
              <a:defRPr/>
            </a:pPr>
            <a:endParaRPr kumimoji="0" lang="ja-JP" altLang="en-US" sz="1015" b="1"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141" name="テキスト ボックス 140"/>
          <p:cNvSpPr txBox="1"/>
          <p:nvPr/>
        </p:nvSpPr>
        <p:spPr>
          <a:xfrm>
            <a:off x="2212989" y="2808509"/>
            <a:ext cx="340863" cy="865905"/>
          </a:xfrm>
          <a:prstGeom prst="rect">
            <a:avLst/>
          </a:prstGeom>
          <a:noFill/>
        </p:spPr>
        <p:txBody>
          <a:bodyPr vert="eaVert"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15" b="1"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国民年金基金</a:t>
            </a:r>
            <a:endParaRPr kumimoji="1" lang="ja-JP" altLang="en-US" sz="1015"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2" name="二等辺三角形 141"/>
          <p:cNvSpPr/>
          <p:nvPr/>
        </p:nvSpPr>
        <p:spPr>
          <a:xfrm rot="10800000">
            <a:off x="2228586" y="2268929"/>
            <a:ext cx="650121" cy="1409533"/>
          </a:xfrm>
          <a:prstGeom prst="triangle">
            <a:avLst>
              <a:gd name="adj" fmla="val 0"/>
            </a:avLst>
          </a:prstGeom>
          <a:pattFill prst="dkUpDiag">
            <a:fgClr>
              <a:srgbClr val="92D050"/>
            </a:fgClr>
            <a:bgClr>
              <a:schemeClr val="bg1"/>
            </a:bgClr>
          </a:patt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7" name="テキスト ボックス 146"/>
          <p:cNvSpPr txBox="1"/>
          <p:nvPr/>
        </p:nvSpPr>
        <p:spPr>
          <a:xfrm>
            <a:off x="2336979" y="2403033"/>
            <a:ext cx="736735" cy="262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iDeCo</a:t>
            </a:r>
            <a:endParaRPr kumimoji="0" lang="en-US" altLang="ja-JP" sz="1108" b="1"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cxnSp>
        <p:nvCxnSpPr>
          <p:cNvPr id="148" name="直線コネクタ 147"/>
          <p:cNvCxnSpPr>
            <a:cxnSpLocks/>
          </p:cNvCxnSpPr>
          <p:nvPr/>
        </p:nvCxnSpPr>
        <p:spPr>
          <a:xfrm>
            <a:off x="3018184" y="2862720"/>
            <a:ext cx="0" cy="83812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2" name="Text Box 24"/>
          <p:cNvSpPr txBox="1">
            <a:spLocks noChangeArrowheads="1"/>
          </p:cNvSpPr>
          <p:nvPr/>
        </p:nvSpPr>
        <p:spPr bwMode="auto">
          <a:xfrm>
            <a:off x="1157007" y="5004838"/>
            <a:ext cx="1850028" cy="153888"/>
          </a:xfrm>
          <a:prstGeom prst="rect">
            <a:avLst/>
          </a:prstGeom>
          <a:ln w="9525">
            <a:noFill/>
            <a:miter lim="800000"/>
            <a:headEnd/>
            <a:tailEnd/>
          </a:ln>
          <a:effectLst/>
        </p:spPr>
        <p:txBody>
          <a:bodyPr wrap="square" lIns="0" tIns="0" rIns="0" bIns="0" anchor="t">
            <a:spAutoFit/>
          </a:bodyPr>
          <a:lstStyle/>
          <a:p>
            <a:pPr marL="0" marR="0" lvl="0" indent="0" algn="ctr" defTabSz="914400" rtl="0" eaLnBrk="1" fontAlgn="base" latinLnBrk="0" hangingPunct="1">
              <a:lnSpc>
                <a:spcPct val="100000"/>
              </a:lnSpc>
              <a:spcBef>
                <a:spcPct val="5000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月約</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6.9</a:t>
            </a: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万円</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満額</a:t>
            </a:r>
            <a:r>
              <a:rPr kumimoji="1" lang="en-US" altLang="ja-JP"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令和７年度</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3" name="Text Box 25"/>
          <p:cNvSpPr txBox="1">
            <a:spLocks noChangeArrowheads="1"/>
          </p:cNvSpPr>
          <p:nvPr/>
        </p:nvSpPr>
        <p:spPr bwMode="auto">
          <a:xfrm>
            <a:off x="3731588" y="4995491"/>
            <a:ext cx="2955405" cy="153888"/>
          </a:xfrm>
          <a:prstGeom prst="rect">
            <a:avLst/>
          </a:prstGeom>
        </p:spPr>
        <p:txBody>
          <a:bodyPr wrap="square" lIns="0" tIns="0" rIns="0" bIns="0" anchor="t">
            <a:spAutoFit/>
          </a:bodyPr>
          <a:lstStyle/>
          <a:p>
            <a:pPr marL="0" marR="0" lvl="0" indent="0" algn="ctr" defTabSz="914400" rtl="0" eaLnBrk="1" fontAlgn="base" latinLnBrk="0" hangingPunct="1">
              <a:lnSpc>
                <a:spcPct val="100000"/>
              </a:lnSpc>
              <a:spcBef>
                <a:spcPct val="5000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月約</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15.1</a:t>
            </a: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万円</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平均</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令和５年度末</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4" name="Text Box 47"/>
          <p:cNvSpPr txBox="1">
            <a:spLocks noChangeArrowheads="1"/>
          </p:cNvSpPr>
          <p:nvPr/>
        </p:nvSpPr>
        <p:spPr bwMode="auto">
          <a:xfrm>
            <a:off x="7549833" y="5004838"/>
            <a:ext cx="2101182" cy="153888"/>
          </a:xfrm>
          <a:prstGeom prst="rect">
            <a:avLst/>
          </a:prstGeom>
          <a:ln w="9525">
            <a:noFill/>
            <a:miter lim="800000"/>
            <a:headEnd/>
            <a:tailEnd/>
          </a:ln>
          <a:effectLst/>
        </p:spPr>
        <p:txBody>
          <a:bodyPr wrap="square" lIns="0" tIns="0" rIns="0" bIns="0" anchor="t">
            <a:spAutoFit/>
          </a:bodyPr>
          <a:lstStyle/>
          <a:p>
            <a:pPr marL="0" marR="0" lvl="0" indent="0" algn="ctr" defTabSz="914400" rtl="0" eaLnBrk="1" fontAlgn="base" latinLnBrk="0" hangingPunct="1">
              <a:lnSpc>
                <a:spcPct val="100000"/>
              </a:lnSpc>
              <a:spcBef>
                <a:spcPct val="5000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月約</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6.9</a:t>
            </a: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万円</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満額</a:t>
            </a:r>
            <a:r>
              <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令和７年度</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テキスト ボックス 7">
            <a:extLst>
              <a:ext uri="{FF2B5EF4-FFF2-40B4-BE49-F238E27FC236}">
                <a16:creationId xmlns:a16="http://schemas.microsoft.com/office/drawing/2014/main" id="{506EF5EC-183E-76F6-CF63-47949F777934}"/>
              </a:ext>
            </a:extLst>
          </p:cNvPr>
          <p:cNvSpPr txBox="1"/>
          <p:nvPr/>
        </p:nvSpPr>
        <p:spPr>
          <a:xfrm>
            <a:off x="117431" y="1983094"/>
            <a:ext cx="461665" cy="3202223"/>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年金給付</a:t>
            </a:r>
          </a:p>
        </p:txBody>
      </p:sp>
      <p:cxnSp>
        <p:nvCxnSpPr>
          <p:cNvPr id="6" name="直線コネクタ 5">
            <a:extLst>
              <a:ext uri="{FF2B5EF4-FFF2-40B4-BE49-F238E27FC236}">
                <a16:creationId xmlns:a16="http://schemas.microsoft.com/office/drawing/2014/main" id="{0C374F80-947B-0EA9-2AA7-7801426D3CF7}"/>
              </a:ext>
            </a:extLst>
          </p:cNvPr>
          <p:cNvCxnSpPr>
            <a:cxnSpLocks/>
          </p:cNvCxnSpPr>
          <p:nvPr/>
        </p:nvCxnSpPr>
        <p:spPr bwMode="auto">
          <a:xfrm>
            <a:off x="1130865" y="5187842"/>
            <a:ext cx="8540538" cy="0"/>
          </a:xfrm>
          <a:prstGeom prst="line">
            <a:avLst/>
          </a:prstGeom>
          <a:ln>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7" name="Text Box 32">
            <a:extLst>
              <a:ext uri="{FF2B5EF4-FFF2-40B4-BE49-F238E27FC236}">
                <a16:creationId xmlns:a16="http://schemas.microsoft.com/office/drawing/2014/main" id="{AABABC73-1632-6A12-3BC8-41405CD0CC18}"/>
              </a:ext>
            </a:extLst>
          </p:cNvPr>
          <p:cNvSpPr txBox="1">
            <a:spLocks noChangeArrowheads="1"/>
          </p:cNvSpPr>
          <p:nvPr/>
        </p:nvSpPr>
        <p:spPr bwMode="auto">
          <a:xfrm>
            <a:off x="6466268" y="2707252"/>
            <a:ext cx="1191213" cy="200055"/>
          </a:xfrm>
          <a:prstGeom prst="rect">
            <a:avLst/>
          </a:prstGeom>
          <a:noFill/>
          <a:ln w="9525">
            <a:noFill/>
            <a:miter lim="800000"/>
            <a:headEnd/>
            <a:tailEnd/>
          </a:ln>
          <a:effectLst/>
        </p:spPr>
        <p:txBody>
          <a:bodyPr wrap="square" lIns="0" tIns="0" rIns="0"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（公務員等</a:t>
            </a:r>
            <a:r>
              <a:rPr kumimoji="1" lang="en-US" altLang="ja-JP" sz="83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0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endPar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9" name="Text Box 30">
            <a:extLst>
              <a:ext uri="{FF2B5EF4-FFF2-40B4-BE49-F238E27FC236}">
                <a16:creationId xmlns:a16="http://schemas.microsoft.com/office/drawing/2014/main" id="{EEA512A0-CE88-46D0-04BA-08EBAEA49111}"/>
              </a:ext>
            </a:extLst>
          </p:cNvPr>
          <p:cNvSpPr txBox="1">
            <a:spLocks noChangeArrowheads="1"/>
          </p:cNvSpPr>
          <p:nvPr/>
        </p:nvSpPr>
        <p:spPr bwMode="auto">
          <a:xfrm>
            <a:off x="2781561" y="2387452"/>
            <a:ext cx="1473910" cy="208775"/>
          </a:xfrm>
          <a:prstGeom prst="rect">
            <a:avLst/>
          </a:prstGeom>
          <a:noFill/>
          <a:ln w="9525">
            <a:noFill/>
            <a:miter lim="800000"/>
            <a:headEnd/>
            <a:tailEnd/>
          </a:ln>
        </p:spPr>
        <p:txBody>
          <a:bodyPr wrap="square" lIns="84836" tIns="42418" rIns="84836" bIns="424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斜線部は任意加入</a:t>
            </a:r>
            <a:endPar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3" name="正方形/長方形 142"/>
          <p:cNvSpPr/>
          <p:nvPr/>
        </p:nvSpPr>
        <p:spPr>
          <a:xfrm>
            <a:off x="3008350" y="1987263"/>
            <a:ext cx="6659476" cy="210567"/>
          </a:xfrm>
          <a:prstGeom prst="rect">
            <a:avLst/>
          </a:prstGeom>
          <a:pattFill prst="dkUpDiag">
            <a:fgClr>
              <a:srgbClr val="92D050"/>
            </a:fgClr>
            <a:bgClr>
              <a:schemeClr val="bg1"/>
            </a:bgClr>
          </a:patt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A6C60742-3A24-99CF-9BB9-A2C7E190D1F6}"/>
              </a:ext>
            </a:extLst>
          </p:cNvPr>
          <p:cNvSpPr txBox="1"/>
          <p:nvPr/>
        </p:nvSpPr>
        <p:spPr>
          <a:xfrm>
            <a:off x="5940854" y="1966245"/>
            <a:ext cx="72352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iDeCo</a:t>
            </a:r>
            <a:endParaRPr kumimoji="1" lang="ja-JP" altLang="en-US" sz="11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27" name="AutoShape 29">
            <a:extLst>
              <a:ext uri="{FF2B5EF4-FFF2-40B4-BE49-F238E27FC236}">
                <a16:creationId xmlns:a16="http://schemas.microsoft.com/office/drawing/2014/main" id="{0DA0F2C0-75DD-EDF1-7E85-13F762BA73F7}"/>
              </a:ext>
            </a:extLst>
          </p:cNvPr>
          <p:cNvSpPr>
            <a:spLocks/>
          </p:cNvSpPr>
          <p:nvPr/>
        </p:nvSpPr>
        <p:spPr bwMode="auto">
          <a:xfrm rot="16200000">
            <a:off x="5304987" y="1831428"/>
            <a:ext cx="155864" cy="8536204"/>
          </a:xfrm>
          <a:prstGeom prst="leftBrace">
            <a:avLst>
              <a:gd name="adj1" fmla="val 41441"/>
              <a:gd name="adj2" fmla="val 49537"/>
            </a:avLst>
          </a:prstGeom>
          <a:no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8" name="Text Box 30">
            <a:extLst>
              <a:ext uri="{FF2B5EF4-FFF2-40B4-BE49-F238E27FC236}">
                <a16:creationId xmlns:a16="http://schemas.microsoft.com/office/drawing/2014/main" id="{A5532558-F513-4FEB-F8FC-27152410BC85}"/>
              </a:ext>
            </a:extLst>
          </p:cNvPr>
          <p:cNvSpPr txBox="1">
            <a:spLocks noChangeArrowheads="1"/>
          </p:cNvSpPr>
          <p:nvPr/>
        </p:nvSpPr>
        <p:spPr bwMode="auto">
          <a:xfrm>
            <a:off x="4735520" y="6217957"/>
            <a:ext cx="1337785" cy="169277"/>
          </a:xfrm>
          <a:prstGeom prst="rect">
            <a:avLst/>
          </a:prstGeom>
          <a:noFill/>
          <a:ln w="9525">
            <a:noFill/>
            <a:miter lim="800000"/>
            <a:headEnd/>
            <a:tailEnd/>
          </a:ln>
          <a:effectLst/>
        </p:spPr>
        <p:txBody>
          <a:bodyPr wrap="square" lIns="0" tIns="0" rIns="0" bIns="0" anchor="t">
            <a:spAutoFit/>
          </a:bodyPr>
          <a:lstStyle/>
          <a:p>
            <a:pPr marL="0" marR="0" lvl="0" indent="0" algn="ctr" defTabSz="914400" rtl="0" eaLnBrk="1" fontAlgn="base" latinLnBrk="0" hangingPunct="1">
              <a:lnSpc>
                <a:spcPct val="100000"/>
              </a:lnSpc>
              <a:spcBef>
                <a:spcPct val="50000"/>
              </a:spcBef>
              <a:spcAft>
                <a:spcPts val="0"/>
              </a:spcAft>
              <a:buClrTx/>
              <a:buSzTx/>
              <a:buFontTx/>
              <a:buNone/>
              <a:tabLst/>
              <a:defRPr/>
            </a:pPr>
            <a:r>
              <a:rPr kumimoji="1" 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6,745</a:t>
            </a:r>
            <a:r>
              <a:rPr kumimoji="1" lang="ja-JP" alt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万人</a:t>
            </a:r>
            <a:endParaRPr kumimoji="1" lang="en-US" altLang="ja-JP" sz="14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Rectangle 26">
            <a:extLst>
              <a:ext uri="{FF2B5EF4-FFF2-40B4-BE49-F238E27FC236}">
                <a16:creationId xmlns:a16="http://schemas.microsoft.com/office/drawing/2014/main" id="{F7341769-45F1-FB0F-7552-FC3D759619B2}"/>
              </a:ext>
            </a:extLst>
          </p:cNvPr>
          <p:cNvSpPr>
            <a:spLocks noChangeArrowheads="1"/>
          </p:cNvSpPr>
          <p:nvPr/>
        </p:nvSpPr>
        <p:spPr bwMode="auto">
          <a:xfrm>
            <a:off x="1306656" y="5498271"/>
            <a:ext cx="1414096" cy="338794"/>
          </a:xfrm>
          <a:prstGeom prst="rect">
            <a:avLst/>
          </a:prstGeom>
          <a:solidFill>
            <a:schemeClr val="bg1"/>
          </a:solidFill>
          <a:ln w="6350">
            <a:solidFill>
              <a:schemeClr val="tx1"/>
            </a:solidFill>
            <a:miter lim="800000"/>
            <a:headEnd/>
            <a:tailEnd/>
          </a:ln>
          <a:effectLst/>
        </p:spPr>
        <p:txBody>
          <a:bodyPr wrap="none" tIns="6646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第１号被保険者</a:t>
            </a:r>
            <a:endParaRPr kumimoji="1" lang="en-US" altLang="ja-JP"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（国民年金のみ加入）</a:t>
            </a:r>
          </a:p>
        </p:txBody>
      </p:sp>
      <p:sp>
        <p:nvSpPr>
          <p:cNvPr id="33" name="Rectangle 27">
            <a:extLst>
              <a:ext uri="{FF2B5EF4-FFF2-40B4-BE49-F238E27FC236}">
                <a16:creationId xmlns:a16="http://schemas.microsoft.com/office/drawing/2014/main" id="{6CE05012-8737-17C3-7D29-941847536BEC}"/>
              </a:ext>
            </a:extLst>
          </p:cNvPr>
          <p:cNvSpPr>
            <a:spLocks noChangeArrowheads="1"/>
          </p:cNvSpPr>
          <p:nvPr/>
        </p:nvSpPr>
        <p:spPr bwMode="auto">
          <a:xfrm>
            <a:off x="7557318" y="5505360"/>
            <a:ext cx="2116387" cy="338795"/>
          </a:xfrm>
          <a:prstGeom prst="rect">
            <a:avLst/>
          </a:prstGeom>
          <a:solidFill>
            <a:schemeClr val="bg1"/>
          </a:solidFill>
          <a:ln w="6350">
            <a:solidFill>
              <a:schemeClr val="tx1"/>
            </a:solidFill>
            <a:miter lim="800000"/>
            <a:headEnd/>
            <a:tailEnd/>
          </a:ln>
          <a:effectLst/>
        </p:spPr>
        <p:txBody>
          <a:bodyPr wrap="none" tIns="6646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第３号被保険者</a:t>
            </a:r>
            <a:endParaRPr kumimoji="1" lang="en-US" altLang="ja-JP"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（国民年金のみ加入）</a:t>
            </a:r>
          </a:p>
        </p:txBody>
      </p:sp>
      <p:sp>
        <p:nvSpPr>
          <p:cNvPr id="34" name="Rectangle 28">
            <a:extLst>
              <a:ext uri="{FF2B5EF4-FFF2-40B4-BE49-F238E27FC236}">
                <a16:creationId xmlns:a16="http://schemas.microsoft.com/office/drawing/2014/main" id="{61670C0A-673B-31F2-4FE9-D08EE35F4556}"/>
              </a:ext>
            </a:extLst>
          </p:cNvPr>
          <p:cNvSpPr>
            <a:spLocks noChangeArrowheads="1"/>
          </p:cNvSpPr>
          <p:nvPr/>
        </p:nvSpPr>
        <p:spPr bwMode="auto">
          <a:xfrm>
            <a:off x="4251173" y="5491018"/>
            <a:ext cx="2116391" cy="348638"/>
          </a:xfrm>
          <a:prstGeom prst="rect">
            <a:avLst/>
          </a:prstGeom>
          <a:solidFill>
            <a:schemeClr val="bg1"/>
          </a:solidFill>
          <a:ln w="6350">
            <a:solidFill>
              <a:schemeClr val="tx1"/>
            </a:solidFill>
            <a:miter lim="800000"/>
            <a:headEnd/>
            <a:tailEnd/>
          </a:ln>
          <a:effectLst/>
        </p:spPr>
        <p:txBody>
          <a:bodyPr wrap="none" tIns="6646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第２号被保険者等</a:t>
            </a:r>
            <a:r>
              <a:rPr kumimoji="1" lang="en-US" altLang="ja-JP"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a:t>
            </a:r>
            <a:endParaRPr kumimoji="1" lang="en-US" altLang="ja-JP"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（国民年金と、厚生年金に加入）</a:t>
            </a:r>
            <a:endParaRPr kumimoji="1" lang="ja-JP" altLang="en-US" sz="900" b="0" i="0" u="none" strike="noStrike" kern="1200" cap="none" spc="0" normalizeH="0" baseline="3000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61" name="Line 21">
            <a:extLst>
              <a:ext uri="{FF2B5EF4-FFF2-40B4-BE49-F238E27FC236}">
                <a16:creationId xmlns:a16="http://schemas.microsoft.com/office/drawing/2014/main" id="{EEADE6A9-6C69-A02C-90B0-66D0E7FEA9C1}"/>
              </a:ext>
            </a:extLst>
          </p:cNvPr>
          <p:cNvSpPr>
            <a:spLocks noChangeShapeType="1"/>
          </p:cNvSpPr>
          <p:nvPr/>
        </p:nvSpPr>
        <p:spPr bwMode="auto">
          <a:xfrm flipH="1">
            <a:off x="7547210" y="6013869"/>
            <a:ext cx="0" cy="81965"/>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2" name="Text Box 24">
            <a:extLst>
              <a:ext uri="{FF2B5EF4-FFF2-40B4-BE49-F238E27FC236}">
                <a16:creationId xmlns:a16="http://schemas.microsoft.com/office/drawing/2014/main" id="{A3747F2D-357A-338F-1249-1576E467E94E}"/>
              </a:ext>
            </a:extLst>
          </p:cNvPr>
          <p:cNvSpPr txBox="1">
            <a:spLocks noChangeArrowheads="1"/>
          </p:cNvSpPr>
          <p:nvPr/>
        </p:nvSpPr>
        <p:spPr bwMode="auto">
          <a:xfrm>
            <a:off x="1163814" y="5918908"/>
            <a:ext cx="1749881" cy="169276"/>
          </a:xfrm>
          <a:prstGeom prst="rect">
            <a:avLst/>
          </a:prstGeom>
          <a:ln w="9525">
            <a:noFill/>
            <a:miter lim="800000"/>
            <a:headEnd/>
            <a:tailEnd/>
          </a:ln>
          <a:effectLst/>
        </p:spPr>
        <p:txBody>
          <a:bodyPr wrap="square" lIns="0" tIns="0" rIns="0" bIns="0" anchor="t">
            <a:spAutoFit/>
          </a:bodyPr>
          <a:lstStyle/>
          <a:p>
            <a:pPr marL="0" marR="0" lvl="0" indent="0" algn="ctr" defTabSz="914400" rtl="0" eaLnBrk="1" fontAlgn="base"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加入者数 </a:t>
            </a:r>
            <a:r>
              <a:rPr kumimoji="1" lang="en-US" altLang="ja-JP"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1,387</a:t>
            </a:r>
            <a:r>
              <a:rPr kumimoji="1" lang="ja-JP" alt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万人</a:t>
            </a:r>
          </a:p>
        </p:txBody>
      </p:sp>
      <p:sp>
        <p:nvSpPr>
          <p:cNvPr id="63" name="Text Box 25">
            <a:extLst>
              <a:ext uri="{FF2B5EF4-FFF2-40B4-BE49-F238E27FC236}">
                <a16:creationId xmlns:a16="http://schemas.microsoft.com/office/drawing/2014/main" id="{81063C37-A1E0-BD92-58BD-559A61F82047}"/>
              </a:ext>
            </a:extLst>
          </p:cNvPr>
          <p:cNvSpPr txBox="1">
            <a:spLocks noChangeArrowheads="1"/>
          </p:cNvSpPr>
          <p:nvPr/>
        </p:nvSpPr>
        <p:spPr bwMode="auto">
          <a:xfrm>
            <a:off x="4535381" y="5905306"/>
            <a:ext cx="1601935" cy="169277"/>
          </a:xfrm>
          <a:prstGeom prst="rect">
            <a:avLst/>
          </a:prstGeom>
        </p:spPr>
        <p:txBody>
          <a:bodyPr wrap="square" lIns="0" tIns="0" rIns="0" bIns="0" anchor="t">
            <a:spAutoFit/>
          </a:bodyPr>
          <a:lstStyle/>
          <a:p>
            <a:pPr marL="0" marR="0" lvl="0" indent="0" algn="ctr" defTabSz="914400" rtl="0" eaLnBrk="1" fontAlgn="base"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加入者数 </a:t>
            </a:r>
            <a:r>
              <a:rPr kumimoji="1" lang="en-US" altLang="ja-JP"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4,672</a:t>
            </a:r>
            <a:r>
              <a:rPr kumimoji="1" lang="ja-JP" alt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万人</a:t>
            </a:r>
          </a:p>
        </p:txBody>
      </p:sp>
      <p:sp>
        <p:nvSpPr>
          <p:cNvPr id="65" name="Text Box 47">
            <a:extLst>
              <a:ext uri="{FF2B5EF4-FFF2-40B4-BE49-F238E27FC236}">
                <a16:creationId xmlns:a16="http://schemas.microsoft.com/office/drawing/2014/main" id="{B0D2F634-46B4-C7E0-C10F-1EF0EC8B53D6}"/>
              </a:ext>
            </a:extLst>
          </p:cNvPr>
          <p:cNvSpPr txBox="1">
            <a:spLocks noChangeArrowheads="1"/>
          </p:cNvSpPr>
          <p:nvPr/>
        </p:nvSpPr>
        <p:spPr bwMode="auto">
          <a:xfrm>
            <a:off x="7585371" y="5918908"/>
            <a:ext cx="2065648" cy="169277"/>
          </a:xfrm>
          <a:prstGeom prst="rect">
            <a:avLst/>
          </a:prstGeom>
          <a:ln w="9525">
            <a:noFill/>
            <a:miter lim="800000"/>
            <a:headEnd/>
            <a:tailEnd/>
          </a:ln>
          <a:effectLst/>
        </p:spPr>
        <p:txBody>
          <a:bodyPr wrap="square" lIns="0" tIns="0" rIns="0" bIns="0" anchor="t">
            <a:spAutoFit/>
          </a:bodyPr>
          <a:lstStyle/>
          <a:p>
            <a:pPr marL="0" marR="0" lvl="0" indent="0" algn="ctr" defTabSz="914400" rtl="0" eaLnBrk="1" fontAlgn="base"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加入者数 </a:t>
            </a:r>
            <a:r>
              <a:rPr kumimoji="1" lang="en-US" altLang="ja-JP"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686</a:t>
            </a:r>
            <a:r>
              <a:rPr kumimoji="1" lang="ja-JP" altLang="en-US" sz="11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万人</a:t>
            </a:r>
          </a:p>
        </p:txBody>
      </p:sp>
      <p:cxnSp>
        <p:nvCxnSpPr>
          <p:cNvPr id="124" name="直線コネクタ 123"/>
          <p:cNvCxnSpPr>
            <a:cxnSpLocks/>
          </p:cNvCxnSpPr>
          <p:nvPr/>
        </p:nvCxnSpPr>
        <p:spPr>
          <a:xfrm flipV="1">
            <a:off x="671824" y="2004990"/>
            <a:ext cx="8433" cy="3202361"/>
          </a:xfrm>
          <a:prstGeom prst="line">
            <a:avLst/>
          </a:prstGeom>
          <a:ln/>
        </p:spPr>
        <p:style>
          <a:lnRef idx="2">
            <a:schemeClr val="dk1"/>
          </a:lnRef>
          <a:fillRef idx="0">
            <a:schemeClr val="dk1"/>
          </a:fillRef>
          <a:effectRef idx="1">
            <a:schemeClr val="dk1"/>
          </a:effectRef>
          <a:fontRef idx="minor">
            <a:schemeClr val="tx1"/>
          </a:fontRef>
        </p:style>
      </p:cxnSp>
      <p:cxnSp>
        <p:nvCxnSpPr>
          <p:cNvPr id="125" name="直線コネクタ 124"/>
          <p:cNvCxnSpPr/>
          <p:nvPr/>
        </p:nvCxnSpPr>
        <p:spPr>
          <a:xfrm>
            <a:off x="675860" y="2002537"/>
            <a:ext cx="140706" cy="0"/>
          </a:xfrm>
          <a:prstGeom prst="line">
            <a:avLst/>
          </a:prstGeom>
          <a:ln/>
        </p:spPr>
        <p:style>
          <a:lnRef idx="2">
            <a:schemeClr val="dk1"/>
          </a:lnRef>
          <a:fillRef idx="0">
            <a:schemeClr val="dk1"/>
          </a:fillRef>
          <a:effectRef idx="1">
            <a:schemeClr val="dk1"/>
          </a:effectRef>
          <a:fontRef idx="minor">
            <a:schemeClr val="tx1"/>
          </a:fontRef>
        </p:style>
      </p:cxnSp>
      <p:cxnSp>
        <p:nvCxnSpPr>
          <p:cNvPr id="68" name="直線コネクタ 67">
            <a:extLst>
              <a:ext uri="{FF2B5EF4-FFF2-40B4-BE49-F238E27FC236}">
                <a16:creationId xmlns:a16="http://schemas.microsoft.com/office/drawing/2014/main" id="{57E4AD86-952E-AD1A-E8AC-888CFB25FD74}"/>
              </a:ext>
            </a:extLst>
          </p:cNvPr>
          <p:cNvCxnSpPr/>
          <p:nvPr/>
        </p:nvCxnSpPr>
        <p:spPr>
          <a:xfrm>
            <a:off x="681664" y="5207351"/>
            <a:ext cx="140706" cy="0"/>
          </a:xfrm>
          <a:prstGeom prst="line">
            <a:avLst/>
          </a:prstGeom>
          <a:ln/>
        </p:spPr>
        <p:style>
          <a:lnRef idx="2">
            <a:schemeClr val="dk1"/>
          </a:lnRef>
          <a:fillRef idx="0">
            <a:schemeClr val="dk1"/>
          </a:fillRef>
          <a:effectRef idx="1">
            <a:schemeClr val="dk1"/>
          </a:effectRef>
          <a:fontRef idx="minor">
            <a:schemeClr val="tx1"/>
          </a:fontRef>
        </p:style>
      </p:cxnSp>
      <p:grpSp>
        <p:nvGrpSpPr>
          <p:cNvPr id="18" name="グループ化 17">
            <a:extLst>
              <a:ext uri="{FF2B5EF4-FFF2-40B4-BE49-F238E27FC236}">
                <a16:creationId xmlns:a16="http://schemas.microsoft.com/office/drawing/2014/main" id="{BA53FA25-B0CB-EA9F-9F01-E3F7A9928803}"/>
              </a:ext>
            </a:extLst>
          </p:cNvPr>
          <p:cNvGrpSpPr/>
          <p:nvPr/>
        </p:nvGrpSpPr>
        <p:grpSpPr>
          <a:xfrm>
            <a:off x="537312" y="2129362"/>
            <a:ext cx="525657" cy="3098199"/>
            <a:chOff x="507088" y="2130722"/>
            <a:chExt cx="525657" cy="3098199"/>
          </a:xfrm>
        </p:grpSpPr>
        <p:sp>
          <p:nvSpPr>
            <p:cNvPr id="129" name="テキスト ボックス 128"/>
            <p:cNvSpPr txBox="1"/>
            <p:nvPr/>
          </p:nvSpPr>
          <p:spPr>
            <a:xfrm>
              <a:off x="671824" y="2130722"/>
              <a:ext cx="355162" cy="70210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３階部分</a:t>
              </a:r>
            </a:p>
          </p:txBody>
        </p:sp>
        <p:sp>
          <p:nvSpPr>
            <p:cNvPr id="130" name="テキスト ボックス 129"/>
            <p:cNvSpPr txBox="1"/>
            <p:nvPr/>
          </p:nvSpPr>
          <p:spPr>
            <a:xfrm>
              <a:off x="673451" y="2997028"/>
              <a:ext cx="355162" cy="68550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２階部分</a:t>
              </a:r>
            </a:p>
          </p:txBody>
        </p:sp>
        <p:sp>
          <p:nvSpPr>
            <p:cNvPr id="131" name="テキスト ボックス 130"/>
            <p:cNvSpPr txBox="1"/>
            <p:nvPr/>
          </p:nvSpPr>
          <p:spPr>
            <a:xfrm>
              <a:off x="673451" y="3775844"/>
              <a:ext cx="355162" cy="70047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１階部分</a:t>
              </a:r>
            </a:p>
          </p:txBody>
        </p:sp>
        <p:sp>
          <p:nvSpPr>
            <p:cNvPr id="69" name="テキスト ボックス 68">
              <a:extLst>
                <a:ext uri="{FF2B5EF4-FFF2-40B4-BE49-F238E27FC236}">
                  <a16:creationId xmlns:a16="http://schemas.microsoft.com/office/drawing/2014/main" id="{2E281442-677B-14D0-45ED-1411653EFE17}"/>
                </a:ext>
              </a:extLst>
            </p:cNvPr>
            <p:cNvSpPr txBox="1"/>
            <p:nvPr/>
          </p:nvSpPr>
          <p:spPr>
            <a:xfrm>
              <a:off x="507088" y="4576723"/>
              <a:ext cx="525657" cy="65219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給付額</a:t>
              </a:r>
            </a:p>
          </p:txBody>
        </p:sp>
      </p:grpSp>
      <p:cxnSp>
        <p:nvCxnSpPr>
          <p:cNvPr id="95" name="直線コネクタ 94">
            <a:extLst>
              <a:ext uri="{FF2B5EF4-FFF2-40B4-BE49-F238E27FC236}">
                <a16:creationId xmlns:a16="http://schemas.microsoft.com/office/drawing/2014/main" id="{80950592-3817-1F72-AA37-33B0134493B9}"/>
              </a:ext>
            </a:extLst>
          </p:cNvPr>
          <p:cNvCxnSpPr>
            <a:cxnSpLocks/>
          </p:cNvCxnSpPr>
          <p:nvPr/>
        </p:nvCxnSpPr>
        <p:spPr>
          <a:xfrm flipV="1">
            <a:off x="680758" y="5314902"/>
            <a:ext cx="0" cy="1008114"/>
          </a:xfrm>
          <a:prstGeom prst="line">
            <a:avLst/>
          </a:prstGeom>
          <a:ln/>
        </p:spPr>
        <p:style>
          <a:lnRef idx="2">
            <a:schemeClr val="dk1"/>
          </a:lnRef>
          <a:fillRef idx="0">
            <a:schemeClr val="dk1"/>
          </a:fillRef>
          <a:effectRef idx="1">
            <a:schemeClr val="dk1"/>
          </a:effectRef>
          <a:fontRef idx="minor">
            <a:schemeClr val="tx1"/>
          </a:fontRef>
        </p:style>
      </p:cxnSp>
      <p:cxnSp>
        <p:nvCxnSpPr>
          <p:cNvPr id="100" name="直線コネクタ 99">
            <a:extLst>
              <a:ext uri="{FF2B5EF4-FFF2-40B4-BE49-F238E27FC236}">
                <a16:creationId xmlns:a16="http://schemas.microsoft.com/office/drawing/2014/main" id="{388CCEEE-C5A5-1389-197C-03D702C925F3}"/>
              </a:ext>
            </a:extLst>
          </p:cNvPr>
          <p:cNvCxnSpPr>
            <a:cxnSpLocks/>
          </p:cNvCxnSpPr>
          <p:nvPr/>
        </p:nvCxnSpPr>
        <p:spPr>
          <a:xfrm>
            <a:off x="676361" y="5319314"/>
            <a:ext cx="140706" cy="0"/>
          </a:xfrm>
          <a:prstGeom prst="line">
            <a:avLst/>
          </a:prstGeom>
          <a:ln/>
        </p:spPr>
        <p:style>
          <a:lnRef idx="2">
            <a:schemeClr val="dk1"/>
          </a:lnRef>
          <a:fillRef idx="0">
            <a:schemeClr val="dk1"/>
          </a:fillRef>
          <a:effectRef idx="1">
            <a:schemeClr val="dk1"/>
          </a:effectRef>
          <a:fontRef idx="minor">
            <a:schemeClr val="tx1"/>
          </a:fontRef>
        </p:style>
      </p:cxnSp>
      <p:cxnSp>
        <p:nvCxnSpPr>
          <p:cNvPr id="106" name="直線コネクタ 105">
            <a:extLst>
              <a:ext uri="{FF2B5EF4-FFF2-40B4-BE49-F238E27FC236}">
                <a16:creationId xmlns:a16="http://schemas.microsoft.com/office/drawing/2014/main" id="{D07C1B65-7A1D-1986-3E76-CFCF79401286}"/>
              </a:ext>
            </a:extLst>
          </p:cNvPr>
          <p:cNvCxnSpPr>
            <a:cxnSpLocks/>
          </p:cNvCxnSpPr>
          <p:nvPr/>
        </p:nvCxnSpPr>
        <p:spPr>
          <a:xfrm>
            <a:off x="684183" y="6323016"/>
            <a:ext cx="140706" cy="0"/>
          </a:xfrm>
          <a:prstGeom prst="line">
            <a:avLst/>
          </a:prstGeom>
          <a:ln/>
        </p:spPr>
        <p:style>
          <a:lnRef idx="2">
            <a:schemeClr val="dk1"/>
          </a:lnRef>
          <a:fillRef idx="0">
            <a:schemeClr val="dk1"/>
          </a:fillRef>
          <a:effectRef idx="1">
            <a:schemeClr val="dk1"/>
          </a:effectRef>
          <a:fontRef idx="minor">
            <a:schemeClr val="tx1"/>
          </a:fontRef>
        </p:style>
      </p:cxnSp>
      <p:sp>
        <p:nvSpPr>
          <p:cNvPr id="108" name="テキスト ボックス 107">
            <a:extLst>
              <a:ext uri="{FF2B5EF4-FFF2-40B4-BE49-F238E27FC236}">
                <a16:creationId xmlns:a16="http://schemas.microsoft.com/office/drawing/2014/main" id="{DE81FA50-1F65-F8EC-44C0-29A9FB7E74D9}"/>
              </a:ext>
            </a:extLst>
          </p:cNvPr>
          <p:cNvSpPr txBox="1"/>
          <p:nvPr/>
        </p:nvSpPr>
        <p:spPr>
          <a:xfrm>
            <a:off x="139092" y="5314902"/>
            <a:ext cx="461665" cy="108012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被保険者</a:t>
            </a:r>
          </a:p>
        </p:txBody>
      </p:sp>
      <p:sp>
        <p:nvSpPr>
          <p:cNvPr id="155" name="Line 21">
            <a:extLst>
              <a:ext uri="{FF2B5EF4-FFF2-40B4-BE49-F238E27FC236}">
                <a16:creationId xmlns:a16="http://schemas.microsoft.com/office/drawing/2014/main" id="{C782D8D6-2818-74F1-845B-7BCF6514B5AD}"/>
              </a:ext>
            </a:extLst>
          </p:cNvPr>
          <p:cNvSpPr>
            <a:spLocks noChangeShapeType="1"/>
          </p:cNvSpPr>
          <p:nvPr/>
        </p:nvSpPr>
        <p:spPr bwMode="auto">
          <a:xfrm flipH="1">
            <a:off x="3008784" y="6013895"/>
            <a:ext cx="0" cy="81965"/>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テキスト ボックス 4">
            <a:extLst>
              <a:ext uri="{FF2B5EF4-FFF2-40B4-BE49-F238E27FC236}">
                <a16:creationId xmlns:a16="http://schemas.microsoft.com/office/drawing/2014/main" id="{C82C15EF-E58A-087E-FAAA-C2819DDFAA31}"/>
              </a:ext>
            </a:extLst>
          </p:cNvPr>
          <p:cNvSpPr txBox="1"/>
          <p:nvPr/>
        </p:nvSpPr>
        <p:spPr>
          <a:xfrm>
            <a:off x="428442" y="5309115"/>
            <a:ext cx="3283004" cy="21621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7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（自営業者、厚生年金適用とならない被用者、無職、学生等）</a:t>
            </a:r>
          </a:p>
        </p:txBody>
      </p:sp>
      <p:sp>
        <p:nvSpPr>
          <p:cNvPr id="10" name="テキスト ボックス 9">
            <a:extLst>
              <a:ext uri="{FF2B5EF4-FFF2-40B4-BE49-F238E27FC236}">
                <a16:creationId xmlns:a16="http://schemas.microsoft.com/office/drawing/2014/main" id="{865DF4AB-FE30-CD39-0AC6-627969F74DB7}"/>
              </a:ext>
            </a:extLst>
          </p:cNvPr>
          <p:cNvSpPr txBox="1"/>
          <p:nvPr/>
        </p:nvSpPr>
        <p:spPr>
          <a:xfrm>
            <a:off x="4605637" y="5271450"/>
            <a:ext cx="1478928" cy="23391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（会社員、公務員等）</a:t>
            </a:r>
          </a:p>
        </p:txBody>
      </p:sp>
      <p:sp>
        <p:nvSpPr>
          <p:cNvPr id="12" name="テキスト ボックス 11">
            <a:extLst>
              <a:ext uri="{FF2B5EF4-FFF2-40B4-BE49-F238E27FC236}">
                <a16:creationId xmlns:a16="http://schemas.microsoft.com/office/drawing/2014/main" id="{C97A1113-A294-0ED3-2C15-27EE243092EB}"/>
              </a:ext>
            </a:extLst>
          </p:cNvPr>
          <p:cNvSpPr txBox="1"/>
          <p:nvPr/>
        </p:nvSpPr>
        <p:spPr>
          <a:xfrm>
            <a:off x="7557318" y="5273627"/>
            <a:ext cx="2110508" cy="23391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（第２号被保険者の被扶養配偶者）</a:t>
            </a:r>
          </a:p>
        </p:txBody>
      </p:sp>
      <p:cxnSp>
        <p:nvCxnSpPr>
          <p:cNvPr id="19" name="直線コネクタ 18">
            <a:extLst>
              <a:ext uri="{FF2B5EF4-FFF2-40B4-BE49-F238E27FC236}">
                <a16:creationId xmlns:a16="http://schemas.microsoft.com/office/drawing/2014/main" id="{50D6269D-E7B7-B21B-FC91-57C81DFBE822}"/>
              </a:ext>
            </a:extLst>
          </p:cNvPr>
          <p:cNvCxnSpPr>
            <a:cxnSpLocks/>
          </p:cNvCxnSpPr>
          <p:nvPr/>
        </p:nvCxnSpPr>
        <p:spPr>
          <a:xfrm>
            <a:off x="741699" y="2085874"/>
            <a:ext cx="238024" cy="0"/>
          </a:xfrm>
          <a:prstGeom prst="line">
            <a:avLst/>
          </a:prstGeom>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0652805-DEDE-07D4-0590-39085D6331E5}"/>
              </a:ext>
            </a:extLst>
          </p:cNvPr>
          <p:cNvCxnSpPr>
            <a:cxnSpLocks/>
          </p:cNvCxnSpPr>
          <p:nvPr/>
        </p:nvCxnSpPr>
        <p:spPr>
          <a:xfrm flipV="1">
            <a:off x="741699" y="2085874"/>
            <a:ext cx="6037" cy="2416120"/>
          </a:xfrm>
          <a:prstGeom prst="line">
            <a:avLst/>
          </a:prstGeom>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47A9A377-C98B-CDE1-8C62-C198DD665268}"/>
              </a:ext>
            </a:extLst>
          </p:cNvPr>
          <p:cNvCxnSpPr>
            <a:cxnSpLocks/>
          </p:cNvCxnSpPr>
          <p:nvPr/>
        </p:nvCxnSpPr>
        <p:spPr>
          <a:xfrm flipV="1">
            <a:off x="755879" y="2914516"/>
            <a:ext cx="236681" cy="1885"/>
          </a:xfrm>
          <a:prstGeom prst="line">
            <a:avLst/>
          </a:prstGeom>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EC924ACB-A454-4A1E-479C-1936B69EB79A}"/>
              </a:ext>
            </a:extLst>
          </p:cNvPr>
          <p:cNvCxnSpPr>
            <a:cxnSpLocks/>
          </p:cNvCxnSpPr>
          <p:nvPr/>
        </p:nvCxnSpPr>
        <p:spPr>
          <a:xfrm>
            <a:off x="754536" y="3700844"/>
            <a:ext cx="238024" cy="0"/>
          </a:xfrm>
          <a:prstGeom prst="line">
            <a:avLst/>
          </a:prstGeom>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BCF87D38-EFBA-4BBF-9E85-90F9F3631294}"/>
              </a:ext>
            </a:extLst>
          </p:cNvPr>
          <p:cNvCxnSpPr>
            <a:cxnSpLocks/>
          </p:cNvCxnSpPr>
          <p:nvPr/>
        </p:nvCxnSpPr>
        <p:spPr>
          <a:xfrm>
            <a:off x="754536" y="4501994"/>
            <a:ext cx="238024" cy="0"/>
          </a:xfrm>
          <a:prstGeom prst="line">
            <a:avLst/>
          </a:prstGeom>
          <a:ln/>
        </p:spPr>
        <p:style>
          <a:lnRef idx="1">
            <a:schemeClr val="dk1"/>
          </a:lnRef>
          <a:fillRef idx="0">
            <a:schemeClr val="dk1"/>
          </a:fillRef>
          <a:effectRef idx="0">
            <a:schemeClr val="dk1"/>
          </a:effectRef>
          <a:fontRef idx="minor">
            <a:schemeClr val="tx1"/>
          </a:fontRef>
        </p:style>
      </p:cxnSp>
      <p:sp>
        <p:nvSpPr>
          <p:cNvPr id="48" name="Text Box 32">
            <a:extLst>
              <a:ext uri="{FF2B5EF4-FFF2-40B4-BE49-F238E27FC236}">
                <a16:creationId xmlns:a16="http://schemas.microsoft.com/office/drawing/2014/main" id="{DBE6E877-8A9A-1F96-7BF3-C1B97F9F0A65}"/>
              </a:ext>
            </a:extLst>
          </p:cNvPr>
          <p:cNvSpPr txBox="1">
            <a:spLocks noChangeArrowheads="1"/>
          </p:cNvSpPr>
          <p:nvPr/>
        </p:nvSpPr>
        <p:spPr bwMode="auto">
          <a:xfrm>
            <a:off x="2543054" y="2151535"/>
            <a:ext cx="1997475" cy="292388"/>
          </a:xfrm>
          <a:prstGeom prst="rect">
            <a:avLst/>
          </a:prstGeom>
          <a:noFill/>
          <a:ln w="9525">
            <a:noFill/>
            <a:miter lim="800000"/>
            <a:headEnd/>
            <a:tailEnd/>
          </a:ln>
          <a:effectLst/>
        </p:spPr>
        <p:txBody>
          <a:bodyPr wrap="square" lIns="0" tIns="0" rIns="0"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600" b="1" i="0" u="none" strike="noStrike" kern="1200" cap="none" spc="0" normalizeH="0" baseline="0" noProof="0">
                <a:ln w="3175">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企業年金・個人年金</a:t>
            </a:r>
          </a:p>
        </p:txBody>
      </p:sp>
      <p:sp>
        <p:nvSpPr>
          <p:cNvPr id="20" name="テキスト ボックス 19">
            <a:extLst>
              <a:ext uri="{FF2B5EF4-FFF2-40B4-BE49-F238E27FC236}">
                <a16:creationId xmlns:a16="http://schemas.microsoft.com/office/drawing/2014/main" id="{7C7BD550-9847-B20B-BFE9-51FDDAA00559}"/>
              </a:ext>
            </a:extLst>
          </p:cNvPr>
          <p:cNvSpPr txBox="1"/>
          <p:nvPr/>
        </p:nvSpPr>
        <p:spPr>
          <a:xfrm>
            <a:off x="600757" y="6394955"/>
            <a:ext cx="8846356" cy="475900"/>
          </a:xfrm>
          <a:prstGeom prst="rect">
            <a:avLst/>
          </a:prstGeom>
          <a:noFill/>
        </p:spPr>
        <p:txBody>
          <a:bodyPr wrap="square">
            <a:spAutoFit/>
          </a:bodyPr>
          <a:lstStyle/>
          <a:p>
            <a:pPr marL="0" marR="0" lvl="0" indent="0" algn="just" defTabSz="84396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　被用者年金制度の一元化に伴い、平成</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27</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10</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月</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日から公務員および私学教職員も厚生年金に加入。また、共済年金の職域加算部分は廃止され、新たに退職等年金給付が創設。</a:t>
            </a:r>
            <a:endPar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just" defTabSz="843968"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ただし、平成</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27</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月</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30</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日までの共済年金に加入していた期間分については、平成</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27</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10</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月以後においても、加入期間に応じた職域加算部分を支給。</a:t>
            </a:r>
          </a:p>
          <a:p>
            <a:pPr marL="0" marR="0" lvl="0" indent="0" algn="just" defTabSz="84396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　第２号被保険者等とは、厚生年金被保険者のことをいう（第２号被保険者のほか、</a:t>
            </a:r>
            <a:r>
              <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65</a:t>
            </a: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歳以上で老齢、または、退職を支給事由とする年金給付の受給権を有する者を含む）。</a:t>
            </a:r>
          </a:p>
        </p:txBody>
      </p:sp>
      <p:sp>
        <p:nvSpPr>
          <p:cNvPr id="17" name="Text Box 30">
            <a:extLst>
              <a:ext uri="{FF2B5EF4-FFF2-40B4-BE49-F238E27FC236}">
                <a16:creationId xmlns:a16="http://schemas.microsoft.com/office/drawing/2014/main" id="{E255D742-ADEA-9593-08FE-FBBC7D4D715F}"/>
              </a:ext>
            </a:extLst>
          </p:cNvPr>
          <p:cNvSpPr txBox="1">
            <a:spLocks noChangeArrowheads="1"/>
          </p:cNvSpPr>
          <p:nvPr/>
        </p:nvSpPr>
        <p:spPr bwMode="auto">
          <a:xfrm>
            <a:off x="5657021" y="6196696"/>
            <a:ext cx="994688" cy="208775"/>
          </a:xfrm>
          <a:prstGeom prst="rect">
            <a:avLst/>
          </a:prstGeom>
          <a:noFill/>
          <a:ln w="9525">
            <a:noFill/>
            <a:miter lim="800000"/>
            <a:headEnd/>
            <a:tailEnd/>
          </a:ln>
        </p:spPr>
        <p:txBody>
          <a:bodyPr wrap="square" lIns="84836" tIns="42418" rIns="84836" bIns="424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（令和５年度末）</a:t>
            </a:r>
            <a:endParaRPr kumimoji="1" lang="en-US" altLang="ja-JP" sz="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タイトル 23">
            <a:extLst>
              <a:ext uri="{FF2B5EF4-FFF2-40B4-BE49-F238E27FC236}">
                <a16:creationId xmlns:a16="http://schemas.microsoft.com/office/drawing/2014/main" id="{1B48560A-6B9F-FDD3-4AE9-0A11E8D258FE}"/>
              </a:ext>
            </a:extLst>
          </p:cNvPr>
          <p:cNvSpPr>
            <a:spLocks noGrp="1"/>
          </p:cNvSpPr>
          <p:nvPr>
            <p:ph type="title"/>
          </p:nvPr>
        </p:nvSpPr>
        <p:spPr>
          <a:xfrm>
            <a:off x="0" y="0"/>
            <a:ext cx="9906000" cy="534983"/>
          </a:xfrm>
        </p:spPr>
        <p:txBody>
          <a:bodyPr>
            <a:noAutofit/>
          </a:bodyPr>
          <a:lstStyle/>
          <a:p>
            <a:br>
              <a:rPr lang="en-US" altLang="ja-JP" sz="2000" dirty="0"/>
            </a:br>
            <a:br>
              <a:rPr lang="en-US" altLang="ja-JP" sz="2000" dirty="0"/>
            </a:br>
            <a:r>
              <a:rPr kumimoji="1" lang="ja-JP" altLang="en-US" sz="2000" b="1" i="0" u="none" strike="noStrike" kern="1200" cap="none" spc="272"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年金制度の仕組み</a:t>
            </a:r>
            <a:endParaRPr lang="ja-JP" altLang="en-US" sz="2000" dirty="0"/>
          </a:p>
        </p:txBody>
      </p:sp>
      <p:sp>
        <p:nvSpPr>
          <p:cNvPr id="25" name="テキスト プレースホルダー 24">
            <a:extLst>
              <a:ext uri="{FF2B5EF4-FFF2-40B4-BE49-F238E27FC236}">
                <a16:creationId xmlns:a16="http://schemas.microsoft.com/office/drawing/2014/main" id="{0D284F63-2F79-4FF1-B7BD-D1B972F3E854}"/>
              </a:ext>
            </a:extLst>
          </p:cNvPr>
          <p:cNvSpPr>
            <a:spLocks noGrp="1"/>
          </p:cNvSpPr>
          <p:nvPr>
            <p:ph type="body" sz="quarter" idx="13"/>
          </p:nvPr>
        </p:nvSpPr>
        <p:spPr>
          <a:xfrm>
            <a:off x="0" y="493529"/>
            <a:ext cx="9907200" cy="1014087"/>
          </a:xfrm>
        </p:spPr>
        <p:txBody>
          <a:bodyPr/>
          <a:lstStyle/>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ü"/>
              <a:tabLst/>
              <a:defRPr/>
            </a:pPr>
            <a:r>
              <a:rPr kumimoji="1" lang="ja-JP" altLang="en-US" sz="1400" b="0" i="0" u="none" strike="noStrike" kern="900" cap="none" spc="69"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年金給付は、「３階建て」の構造。</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ü"/>
              <a:tabLst/>
              <a:defRPr/>
            </a:pPr>
            <a:r>
              <a:rPr kumimoji="1" lang="ja-JP" altLang="en-US" sz="1400" b="0" i="0" u="none" strike="noStrike" kern="900" cap="none" spc="69"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１・２階部分の公的年金が国民の老後生活の基本を支え、３階部分の企業年金・個人年金と合わせて老後生活の多様なニーズに対応。</a:t>
            </a:r>
            <a:endParaRPr lang="ja-JP" altLang="en-US" sz="1400" b="0" i="0" u="none" strike="noStrike" kern="900" cap="none" spc="69"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936622166"/>
      </p:ext>
    </p:extLst>
  </p:cSld>
  <p:clrMapOvr>
    <a:masterClrMapping/>
  </p:clrMapOvr>
</p:sld>
</file>

<file path=ppt/theme/theme1.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2">
              <a:lumMod val="25000"/>
            </a:schemeClr>
          </a:solidFill>
        </a:ln>
      </a:spPr>
      <a:bodyPr lIns="36000" tIns="36000" rIns="36000" bIns="0" rtlCol="0" anchor="ctr"/>
      <a:lstStyle>
        <a:defPPr marL="0" marR="0" indent="0" algn="ctr" defTabSz="457212" rtl="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a:ln>
              <a:noFill/>
            </a:ln>
            <a:solidFill>
              <a:srgbClr val="000000"/>
            </a:solidFill>
            <a:effectLst/>
            <a:uLnTx/>
            <a:uFillTx/>
            <a:latin typeface="メイリオ"/>
            <a:ea typeface="メイリオ"/>
            <a:cs typeface="+mn-cs"/>
          </a:defRPr>
        </a:defPPr>
      </a:lstStyle>
      <a:style>
        <a:lnRef idx="2">
          <a:schemeClr val="accent2"/>
        </a:lnRef>
        <a:fillRef idx="1">
          <a:schemeClr val="lt1"/>
        </a:fillRef>
        <a:effectRef idx="0">
          <a:schemeClr val="accent2"/>
        </a:effectRef>
        <a:fontRef idx="minor">
          <a:schemeClr val="dk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1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99D29E08615A743A8B3DFECCCBDE406" ma:contentTypeVersion="16" ma:contentTypeDescription="新しいドキュメントを作成します。" ma:contentTypeScope="" ma:versionID="4a4c49e68c1b97b401d13da77552e369">
  <xsd:schema xmlns:xsd="http://www.w3.org/2001/XMLSchema" xmlns:xs="http://www.w3.org/2001/XMLSchema" xmlns:p="http://schemas.microsoft.com/office/2006/metadata/properties" xmlns:ns2="3d9cc5ed-0a7a-4ed9-b0d2-c94abc7a2d78" xmlns:ns3="263dbbe5-076b-4606-a03b-9598f5f2f35a" targetNamespace="http://schemas.microsoft.com/office/2006/metadata/properties" ma:root="true" ma:fieldsID="d61b30b04c37c4cc5dcef931040b748a" ns2:_="" ns3:_="">
    <xsd:import namespace="3d9cc5ed-0a7a-4ed9-b0d2-c94abc7a2d78"/>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cc5ed-0a7a-4ed9-b0d2-c94abc7a2d78"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_Flow_SignoffStatus" ma:index="22" nillable="true" ma:displayName="承認の状態" ma:internalName="_x627f__x8a8d__x306e__x72b6__x614b_">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df8c9e6-c689-4458-b3ac-1a050e51c98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9cc5ed-0a7a-4ed9-b0d2-c94abc7a2d78">
      <Terms xmlns="http://schemas.microsoft.com/office/infopath/2007/PartnerControls"/>
    </lcf76f155ced4ddcb4097134ff3c332f>
    <TaxCatchAll xmlns="263dbbe5-076b-4606-a03b-9598f5f2f35a" xsi:nil="true"/>
    <Owner xmlns="3d9cc5ed-0a7a-4ed9-b0d2-c94abc7a2d78">
      <UserInfo>
        <DisplayName/>
        <AccountId xsi:nil="true"/>
        <AccountType/>
      </UserInfo>
    </Owner>
    <_Flow_SignoffStatus xmlns="3d9cc5ed-0a7a-4ed9-b0d2-c94abc7a2d78" xsi:nil="true"/>
  </documentManagement>
</p:properties>
</file>

<file path=customXml/itemProps1.xml><?xml version="1.0" encoding="utf-8"?>
<ds:datastoreItem xmlns:ds="http://schemas.openxmlformats.org/officeDocument/2006/customXml" ds:itemID="{73E18921-F668-44BE-A666-6A9DA08BC249}">
  <ds:schemaRefs>
    <ds:schemaRef ds:uri="http://schemas.microsoft.com/sharepoint/v3/contenttype/forms"/>
  </ds:schemaRefs>
</ds:datastoreItem>
</file>

<file path=customXml/itemProps2.xml><?xml version="1.0" encoding="utf-8"?>
<ds:datastoreItem xmlns:ds="http://schemas.openxmlformats.org/officeDocument/2006/customXml" ds:itemID="{2CDE9B59-07BC-4DED-9F3A-3D61C817C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9cc5ed-0a7a-4ed9-b0d2-c94abc7a2d78"/>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E4A6BD-20EA-41C4-B30A-16217C961D03}">
  <ds:schemaRefs>
    <ds:schemaRef ds:uri="http://schemas.microsoft.com/office/2006/metadata/properties"/>
    <ds:schemaRef ds:uri="http://schemas.microsoft.com/office/infopath/2007/PartnerControls"/>
    <ds:schemaRef ds:uri="477514bc-f139-4d21-9ab5-d73e9d3a3486"/>
    <ds:schemaRef ds:uri="85e6e18b-26c1-4122-9e79-e6c53ac26d53"/>
    <ds:schemaRef ds:uri="3d9cc5ed-0a7a-4ed9-b0d2-c94abc7a2d78"/>
    <ds:schemaRef ds:uri="263dbbe5-076b-4606-a03b-9598f5f2f35a"/>
  </ds:schemaRefs>
</ds:datastoreItem>
</file>

<file path=docProps/app.xml><?xml version="1.0" encoding="utf-8"?>
<Properties xmlns="http://schemas.openxmlformats.org/officeDocument/2006/extended-properties" xmlns:vt="http://schemas.openxmlformats.org/officeDocument/2006/docPropsVTypes">
  <Template/>
  <Words>3980</Words>
  <PresentationFormat>A4 210 x 297 mm</PresentationFormat>
  <Paragraphs>115</Paragraphs>
  <Slides>10</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10</vt:i4>
      </vt:variant>
    </vt:vector>
  </HeadingPairs>
  <TitlesOfParts>
    <vt:vector size="19" baseType="lpstr">
      <vt:lpstr>UD デジタル 教科書体 NK-R</vt:lpstr>
      <vt:lpstr>Meiryo</vt:lpstr>
      <vt:lpstr>游ゴシック</vt:lpstr>
      <vt:lpstr>Arial</vt:lpstr>
      <vt:lpstr>Calibri</vt:lpstr>
      <vt:lpstr>Segoe UI</vt:lpstr>
      <vt:lpstr>Wingdings</vt:lpstr>
      <vt:lpstr>10_Office テーマ</vt:lpstr>
      <vt:lpstr>11_Office テーマ</vt:lpstr>
      <vt:lpstr>PowerPoint プレゼンテーション</vt:lpstr>
      <vt:lpstr>「わたしと年金」エッセイを読んでみよう（老齢年金）  令和３年度　受賞作品（60代 女性）</vt:lpstr>
      <vt:lpstr>「わたしと年金」エッセイを読んでみよう（老齢年金）②  令和３年度　受賞作品（60代 女性）</vt:lpstr>
      <vt:lpstr>「わたしと年金」エッセイを読んでみよう（遺族年金）  令和5年度　受賞作品（高校生）</vt:lpstr>
      <vt:lpstr>「わたしと年金」エッセイを読んでみよう（遺族年金）  令和5年度　受賞作品（高校生）</vt:lpstr>
      <vt:lpstr>「わたしと年金」エッセイを読んでみよう（障害年金）  令和２年度　受賞作品（30代　男性）</vt:lpstr>
      <vt:lpstr>PowerPoint プレゼンテーション</vt:lpstr>
      <vt:lpstr>「わたしと年金」エッセイを読んでみよう</vt:lpstr>
      <vt:lpstr>  年金制度の仕組み</vt:lpstr>
      <vt:lpstr>政策分野別社会支出の国際比較</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0x010100B99D29E08615A743A8B3DFECCCBDE406</vt:lpwstr>
  </property>
  <property fmtid="{D5CDD505-2E9C-101B-9397-08002B2CF9AE}" pid="3" name="MediaServiceImageTags">
    <vt:lpwstr/>
  </property>
  <property fmtid="{D5CDD505-2E9C-101B-9397-08002B2CF9AE}" pid="4" name="Order">
    <vt:r8>223873500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ies>
</file>