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Lst>
  <p:notesMasterIdLst>
    <p:notesMasterId r:id="rId17"/>
  </p:notesMasterIdLst>
  <p:sldIdLst>
    <p:sldId id="2147469741" r:id="rId5"/>
    <p:sldId id="2147469742" r:id="rId6"/>
    <p:sldId id="2147479383" r:id="rId7"/>
    <p:sldId id="2147469749" r:id="rId8"/>
    <p:sldId id="2147479373" r:id="rId9"/>
    <p:sldId id="2147479378" r:id="rId10"/>
    <p:sldId id="2147479382" r:id="rId11"/>
    <p:sldId id="2147479375" r:id="rId12"/>
    <p:sldId id="2147469744" r:id="rId13"/>
    <p:sldId id="2147479376" r:id="rId14"/>
    <p:sldId id="2147469746" r:id="rId15"/>
    <p:sldId id="2147469748" r:id="rId16"/>
  </p:sldIdLst>
  <p:sldSz cx="9906000" cy="6858000" type="A4"/>
  <p:notesSz cx="6807200" cy="9939338"/>
  <p:custDataLst>
    <p:tags r:id="rId1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051" autoAdjust="0"/>
  </p:normalViewPr>
  <p:slideViewPr>
    <p:cSldViewPr snapToGrid="0" showGuides="1">
      <p:cViewPr varScale="1">
        <p:scale>
          <a:sx n="123" d="100"/>
          <a:sy n="123" d="100"/>
        </p:scale>
        <p:origin x="804" y="102"/>
      </p:cViewPr>
      <p:guideLst>
        <p:guide pos="3120"/>
        <p:guide orient="horz" pos="2183"/>
      </p:guideLst>
    </p:cSldViewPr>
  </p:slideViewPr>
  <p:outlineViewPr>
    <p:cViewPr>
      <p:scale>
        <a:sx n="33" d="100"/>
        <a:sy n="33" d="100"/>
      </p:scale>
      <p:origin x="0" y="-84564"/>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notesMasters/notesMaster1.xml" Type="http://schemas.openxmlformats.org/officeDocument/2006/relationships/notesMaster"/><Relationship Id="rId18" Target="tags/tag1.xml" Type="http://schemas.openxmlformats.org/officeDocument/2006/relationships/tags"/><Relationship Id="rId19" Target="commentAuthors.xml" Type="http://schemas.openxmlformats.org/officeDocument/2006/relationships/commentAuthors"/><Relationship Id="rId2" Target="../customXml/item2.xml" Type="http://schemas.openxmlformats.org/officeDocument/2006/relationships/customXml"/><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2025/10/9</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a:p>
        </p:txBody>
      </p:sp>
    </p:spTree>
    <p:extLst>
      <p:ext uri="{BB962C8B-B14F-4D97-AF65-F5344CB8AC3E}">
        <p14:creationId xmlns:p14="http://schemas.microsoft.com/office/powerpoint/2010/main" val="3721905436"/>
      </p:ext>
    </p:extLst>
  </p:cSld>
  <p:clrMapOvr>
    <a:masterClrMapping/>
  </p:clrMapOvr>
</p:notes>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tags/tag9.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a:xfrm>
            <a:off x="4508167" y="6444000"/>
            <a:ext cx="889667" cy="169277"/>
          </a:xfrm>
          <a:prstGeom prst="rect">
            <a:avLst/>
          </a:prstGeom>
        </p:spPr>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0382472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embeddings/oleObject1.bin" Type="http://schemas.openxmlformats.org/officeDocument/2006/relationships/oleObject"/><Relationship Id="rId11"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 Id="rId9" Target="../tags/tag2.xml" Type="http://schemas.openxmlformats.org/officeDocument/2006/relationships/tags"/></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9"/>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0" imgW="563" imgH="564" progId="TCLayout.ActiveDocument.1">
                  <p:embed/>
                </p:oleObj>
              </mc:Choice>
              <mc:Fallback>
                <p:oleObj name="think-cell スライド" r:id="rId10" imgW="563" imgH="564" progId="TCLayout.ActiveDocument.1">
                  <p:embed/>
                  <p:pic>
                    <p:nvPicPr>
                      <p:cNvPr id="4" name="オブジェクト 3" hidden="1"/>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36" r:id="rId3"/>
    <p:sldLayoutId id="2147483961" r:id="rId4"/>
    <p:sldLayoutId id="2147483938" r:id="rId5"/>
    <p:sldLayoutId id="2147483939" r:id="rId6"/>
    <p:sldLayoutId id="2147483984" r:id="rId7"/>
  </p:sldLayoutIdLst>
  <p:hf sldNum="0"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Relationships xmlns="http://schemas.openxmlformats.org/package/2006/relationships"><Relationship Id="rId1" Target="../tags/tag10.xml" Type="http://schemas.openxmlformats.org/officeDocument/2006/relationships/tags"/><Relationship Id="rId2" Target="../slideLayouts/slideLayout1.xml" Type="http://schemas.openxmlformats.org/officeDocument/2006/relationships/slideLayout"/><Relationship Id="rId3" Target="../notesSlides/notesSlide1.xml" Type="http://schemas.openxmlformats.org/officeDocument/2006/relationships/notesSlide"/><Relationship Id="rId4" Target="../embeddings/oleObject3.bin" Type="http://schemas.openxmlformats.org/officeDocument/2006/relationships/oleObject"/><Relationship Id="rId5"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p:cNvSpPr>
            <a:spLocks noGrp="1"/>
          </p:cNvSpPr>
          <p:nvPr>
            <p:ph type="ctrTitle"/>
          </p:nvPr>
        </p:nvSpPr>
        <p:spPr bwMode="gray">
          <a:xfrm>
            <a:off x="417599" y="5040000"/>
            <a:ext cx="8969161" cy="615553"/>
          </a:xfrm>
        </p:spPr>
        <p:txBody>
          <a:bodyPr vert="horz"/>
          <a:lstStyle/>
          <a:p>
            <a:r>
              <a:rPr lang="ja-JP" altLang="en-US" dirty="0"/>
              <a:t>令和</a:t>
            </a:r>
            <a:r>
              <a:rPr lang="en-US" altLang="ja-JP" dirty="0"/>
              <a:t>7</a:t>
            </a:r>
            <a:r>
              <a:rPr lang="ja-JP" altLang="en-US" dirty="0"/>
              <a:t>年度医療インバウンドに係る調査・実証事業</a:t>
            </a:r>
            <a:br>
              <a:rPr lang="en-US" altLang="ja-JP" dirty="0"/>
            </a:br>
            <a:r>
              <a:rPr lang="ja-JP" altLang="en-US" dirty="0"/>
              <a:t>実証事業医療機関　応募企画書</a:t>
            </a:r>
            <a:endParaRPr lang="ja-JP" altLang="en-US" dirty="0">
              <a:sym typeface="+mj-lt"/>
            </a:endParaRPr>
          </a:p>
        </p:txBody>
      </p:sp>
      <p:sp>
        <p:nvSpPr>
          <p:cNvPr id="5" name="テキスト プレースホルダー 4"/>
          <p:cNvSpPr>
            <a:spLocks noGrp="1"/>
          </p:cNvSpPr>
          <p:nvPr>
            <p:ph type="body" sz="quarter" idx="10"/>
          </p:nvPr>
        </p:nvSpPr>
        <p:spPr bwMode="gray">
          <a:xfrm>
            <a:off x="417599" y="6408000"/>
            <a:ext cx="4536000" cy="215444"/>
          </a:xfrm>
        </p:spPr>
        <p:txBody>
          <a:bodyPr/>
          <a:lstStyle/>
          <a:p>
            <a:r>
              <a:rPr lang="en-US" altLang="ja-JP" dirty="0">
                <a:sym typeface="+mn-lt"/>
              </a:rPr>
              <a:t>2025</a:t>
            </a:r>
            <a:r>
              <a:rPr lang="ja-JP" altLang="en-US" dirty="0">
                <a:sym typeface="+mn-lt"/>
              </a:rPr>
              <a:t>年　月</a:t>
            </a:r>
            <a:r>
              <a:rPr lang="ja-JP" altLang="en-US" dirty="0"/>
              <a:t>　日</a:t>
            </a:r>
            <a:endParaRPr lang="ja-JP" altLang="en-US" dirty="0">
              <a:sym typeface="+mn-lt"/>
            </a:endParaRPr>
          </a:p>
        </p:txBody>
      </p:sp>
      <p:sp>
        <p:nvSpPr>
          <p:cNvPr id="10" name="字幕 9">
            <a:extLst>
              <a:ext uri="{FF2B5EF4-FFF2-40B4-BE49-F238E27FC236}">
                <a16:creationId xmlns:a16="http://schemas.microsoft.com/office/drawing/2014/main" id="{2103A9BE-BEA6-B9DE-A263-71F4C3B1E997}"/>
              </a:ext>
            </a:extLst>
          </p:cNvPr>
          <p:cNvSpPr>
            <a:spLocks noGrp="1"/>
          </p:cNvSpPr>
          <p:nvPr>
            <p:ph type="subTitle" idx="1"/>
          </p:nvPr>
        </p:nvSpPr>
        <p:spPr/>
        <p:txBody>
          <a:bodyPr/>
          <a:lstStyle/>
          <a:p>
            <a:r>
              <a:rPr lang="ja-JP" altLang="en-US" dirty="0"/>
              <a:t>提案医療機関名：</a:t>
            </a:r>
            <a:endParaRPr lang="en-US" altLang="ja-JP" dirty="0"/>
          </a:p>
          <a:p>
            <a:r>
              <a:rPr lang="ja-JP" altLang="en-US" dirty="0"/>
              <a:t>代表者氏名：</a:t>
            </a:r>
          </a:p>
        </p:txBody>
      </p:sp>
      <p:sp>
        <p:nvSpPr>
          <p:cNvPr id="19" name="テキスト プレースホルダー 9">
            <a:extLst>
              <a:ext uri="{FF2B5EF4-FFF2-40B4-BE49-F238E27FC236}">
                <a16:creationId xmlns:a16="http://schemas.microsoft.com/office/drawing/2014/main" id="{976EFE67-FC1D-DC32-561A-6C7F0053A870}"/>
              </a:ext>
            </a:extLst>
          </p:cNvPr>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厚生労働省医政局総務課</a:t>
            </a:r>
            <a:endParaRPr kumimoji="1" lang="en-US" altLang="ja-JP" dirty="0"/>
          </a:p>
          <a:p>
            <a:pPr lvl="0"/>
            <a:r>
              <a:rPr kumimoji="1" lang="ja-JP" altLang="en-US" dirty="0"/>
              <a:t>医療国際展開推進室御中</a:t>
            </a:r>
          </a:p>
        </p:txBody>
      </p:sp>
      <p:sp>
        <p:nvSpPr>
          <p:cNvPr id="4" name="テキスト ボックス 3">
            <a:extLst>
              <a:ext uri="{FF2B5EF4-FFF2-40B4-BE49-F238E27FC236}">
                <a16:creationId xmlns:a16="http://schemas.microsoft.com/office/drawing/2014/main" id="{D54ACD41-735B-3ED8-C71C-507C3EBA7FF8}"/>
              </a:ext>
            </a:extLst>
          </p:cNvPr>
          <p:cNvSpPr txBox="1"/>
          <p:nvPr/>
        </p:nvSpPr>
        <p:spPr bwMode="gray">
          <a:xfrm>
            <a:off x="417599" y="4003536"/>
            <a:ext cx="607028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注</a:t>
            </a:r>
            <a:r>
              <a:rPr kumimoji="1" lang="en-US" altLang="ja-JP" sz="1200" dirty="0">
                <a:solidFill>
                  <a:prstClr val="black"/>
                </a:solidFill>
                <a:latin typeface="+mn-lt"/>
                <a:cs typeface="+mn-cs"/>
              </a:rPr>
              <a:t>1) </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企画内容に、必要情報が含まれていれば、必ずしもこの様式を使用する必要はありません。</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注</a:t>
            </a:r>
            <a:r>
              <a:rPr kumimoji="1" lang="en-US" altLang="ja-JP" sz="1200" dirty="0">
                <a:solidFill>
                  <a:prstClr val="black"/>
                </a:solidFill>
                <a:latin typeface="+mn-lt"/>
                <a:cs typeface="+mn-cs"/>
              </a:rPr>
              <a:t>2) </a:t>
            </a:r>
            <a:r>
              <a:rPr kumimoji="1" lang="ja-JP" altLang="en-US" sz="1200" dirty="0">
                <a:solidFill>
                  <a:prstClr val="black"/>
                </a:solidFill>
                <a:latin typeface="+mn-lt"/>
                <a:cs typeface="+mn-cs"/>
              </a:rPr>
              <a:t>ご提供いただいた個人情報は、選考及び事業実施に必要な範囲でのみ使用します。</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テキスト ボックス 6">
            <a:extLst>
              <a:ext uri="{FF2B5EF4-FFF2-40B4-BE49-F238E27FC236}">
                <a16:creationId xmlns:a16="http://schemas.microsoft.com/office/drawing/2014/main" id="{225F8E26-3838-24A1-E634-B1364D455833}"/>
              </a:ext>
            </a:extLst>
          </p:cNvPr>
          <p:cNvSpPr txBox="1"/>
          <p:nvPr/>
        </p:nvSpPr>
        <p:spPr bwMode="gray">
          <a:xfrm>
            <a:off x="415925" y="3605203"/>
            <a:ext cx="7247618" cy="215444"/>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u="sng" dirty="0">
                <a:solidFill>
                  <a:schemeClr val="accent6"/>
                </a:solidFill>
                <a:latin typeface="+mn-lt"/>
                <a:cs typeface="+mn-cs"/>
              </a:rPr>
              <a:t>記入例を参考として、公募企画内容をご記載ください。</a:t>
            </a:r>
            <a:endParaRPr kumimoji="1" lang="ja-JP" altLang="en-US" sz="1400" b="1" i="0" u="sng" strike="noStrike" kern="1200" cap="none" spc="0" normalizeH="0" baseline="0" noProof="0" dirty="0">
              <a:ln>
                <a:noFill/>
              </a:ln>
              <a:solidFill>
                <a:schemeClr val="accent6"/>
              </a:solidFill>
              <a:effectLst/>
              <a:uLnTx/>
              <a:uFillTx/>
              <a:latin typeface="+mn-lt"/>
              <a:ea typeface="+mn-ea"/>
              <a:cs typeface="+mn-cs"/>
            </a:endParaRPr>
          </a:p>
        </p:txBody>
      </p:sp>
    </p:spTree>
    <p:extLst>
      <p:ext uri="{BB962C8B-B14F-4D97-AF65-F5344CB8AC3E}">
        <p14:creationId xmlns:p14="http://schemas.microsoft.com/office/powerpoint/2010/main" val="79971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医療インバウンドの推進に向けた戦略</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17699863"/>
              </p:ext>
            </p:extLst>
          </p:nvPr>
        </p:nvGraphicFramePr>
        <p:xfrm>
          <a:off x="412002" y="1032921"/>
          <a:ext cx="9079255" cy="5291300"/>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7481337">
                  <a:extLst>
                    <a:ext uri="{9D8B030D-6E8A-4147-A177-3AD203B41FA5}">
                      <a16:colId xmlns:a16="http://schemas.microsoft.com/office/drawing/2014/main" val="125173364"/>
                    </a:ext>
                  </a:extLst>
                </a:gridCol>
              </a:tblGrid>
              <a:tr h="285140">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645956">
                <a:tc rowSpan="3">
                  <a:txBody>
                    <a:bodyPr/>
                    <a:lstStyle/>
                    <a:p>
                      <a:pPr marL="0" indent="0">
                        <a:buFont typeface="Arial" panose="020B0604020202020204" pitchFamily="34" charset="0"/>
                        <a:buNone/>
                      </a:pPr>
                      <a:r>
                        <a:rPr kumimoji="1" lang="ja-JP" altLang="en-US" sz="1200" kern="1200" dirty="0">
                          <a:solidFill>
                            <a:schemeClr val="dk1"/>
                          </a:solidFill>
                          <a:latin typeface="+mn-lt"/>
                          <a:ea typeface="+mn-ea"/>
                          <a:cs typeface="+mn-cs"/>
                        </a:rPr>
                        <a:t>医療インバウンド促進に係る課題</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05123637"/>
                  </a:ext>
                </a:extLst>
              </a:tr>
              <a:tr h="645956">
                <a:tc vMerge="1">
                  <a:txBody>
                    <a:bodyPr/>
                    <a:lstStyle/>
                    <a:p>
                      <a:endParaRPr kumimoji="1" lang="ja-JP" altLang="en-US"/>
                    </a:p>
                  </a:txBody>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16670694"/>
                  </a:ext>
                </a:extLst>
              </a:tr>
              <a:tr h="645956">
                <a:tc vMerge="1">
                  <a:txBody>
                    <a:bodyPr/>
                    <a:lstStyle/>
                    <a:p>
                      <a:endParaRPr kumimoji="1" lang="ja-JP" altLang="en-US"/>
                    </a:p>
                  </a:txBody>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35038775"/>
                  </a:ext>
                </a:extLst>
              </a:tr>
              <a:tr h="645956">
                <a:tc rowSpan="3">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上記課題を解決するために、本実証事業でチャレンジしたいこと</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69099831"/>
                  </a:ext>
                </a:extLst>
              </a:tr>
              <a:tr h="645956">
                <a:tc vMerge="1">
                  <a:txBody>
                    <a:bodyPr/>
                    <a:lstStyle/>
                    <a:p>
                      <a:endParaRPr kumimoji="1" lang="ja-JP" altLang="en-US"/>
                    </a:p>
                  </a:txBody>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47867778"/>
                  </a:ext>
                </a:extLst>
              </a:tr>
              <a:tr h="645956">
                <a:tc vMerge="1">
                  <a:txBody>
                    <a:bodyPr/>
                    <a:lstStyle/>
                    <a:p>
                      <a:endParaRPr kumimoji="1" lang="ja-JP" altLang="en-US"/>
                    </a:p>
                  </a:txBody>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01042111"/>
                  </a:ext>
                </a:extLst>
              </a:tr>
              <a:tr h="1130424">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今後十年間の医療インバウンドの推進に向けての展望</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kern="1200" dirty="0">
                        <a:solidFill>
                          <a:schemeClr val="accent6"/>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06296431"/>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287586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sp>
        <p:nvSpPr>
          <p:cNvPr id="6" name="テキスト ボックス 5">
            <a:extLst>
              <a:ext uri="{FF2B5EF4-FFF2-40B4-BE49-F238E27FC236}">
                <a16:creationId xmlns:a16="http://schemas.microsoft.com/office/drawing/2014/main" id="{B7B2F4A6-16CD-0524-908A-7F4AE0A86609}"/>
              </a:ext>
            </a:extLst>
          </p:cNvPr>
          <p:cNvSpPr txBox="1"/>
          <p:nvPr/>
        </p:nvSpPr>
        <p:spPr bwMode="gray">
          <a:xfrm>
            <a:off x="418075" y="826829"/>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373835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経費計画</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927821284"/>
              </p:ext>
            </p:extLst>
          </p:nvPr>
        </p:nvGraphicFramePr>
        <p:xfrm>
          <a:off x="417001" y="1508578"/>
          <a:ext cx="9072002" cy="4630402"/>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785950">
                  <a:extLst>
                    <a:ext uri="{9D8B030D-6E8A-4147-A177-3AD203B41FA5}">
                      <a16:colId xmlns:a16="http://schemas.microsoft.com/office/drawing/2014/main" val="125173364"/>
                    </a:ext>
                  </a:extLst>
                </a:gridCol>
                <a:gridCol w="1460138">
                  <a:extLst>
                    <a:ext uri="{9D8B030D-6E8A-4147-A177-3AD203B41FA5}">
                      <a16:colId xmlns:a16="http://schemas.microsoft.com/office/drawing/2014/main" val="1183036352"/>
                    </a:ext>
                  </a:extLst>
                </a:gridCol>
                <a:gridCol w="1460138">
                  <a:extLst>
                    <a:ext uri="{9D8B030D-6E8A-4147-A177-3AD203B41FA5}">
                      <a16:colId xmlns:a16="http://schemas.microsoft.com/office/drawing/2014/main" val="1903717240"/>
                    </a:ext>
                  </a:extLst>
                </a:gridCol>
                <a:gridCol w="1460138">
                  <a:extLst>
                    <a:ext uri="{9D8B030D-6E8A-4147-A177-3AD203B41FA5}">
                      <a16:colId xmlns:a16="http://schemas.microsoft.com/office/drawing/2014/main" val="2670461092"/>
                    </a:ext>
                  </a:extLst>
                </a:gridCol>
                <a:gridCol w="2513435">
                  <a:extLst>
                    <a:ext uri="{9D8B030D-6E8A-4147-A177-3AD203B41FA5}">
                      <a16:colId xmlns:a16="http://schemas.microsoft.com/office/drawing/2014/main" val="171200767"/>
                    </a:ext>
                  </a:extLst>
                </a:gridCol>
              </a:tblGrid>
              <a:tr h="274402">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単価 </a:t>
                      </a:r>
                      <a:r>
                        <a:rPr kumimoji="1" lang="en-US" altLang="ja-JP" sz="1200" dirty="0"/>
                        <a:t>(</a:t>
                      </a:r>
                      <a:r>
                        <a:rPr kumimoji="1" lang="ja-JP" altLang="en-US" sz="1200" dirty="0"/>
                        <a:t>円</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数量</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金額 </a:t>
                      </a:r>
                      <a:r>
                        <a:rPr kumimoji="1" lang="en-US" altLang="ja-JP" sz="1200" dirty="0"/>
                        <a:t>(</a:t>
                      </a:r>
                      <a:r>
                        <a:rPr kumimoji="1" lang="ja-JP" altLang="en-US" sz="1200" dirty="0"/>
                        <a:t>円</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摘要</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396000">
                <a:tc gridSpan="2">
                  <a:txBody>
                    <a:bodyPr/>
                    <a:lstStyle/>
                    <a:p>
                      <a:pPr algn="l"/>
                      <a:r>
                        <a:rPr kumimoji="1" lang="en-US" altLang="ja-JP" sz="1200" dirty="0"/>
                        <a:t>Ⅰ. </a:t>
                      </a:r>
                      <a:r>
                        <a:rPr kumimoji="1" lang="ja-JP" altLang="en-US" sz="1200" dirty="0"/>
                        <a:t>取組の費用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62348862"/>
                  </a:ext>
                </a:extLst>
              </a:tr>
              <a:tr h="396000">
                <a:tc rowSpan="7">
                  <a:txBody>
                    <a:bodyPr/>
                    <a:lstStyle/>
                    <a:p>
                      <a:pPr algn="ct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人件費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旅費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謝金</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396000">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広告宣伝費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借料及び損料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消耗品費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33417355"/>
                  </a:ext>
                </a:extLst>
              </a:tr>
              <a:tr h="396000">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その他</a:t>
                      </a:r>
                      <a:r>
                        <a:rPr kumimoji="1" lang="ja-JP" altLang="en-US" sz="1200" b="0" dirty="0"/>
                        <a:t>諸経費  </a:t>
                      </a: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396000">
                <a:tc gridSpan="2">
                  <a:txBody>
                    <a:bodyPr/>
                    <a:lstStyle/>
                    <a:p>
                      <a:pPr algn="l"/>
                      <a:r>
                        <a:rPr kumimoji="1" lang="en-US" altLang="ja-JP" sz="1200" dirty="0"/>
                        <a:t>Ⅱ. </a:t>
                      </a:r>
                      <a:r>
                        <a:rPr kumimoji="1" lang="ja-JP" altLang="en-US" sz="1200" dirty="0"/>
                        <a:t>再委託費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396000">
                <a:tc gridSpan="2">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t>Ⅲ.</a:t>
                      </a:r>
                      <a:r>
                        <a:rPr kumimoji="1" lang="ja-JP" altLang="en-US" sz="1200" dirty="0"/>
                        <a:t> 一般管理費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r h="396000">
                <a:tc gridSpan="4">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b="0" dirty="0"/>
                        <a:t>合計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45950174"/>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7000" y="722274"/>
            <a:ext cx="9072000" cy="769441"/>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必要に応じて、行を挿入して作成してください。</a:t>
            </a:r>
          </a:p>
          <a:p>
            <a:pPr marL="171450" indent="-171450">
              <a:buFont typeface="Arial" panose="020B0604020202020204" pitchFamily="34" charset="0"/>
              <a:buChar char="•"/>
            </a:pPr>
            <a:r>
              <a:rPr kumimoji="1" lang="ja-JP" altLang="en-US" sz="1000" dirty="0"/>
              <a:t>令和</a:t>
            </a:r>
            <a:r>
              <a:rPr kumimoji="1" lang="en-US" altLang="ja-JP" sz="1000" dirty="0"/>
              <a:t>7</a:t>
            </a:r>
            <a:r>
              <a:rPr kumimoji="1" lang="ja-JP" altLang="en-US" sz="1000" dirty="0"/>
              <a:t>年度の本事業の取組のための経費全額をご記載ください。</a:t>
            </a:r>
          </a:p>
          <a:p>
            <a:pPr marL="171450" indent="-171450">
              <a:buFont typeface="Arial" panose="020B0604020202020204" pitchFamily="34" charset="0"/>
              <a:buChar char="•"/>
            </a:pPr>
            <a:r>
              <a:rPr kumimoji="1" lang="en-US" altLang="ja-JP" sz="1000" dirty="0"/>
              <a:t>1</a:t>
            </a:r>
            <a:r>
              <a:rPr kumimoji="1" lang="ja-JP" altLang="en-US" sz="1000" dirty="0"/>
              <a:t>医療機関につき</a:t>
            </a:r>
            <a:r>
              <a:rPr kumimoji="1" lang="en-US" altLang="ja-JP" sz="1000" dirty="0"/>
              <a:t>500</a:t>
            </a:r>
            <a:r>
              <a:rPr kumimoji="1" lang="ja-JP" altLang="en-US" sz="1000" dirty="0"/>
              <a:t>万円 </a:t>
            </a:r>
            <a:r>
              <a:rPr kumimoji="1" lang="en-US" altLang="ja-JP" sz="1000" dirty="0"/>
              <a:t>(</a:t>
            </a:r>
            <a:r>
              <a:rPr kumimoji="1" lang="ja-JP" altLang="en-US" sz="1000" dirty="0"/>
              <a:t>税込</a:t>
            </a:r>
            <a:r>
              <a:rPr kumimoji="1" lang="en-US" altLang="ja-JP" sz="1000" dirty="0"/>
              <a:t>) </a:t>
            </a:r>
            <a:r>
              <a:rPr kumimoji="1" lang="ja-JP" altLang="en-US" sz="1000" dirty="0"/>
              <a:t>を上限として資金が交付されますが、上限を超える経費又は取組経費の対象とならない費用を医療機関が自らの負担で支出することは妨げないものとします。</a:t>
            </a:r>
          </a:p>
          <a:p>
            <a:pPr marL="171450" indent="-171450">
              <a:buFont typeface="Arial" panose="020B0604020202020204" pitchFamily="34" charset="0"/>
              <a:buChar char="•"/>
            </a:pPr>
            <a:r>
              <a:rPr kumimoji="1" lang="ja-JP" altLang="en-US" sz="1000" b="1" u="sng" dirty="0"/>
              <a:t>資金の交付の対象となる経費の詳細は、募集要項の 「対象経費」 をご確認ください。</a:t>
            </a:r>
          </a:p>
        </p:txBody>
      </p:sp>
    </p:spTree>
    <p:extLst>
      <p:ext uri="{BB962C8B-B14F-4D97-AF65-F5344CB8AC3E}">
        <p14:creationId xmlns:p14="http://schemas.microsoft.com/office/powerpoint/2010/main" val="70985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医療機関の概要</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944320654"/>
              </p:ext>
            </p:extLst>
          </p:nvPr>
        </p:nvGraphicFramePr>
        <p:xfrm>
          <a:off x="417000" y="1032306"/>
          <a:ext cx="9072001" cy="4414139"/>
        </p:xfrm>
        <a:graphic>
          <a:graphicData uri="http://schemas.openxmlformats.org/drawingml/2006/table">
            <a:tbl>
              <a:tblPr firstRow="1" bandRow="1">
                <a:tableStyleId>{5C22544A-7EE6-4342-B048-85BDC9FD1C3A}</a:tableStyleId>
              </a:tblPr>
              <a:tblGrid>
                <a:gridCol w="2178154">
                  <a:extLst>
                    <a:ext uri="{9D8B030D-6E8A-4147-A177-3AD203B41FA5}">
                      <a16:colId xmlns:a16="http://schemas.microsoft.com/office/drawing/2014/main" val="3362646784"/>
                    </a:ext>
                  </a:extLst>
                </a:gridCol>
                <a:gridCol w="6893847">
                  <a:extLst>
                    <a:ext uri="{9D8B030D-6E8A-4147-A177-3AD203B41FA5}">
                      <a16:colId xmlns:a16="http://schemas.microsoft.com/office/drawing/2014/main" val="125173364"/>
                    </a:ext>
                  </a:extLst>
                </a:gridCol>
              </a:tblGrid>
              <a:tr h="321098">
                <a:tc>
                  <a:txBody>
                    <a:bodyPr/>
                    <a:lstStyle/>
                    <a:p>
                      <a:pPr algn="ctr"/>
                      <a:r>
                        <a:rPr kumimoji="1" lang="ja-JP" altLang="en-US" sz="1200" dirty="0"/>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535162">
                <a:tc>
                  <a:txBody>
                    <a:bodyPr/>
                    <a:lstStyle/>
                    <a:p>
                      <a:r>
                        <a:rPr kumimoji="1" lang="en-US" altLang="ja-JP" sz="1200" dirty="0"/>
                        <a:t>(</a:t>
                      </a:r>
                      <a:r>
                        <a:rPr kumimoji="1" lang="ja-JP" altLang="en-US" sz="1200" dirty="0"/>
                        <a:t>ふりがな</a:t>
                      </a:r>
                      <a:r>
                        <a:rPr kumimoji="1" lang="en-US" altLang="ja-JP" sz="1200" dirty="0"/>
                        <a:t>)</a:t>
                      </a:r>
                    </a:p>
                    <a:p>
                      <a:r>
                        <a:rPr kumimoji="1" lang="ja-JP" altLang="en-US" sz="1200" dirty="0"/>
                        <a:t>提案医療機関名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42900">
                <a:tc>
                  <a:txBody>
                    <a:bodyPr/>
                    <a:lstStyle/>
                    <a:p>
                      <a:r>
                        <a:rPr kumimoji="1" lang="ja-JP" altLang="en-US" sz="1200" dirty="0"/>
                        <a:t>医療機関所在地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80731161"/>
                  </a:ext>
                </a:extLst>
              </a:tr>
              <a:tr h="408931">
                <a:tc>
                  <a:txBody>
                    <a:bodyPr/>
                    <a:lstStyle/>
                    <a:p>
                      <a:r>
                        <a:rPr kumimoji="1" lang="ja-JP" altLang="en-US" sz="1200" dirty="0"/>
                        <a:t>設立年月日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535162">
                <a:tc>
                  <a:txBody>
                    <a:bodyPr/>
                    <a:lstStyle/>
                    <a:p>
                      <a:r>
                        <a:rPr kumimoji="1" lang="ja-JP" altLang="en-US" sz="1200" dirty="0"/>
                        <a:t>代表者</a:t>
                      </a:r>
                      <a:endParaRPr kumimoji="1" lang="en-US" altLang="ja-JP" sz="1200" dirty="0"/>
                    </a:p>
                    <a:p>
                      <a:r>
                        <a:rPr kumimoji="1" lang="en-US" altLang="ja-JP" sz="1200" dirty="0"/>
                        <a:t>(</a:t>
                      </a:r>
                      <a:r>
                        <a:rPr kumimoji="1" lang="ja-JP" altLang="en-US" sz="1200" dirty="0"/>
                        <a:t>所属、役職、氏名</a:t>
                      </a:r>
                      <a:r>
                        <a:rPr kumimoji="1" lang="en-US" altLang="ja-JP" sz="1200" dirty="0"/>
                        <a:t>)</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535162">
                <a:tc>
                  <a:txBody>
                    <a:bodyPr/>
                    <a:lstStyle/>
                    <a:p>
                      <a:r>
                        <a:rPr kumimoji="1" lang="ja-JP" altLang="en-US" sz="1200" dirty="0"/>
                        <a:t>担当者</a:t>
                      </a:r>
                      <a:endParaRPr kumimoji="1" lang="en-US" altLang="ja-JP" sz="1200" dirty="0"/>
                    </a:p>
                    <a:p>
                      <a:r>
                        <a:rPr kumimoji="1" lang="en-US" altLang="ja-JP" sz="1200" dirty="0"/>
                        <a:t>(</a:t>
                      </a:r>
                      <a:r>
                        <a:rPr kumimoji="1" lang="ja-JP" altLang="en-US" sz="1200" dirty="0"/>
                        <a:t>所属、役職、氏名</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r h="408931">
                <a:tc>
                  <a:txBody>
                    <a:bodyPr/>
                    <a:lstStyle/>
                    <a:p>
                      <a:r>
                        <a:rPr kumimoji="1" lang="ja-JP" altLang="en-US" sz="1200" dirty="0"/>
                        <a:t>担当者電話番号</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5456159"/>
                  </a:ext>
                </a:extLst>
              </a:tr>
              <a:tr h="408931">
                <a:tc>
                  <a:txBody>
                    <a:bodyPr/>
                    <a:lstStyle/>
                    <a:p>
                      <a:r>
                        <a:rPr kumimoji="1" lang="ja-JP" altLang="en-US" sz="1200" dirty="0"/>
                        <a:t>担当者電子メール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913874"/>
                  </a:ext>
                </a:extLst>
              </a:tr>
              <a:tr h="408931">
                <a:tc>
                  <a:txBody>
                    <a:bodyPr/>
                    <a:lstStyle/>
                    <a:p>
                      <a:r>
                        <a:rPr kumimoji="1" lang="ja-JP" altLang="en-US" sz="1200" dirty="0"/>
                        <a:t>病院種別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60404837"/>
                  </a:ext>
                </a:extLst>
              </a:tr>
              <a:tr h="408931">
                <a:tc>
                  <a:txBody>
                    <a:bodyPr/>
                    <a:lstStyle/>
                    <a:p>
                      <a:r>
                        <a:rPr kumimoji="1" lang="ja-JP" altLang="en-US" sz="1200" dirty="0"/>
                        <a:t>医療機関病床数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39107174"/>
                  </a:ext>
                </a:extLst>
              </a:tr>
            </a:tbl>
          </a:graphicData>
        </a:graphic>
      </p:graphicFrame>
    </p:spTree>
    <p:extLst>
      <p:ext uri="{BB962C8B-B14F-4D97-AF65-F5344CB8AC3E}">
        <p14:creationId xmlns:p14="http://schemas.microsoft.com/office/powerpoint/2010/main" val="373357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事業</a:t>
            </a:r>
            <a:r>
              <a:rPr kumimoji="1" lang="ja-JP" altLang="en-US" dirty="0"/>
              <a:t>推進体制</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842954017"/>
              </p:ext>
            </p:extLst>
          </p:nvPr>
        </p:nvGraphicFramePr>
        <p:xfrm>
          <a:off x="418077" y="1484313"/>
          <a:ext cx="9071997" cy="3874705"/>
        </p:xfrm>
        <a:graphic>
          <a:graphicData uri="http://schemas.openxmlformats.org/drawingml/2006/table">
            <a:tbl>
              <a:tblPr firstRow="1" bandRow="1">
                <a:tableStyleId>{5C22544A-7EE6-4342-B048-85BDC9FD1C3A}</a:tableStyleId>
              </a:tblPr>
              <a:tblGrid>
                <a:gridCol w="346412">
                  <a:extLst>
                    <a:ext uri="{9D8B030D-6E8A-4147-A177-3AD203B41FA5}">
                      <a16:colId xmlns:a16="http://schemas.microsoft.com/office/drawing/2014/main" val="391770527"/>
                    </a:ext>
                  </a:extLst>
                </a:gridCol>
                <a:gridCol w="1407757">
                  <a:extLst>
                    <a:ext uri="{9D8B030D-6E8A-4147-A177-3AD203B41FA5}">
                      <a16:colId xmlns:a16="http://schemas.microsoft.com/office/drawing/2014/main" val="125173364"/>
                    </a:ext>
                  </a:extLst>
                </a:gridCol>
                <a:gridCol w="1624044">
                  <a:extLst>
                    <a:ext uri="{9D8B030D-6E8A-4147-A177-3AD203B41FA5}">
                      <a16:colId xmlns:a16="http://schemas.microsoft.com/office/drawing/2014/main" val="2665285988"/>
                    </a:ext>
                  </a:extLst>
                </a:gridCol>
                <a:gridCol w="1165309">
                  <a:extLst>
                    <a:ext uri="{9D8B030D-6E8A-4147-A177-3AD203B41FA5}">
                      <a16:colId xmlns:a16="http://schemas.microsoft.com/office/drawing/2014/main" val="2670461092"/>
                    </a:ext>
                  </a:extLst>
                </a:gridCol>
                <a:gridCol w="1165309">
                  <a:extLst>
                    <a:ext uri="{9D8B030D-6E8A-4147-A177-3AD203B41FA5}">
                      <a16:colId xmlns:a16="http://schemas.microsoft.com/office/drawing/2014/main" val="3236180734"/>
                    </a:ext>
                  </a:extLst>
                </a:gridCol>
                <a:gridCol w="976208">
                  <a:extLst>
                    <a:ext uri="{9D8B030D-6E8A-4147-A177-3AD203B41FA5}">
                      <a16:colId xmlns:a16="http://schemas.microsoft.com/office/drawing/2014/main" val="1149880107"/>
                    </a:ext>
                  </a:extLst>
                </a:gridCol>
                <a:gridCol w="2386958">
                  <a:extLst>
                    <a:ext uri="{9D8B030D-6E8A-4147-A177-3AD203B41FA5}">
                      <a16:colId xmlns:a16="http://schemas.microsoft.com/office/drawing/2014/main" val="171200767"/>
                    </a:ext>
                  </a:extLst>
                </a:gridCol>
              </a:tblGrid>
              <a:tr h="272164">
                <a:tc>
                  <a:txBody>
                    <a:bodyPr/>
                    <a:lstStyle/>
                    <a:p>
                      <a:pPr algn="ctr"/>
                      <a:r>
                        <a:rPr kumimoji="1" lang="en-US" altLang="ja-JP" sz="1200" dirty="0">
                          <a:latin typeface="+mn-ea"/>
                          <a:ea typeface="+mn-ea"/>
                        </a:rPr>
                        <a:t>No.</a:t>
                      </a:r>
                      <a:endParaRPr kumimoji="1" lang="ja-JP" altLang="en-US" sz="1200" dirty="0">
                        <a:latin typeface="+mn-ea"/>
                        <a:ea typeface="+mn-ea"/>
                      </a:endParaRP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部門・組織</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役職</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専任</a:t>
                      </a:r>
                      <a:r>
                        <a:rPr kumimoji="1" lang="en-US" altLang="ja-JP" sz="1200" dirty="0">
                          <a:latin typeface="+mn-ea"/>
                          <a:ea typeface="+mn-ea"/>
                        </a:rPr>
                        <a:t>/</a:t>
                      </a:r>
                      <a:r>
                        <a:rPr kumimoji="1" lang="ja-JP" altLang="en-US" sz="1200" dirty="0">
                          <a:latin typeface="+mn-ea"/>
                          <a:ea typeface="+mn-ea"/>
                        </a:rPr>
                        <a:t>兼任</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氏名</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latin typeface="+mn-ea"/>
                          <a:ea typeface="+mn-ea"/>
                        </a:rPr>
                        <a:t>業務内容</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484649">
                <a:tc>
                  <a:txBody>
                    <a:bodyPr/>
                    <a:lstStyle/>
                    <a:p>
                      <a:pPr algn="ctr"/>
                      <a:r>
                        <a:rPr kumimoji="1" lang="en-US" altLang="ja-JP" sz="1200" dirty="0">
                          <a:latin typeface="+mn-ea"/>
                          <a:ea typeface="+mn-ea"/>
                        </a:rPr>
                        <a:t>1</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13622350"/>
                  </a:ext>
                </a:extLst>
              </a:tr>
              <a:tr h="457550">
                <a:tc>
                  <a:txBody>
                    <a:bodyPr/>
                    <a:lstStyle/>
                    <a:p>
                      <a:pPr algn="ctr"/>
                      <a:r>
                        <a:rPr kumimoji="1" lang="en-US" altLang="ja-JP" sz="1200" dirty="0">
                          <a:latin typeface="+mn-ea"/>
                          <a:ea typeface="+mn-ea"/>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412551">
                <a:tc>
                  <a:txBody>
                    <a:bodyPr/>
                    <a:lstStyle/>
                    <a:p>
                      <a:pPr algn="ctr"/>
                      <a:r>
                        <a:rPr kumimoji="1" lang="en-US" altLang="ja-JP" sz="1200" dirty="0">
                          <a:latin typeface="+mn-ea"/>
                          <a:ea typeface="+mn-ea"/>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412551">
                <a:tc>
                  <a:txBody>
                    <a:bodyPr/>
                    <a:lstStyle/>
                    <a:p>
                      <a:pPr algn="ctr"/>
                      <a:r>
                        <a:rPr kumimoji="1" lang="en-US" altLang="ja-JP" sz="1200" dirty="0">
                          <a:latin typeface="+mn-ea"/>
                          <a:ea typeface="+mn-ea"/>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412551">
                <a:tc>
                  <a:txBody>
                    <a:bodyPr/>
                    <a:lstStyle/>
                    <a:p>
                      <a:pPr algn="ctr"/>
                      <a:r>
                        <a:rPr kumimoji="1" lang="en-US" altLang="ja-JP" sz="1200" dirty="0">
                          <a:latin typeface="+mn-ea"/>
                          <a:ea typeface="+mn-ea"/>
                        </a:rPr>
                        <a:t>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CN"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zh-TW"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lang="zh-CN"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68255318"/>
                  </a:ext>
                </a:extLst>
              </a:tr>
              <a:tr h="412551">
                <a:tc>
                  <a:txBody>
                    <a:bodyPr/>
                    <a:lstStyle/>
                    <a:p>
                      <a:pPr algn="ctr"/>
                      <a:r>
                        <a:rPr kumimoji="1" lang="en-US" altLang="ja-JP" sz="1200" dirty="0">
                          <a:latin typeface="+mn-ea"/>
                          <a:ea typeface="+mn-ea"/>
                        </a:rPr>
                        <a:t>7</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zh-TW"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412551">
                <a:tc>
                  <a:txBody>
                    <a:bodyPr/>
                    <a:lstStyle/>
                    <a:p>
                      <a:pPr algn="ctr"/>
                      <a:r>
                        <a:rPr kumimoji="1" lang="en-US" altLang="ja-JP" sz="1200" dirty="0">
                          <a:latin typeface="+mn-ea"/>
                          <a:ea typeface="+mn-ea"/>
                        </a:rPr>
                        <a:t>8</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zh-TW"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41601008"/>
                  </a:ext>
                </a:extLst>
              </a:tr>
              <a:tr h="412551">
                <a:tc>
                  <a:txBody>
                    <a:bodyPr/>
                    <a:lstStyle/>
                    <a:p>
                      <a:pPr algn="ctr"/>
                      <a:r>
                        <a:rPr kumimoji="1" lang="en-US" altLang="ja-JP" sz="1200" dirty="0">
                          <a:latin typeface="+mn-ea"/>
                          <a:ea typeface="+mn-ea"/>
                        </a:rPr>
                        <a:t>9</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en-US" altLang="ja-JP"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base"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7CB0"/>
                        </a:solidFill>
                        <a:effectLst/>
                        <a:uLnTx/>
                        <a:uFillTx/>
                        <a:latin typeface="Yu Gothic UI"/>
                        <a:ea typeface="Yu Gothic UI"/>
                        <a:cs typeface="+mn-cs"/>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endParaRPr lang="ja-JP" altLang="en-US" sz="1200" dirty="0">
                        <a:solidFill>
                          <a:schemeClr val="accent6"/>
                        </a:solidFill>
                        <a:effectLst/>
                        <a:latin typeface="+mn-ea"/>
                        <a:ea typeface="+mn-ea"/>
                      </a:endParaRPr>
                    </a:p>
                  </a:txBody>
                  <a:tcPr marL="23649" marR="23649" marT="11825" marB="118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5925" y="699632"/>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原則、本実証事業の担当者を記載してください。ただし、まだ合意がとれていないものの連携候補先として検討予定の部門・組織は </a:t>
            </a:r>
            <a:r>
              <a:rPr kumimoji="1" lang="en-US" altLang="ja-JP" sz="1000" dirty="0"/>
              <a:t>(</a:t>
            </a:r>
            <a:r>
              <a:rPr kumimoji="1" lang="ja-JP" altLang="en-US" sz="1000" dirty="0"/>
              <a:t>かっこ</a:t>
            </a:r>
            <a:r>
              <a:rPr kumimoji="1" lang="en-US" altLang="ja-JP" sz="1000" dirty="0"/>
              <a:t>)</a:t>
            </a:r>
            <a:r>
              <a:rPr kumimoji="1" lang="ja-JP" altLang="en-US" sz="1000" dirty="0"/>
              <a:t> 書きにしてください。</a:t>
            </a:r>
            <a:endParaRPr kumimoji="1" lang="en-US" altLang="ja-JP" sz="1000" dirty="0"/>
          </a:p>
          <a:p>
            <a:pPr marL="171450" indent="-171450">
              <a:buFont typeface="Arial" panose="020B0604020202020204" pitchFamily="34" charset="0"/>
              <a:buChar char="•"/>
            </a:pPr>
            <a:r>
              <a:rPr kumimoji="1" lang="ja-JP" altLang="en-US" sz="1000" dirty="0"/>
              <a:t>兼任の場合は、所属するすべての部署をご記載ください。</a:t>
            </a:r>
            <a:endParaRPr kumimoji="1" lang="en-US" altLang="ja-JP" sz="1000" dirty="0"/>
          </a:p>
          <a:p>
            <a:pPr marL="171450" indent="-171450">
              <a:buFont typeface="Arial" panose="020B0604020202020204" pitchFamily="34" charset="0"/>
              <a:buChar char="•"/>
            </a:pPr>
            <a:r>
              <a:rPr kumimoji="1" lang="ja-JP" altLang="en-US" sz="1000" dirty="0"/>
              <a:t>必要に応じて、行を追加して作成してください。</a:t>
            </a:r>
            <a:endParaRPr kumimoji="1" lang="en-US" altLang="ja-JP" sz="1000" dirty="0"/>
          </a:p>
        </p:txBody>
      </p:sp>
      <p:sp>
        <p:nvSpPr>
          <p:cNvPr id="11" name="Rectangle 3">
            <a:extLst>
              <a:ext uri="{FF2B5EF4-FFF2-40B4-BE49-F238E27FC236}">
                <a16:creationId xmlns:a16="http://schemas.microsoft.com/office/drawing/2014/main" id="{8FB5C334-DF9D-12DB-B3CE-AC76068C971C}"/>
              </a:ext>
            </a:extLst>
          </p:cNvPr>
          <p:cNvSpPr>
            <a:spLocks noChangeArrowheads="1"/>
          </p:cNvSpPr>
          <p:nvPr/>
        </p:nvSpPr>
        <p:spPr bwMode="auto">
          <a:xfrm>
            <a:off x="4243388"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3451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8731CA8-B8EE-A592-B27E-DD3B261A7965}"/>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必要に応じて、行数を追加して作成してください。</a:t>
            </a:r>
            <a:endParaRPr kumimoji="1" lang="en-US" altLang="ja-JP" sz="1000" dirty="0"/>
          </a:p>
          <a:p>
            <a:pPr marL="171450" indent="-171450">
              <a:buFont typeface="Arial" panose="020B0604020202020204" pitchFamily="34" charset="0"/>
              <a:buChar char="•"/>
            </a:pPr>
            <a:r>
              <a:rPr kumimoji="1" lang="en-US" altLang="ja-JP" sz="1000" dirty="0"/>
              <a:t>2025</a:t>
            </a:r>
            <a:r>
              <a:rPr kumimoji="1" lang="ja-JP" altLang="en-US" sz="1000" dirty="0"/>
              <a:t>年は直近までの受入れ状況をご記入ください</a:t>
            </a:r>
            <a:endParaRPr kumimoji="1" lang="en-US" altLang="ja-JP" sz="1000" dirty="0"/>
          </a:p>
        </p:txBody>
      </p:sp>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医療機関での医療渡航受診者受入れ実績</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514347788"/>
              </p:ext>
            </p:extLst>
          </p:nvPr>
        </p:nvGraphicFramePr>
        <p:xfrm>
          <a:off x="415925" y="1011148"/>
          <a:ext cx="9076399" cy="1803714"/>
        </p:xfrm>
        <a:graphic>
          <a:graphicData uri="http://schemas.openxmlformats.org/drawingml/2006/table">
            <a:tbl>
              <a:tblPr firstRow="1" bandRow="1">
                <a:tableStyleId>{5C22544A-7EE6-4342-B048-85BDC9FD1C3A}</a:tableStyleId>
              </a:tblPr>
              <a:tblGrid>
                <a:gridCol w="1429728">
                  <a:extLst>
                    <a:ext uri="{9D8B030D-6E8A-4147-A177-3AD203B41FA5}">
                      <a16:colId xmlns:a16="http://schemas.microsoft.com/office/drawing/2014/main" val="3362646784"/>
                    </a:ext>
                  </a:extLst>
                </a:gridCol>
                <a:gridCol w="955342">
                  <a:extLst>
                    <a:ext uri="{9D8B030D-6E8A-4147-A177-3AD203B41FA5}">
                      <a16:colId xmlns:a16="http://schemas.microsoft.com/office/drawing/2014/main" val="125173364"/>
                    </a:ext>
                  </a:extLst>
                </a:gridCol>
                <a:gridCol w="959275">
                  <a:extLst>
                    <a:ext uri="{9D8B030D-6E8A-4147-A177-3AD203B41FA5}">
                      <a16:colId xmlns:a16="http://schemas.microsoft.com/office/drawing/2014/main" val="100265960"/>
                    </a:ext>
                  </a:extLst>
                </a:gridCol>
                <a:gridCol w="955342">
                  <a:extLst>
                    <a:ext uri="{9D8B030D-6E8A-4147-A177-3AD203B41FA5}">
                      <a16:colId xmlns:a16="http://schemas.microsoft.com/office/drawing/2014/main" val="3173824483"/>
                    </a:ext>
                  </a:extLst>
                </a:gridCol>
                <a:gridCol w="955344">
                  <a:extLst>
                    <a:ext uri="{9D8B030D-6E8A-4147-A177-3AD203B41FA5}">
                      <a16:colId xmlns:a16="http://schemas.microsoft.com/office/drawing/2014/main" val="2798086066"/>
                    </a:ext>
                  </a:extLst>
                </a:gridCol>
                <a:gridCol w="955342">
                  <a:extLst>
                    <a:ext uri="{9D8B030D-6E8A-4147-A177-3AD203B41FA5}">
                      <a16:colId xmlns:a16="http://schemas.microsoft.com/office/drawing/2014/main" val="1012120363"/>
                    </a:ext>
                  </a:extLst>
                </a:gridCol>
                <a:gridCol w="955342">
                  <a:extLst>
                    <a:ext uri="{9D8B030D-6E8A-4147-A177-3AD203B41FA5}">
                      <a16:colId xmlns:a16="http://schemas.microsoft.com/office/drawing/2014/main" val="279863469"/>
                    </a:ext>
                  </a:extLst>
                </a:gridCol>
                <a:gridCol w="955342">
                  <a:extLst>
                    <a:ext uri="{9D8B030D-6E8A-4147-A177-3AD203B41FA5}">
                      <a16:colId xmlns:a16="http://schemas.microsoft.com/office/drawing/2014/main" val="1263749357"/>
                    </a:ext>
                  </a:extLst>
                </a:gridCol>
                <a:gridCol w="955342">
                  <a:extLst>
                    <a:ext uri="{9D8B030D-6E8A-4147-A177-3AD203B41FA5}">
                      <a16:colId xmlns:a16="http://schemas.microsoft.com/office/drawing/2014/main" val="4280684986"/>
                    </a:ext>
                  </a:extLst>
                </a:gridCol>
              </a:tblGrid>
              <a:tr h="259268">
                <a:tc>
                  <a:txBody>
                    <a:bodyPr/>
                    <a:lstStyle/>
                    <a:p>
                      <a:pPr algn="ctr"/>
                      <a:r>
                        <a:rPr kumimoji="1" lang="ja-JP" altLang="en-US" sz="1200" dirty="0"/>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8">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259268">
                <a:tc rowSpan="5">
                  <a:txBody>
                    <a:bodyPr/>
                    <a:lstStyle/>
                    <a:p>
                      <a:r>
                        <a:rPr kumimoji="1" lang="ja-JP" altLang="en-US" sz="1200" dirty="0"/>
                        <a:t>医療渡航受診者</a:t>
                      </a:r>
                      <a:endParaRPr kumimoji="1" lang="en-US" altLang="ja-JP" sz="1200" dirty="0"/>
                    </a:p>
                    <a:p>
                      <a:r>
                        <a:rPr kumimoji="1" lang="ja-JP" altLang="en-US" sz="1200" dirty="0"/>
                        <a:t>受入れ実績 </a:t>
                      </a:r>
                      <a:endParaRPr kumimoji="1" lang="en-US" altLang="ja-JP" sz="1200" dirty="0"/>
                    </a:p>
                    <a:p>
                      <a:r>
                        <a:rPr kumimoji="1" lang="en-US" altLang="ja-JP" sz="1200" dirty="0"/>
                        <a:t>(</a:t>
                      </a:r>
                      <a:r>
                        <a:rPr kumimoji="1" lang="ja-JP" altLang="en-US" sz="1200" dirty="0"/>
                        <a:t>年度別・国籍別人数</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endParaRPr kumimoji="1" lang="en-US" altLang="ja-JP"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2019</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2020</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2021</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2022</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2023</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2024</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2025</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32114">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nchor="ct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0731161"/>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0" dirty="0">
                        <a:solidFill>
                          <a:schemeClr val="accent6"/>
                        </a:solidFill>
                      </a:endParaRPr>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en-US" altLang="ja-JP"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1200" b="0" dirty="0">
                        <a:solidFill>
                          <a:schemeClr val="accent6"/>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9815083"/>
                  </a:ext>
                </a:extLst>
              </a:tr>
              <a:tr h="259268">
                <a:tc v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bl>
          </a:graphicData>
        </a:graphic>
      </p:graphicFrame>
    </p:spTree>
    <p:extLst>
      <p:ext uri="{BB962C8B-B14F-4D97-AF65-F5344CB8AC3E}">
        <p14:creationId xmlns:p14="http://schemas.microsoft.com/office/powerpoint/2010/main" val="372153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ja-JP" dirty="0"/>
              <a:t>医療インバウンド推進体制</a:t>
            </a:r>
            <a:br>
              <a:rPr lang="en-US" altLang="ja-JP" dirty="0"/>
            </a:br>
            <a:endParaRPr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130563895"/>
              </p:ext>
            </p:extLst>
          </p:nvPr>
        </p:nvGraphicFramePr>
        <p:xfrm>
          <a:off x="417000" y="1016861"/>
          <a:ext cx="9072000" cy="5291866"/>
        </p:xfrm>
        <a:graphic>
          <a:graphicData uri="http://schemas.openxmlformats.org/drawingml/2006/table">
            <a:tbl>
              <a:tblPr firstRow="1" bandRow="1">
                <a:tableStyleId>{5C22544A-7EE6-4342-B048-85BDC9FD1C3A}</a:tableStyleId>
              </a:tblPr>
              <a:tblGrid>
                <a:gridCol w="1058117">
                  <a:extLst>
                    <a:ext uri="{9D8B030D-6E8A-4147-A177-3AD203B41FA5}">
                      <a16:colId xmlns:a16="http://schemas.microsoft.com/office/drawing/2014/main" val="3362646784"/>
                    </a:ext>
                  </a:extLst>
                </a:gridCol>
                <a:gridCol w="2235382">
                  <a:extLst>
                    <a:ext uri="{9D8B030D-6E8A-4147-A177-3AD203B41FA5}">
                      <a16:colId xmlns:a16="http://schemas.microsoft.com/office/drawing/2014/main" val="3889764903"/>
                    </a:ext>
                  </a:extLst>
                </a:gridCol>
                <a:gridCol w="1951747">
                  <a:extLst>
                    <a:ext uri="{9D8B030D-6E8A-4147-A177-3AD203B41FA5}">
                      <a16:colId xmlns:a16="http://schemas.microsoft.com/office/drawing/2014/main" val="125173364"/>
                    </a:ext>
                  </a:extLst>
                </a:gridCol>
                <a:gridCol w="3826754">
                  <a:extLst>
                    <a:ext uri="{9D8B030D-6E8A-4147-A177-3AD203B41FA5}">
                      <a16:colId xmlns:a16="http://schemas.microsoft.com/office/drawing/2014/main" val="244000381"/>
                    </a:ext>
                  </a:extLst>
                </a:gridCol>
              </a:tblGrid>
              <a:tr h="365402">
                <a:tc>
                  <a:txBody>
                    <a:bodyPr/>
                    <a:lstStyle/>
                    <a:p>
                      <a:pPr algn="ctr"/>
                      <a:r>
                        <a:rPr kumimoji="1" lang="ja-JP" altLang="en-US" sz="1200" dirty="0"/>
                        <a:t>項目</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endParaRPr kumimoji="1" lang="ja-JP" altLang="en-US" sz="1200" dirty="0"/>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extLst>
                  <a:ext uri="{0D108BD9-81ED-4DB2-BD59-A6C34878D82A}">
                    <a16:rowId xmlns:a16="http://schemas.microsoft.com/office/drawing/2014/main" val="100174934"/>
                  </a:ext>
                </a:extLst>
              </a:tr>
              <a:tr h="365402">
                <a:tc rowSpan="7">
                  <a:txBody>
                    <a:bodyPr/>
                    <a:lstStyle/>
                    <a:p>
                      <a:pPr algn="l" fontAlgn="base"/>
                      <a:r>
                        <a:rPr lang="ja-JP" altLang="en-US" sz="1200" dirty="0">
                          <a:effectLst/>
                          <a:latin typeface="+mn-ea"/>
                          <a:ea typeface="+mn-ea"/>
                        </a:rPr>
                        <a:t>多言語対応</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marL="0" indent="0" algn="l" fontAlgn="base">
                        <a:buFont typeface="Arial" panose="020B0604020202020204" pitchFamily="34" charset="0"/>
                        <a:buNone/>
                      </a:pPr>
                      <a:r>
                        <a:rPr lang="ja-JP" altLang="en-US" sz="1200" dirty="0">
                          <a:effectLst/>
                          <a:latin typeface="+mn-ea"/>
                          <a:ea typeface="+mn-ea"/>
                        </a:rPr>
                        <a:t>対面通訳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院内職員</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言語：　　　　　              　　人数：</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898260616"/>
                  </a:ext>
                </a:extLst>
              </a:tr>
              <a:tr h="365402">
                <a:tc vMerge="1">
                  <a:txBody>
                    <a:bodyPr/>
                    <a:lstStyle/>
                    <a:p>
                      <a:endParaRPr kumimoji="1" lang="ja-JP" altLang="en-US"/>
                    </a:p>
                  </a:txBody>
                  <a:tcPr/>
                </a:tc>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0" dirty="0">
                          <a:solidFill>
                            <a:schemeClr val="tx1">
                              <a:lumMod val="50000"/>
                            </a:schemeClr>
                          </a:solidFill>
                        </a:rPr>
                        <a:t>外部委託</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言語：　　　　　　　              人数：</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7576113"/>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marL="0" indent="0" algn="l" fontAlgn="base">
                        <a:buFont typeface="Arial" panose="020B0604020202020204" pitchFamily="34" charset="0"/>
                        <a:buNone/>
                      </a:pPr>
                      <a:r>
                        <a:rPr lang="ja-JP" altLang="en-US" sz="1200" dirty="0">
                          <a:effectLst/>
                          <a:latin typeface="+mn-ea"/>
                          <a:ea typeface="+mn-ea"/>
                        </a:rPr>
                        <a:t>通訳・翻訳ツール</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遠隔通訳サービス</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サービス名：</a:t>
                      </a:r>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42466130"/>
                  </a:ext>
                </a:extLst>
              </a:tr>
              <a:tr h="365402">
                <a:tc vMerge="1">
                  <a:txBody>
                    <a:bodyPr/>
                    <a:lstStyle/>
                    <a:p>
                      <a:endParaRPr kumimoji="1" lang="ja-JP" altLang="en-US"/>
                    </a:p>
                  </a:txBody>
                  <a:tcPr/>
                </a:tc>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0" dirty="0">
                          <a:solidFill>
                            <a:schemeClr val="tx1">
                              <a:lumMod val="50000"/>
                            </a:schemeClr>
                          </a:solidFill>
                        </a:rPr>
                        <a:t>自動翻訳ツール</a:t>
                      </a:r>
                      <a:endParaRPr kumimoji="1" lang="en-US" altLang="ja-JP" sz="1200" b="0" dirty="0">
                        <a:solidFill>
                          <a:schemeClr val="tx1">
                            <a:lumMod val="50000"/>
                          </a:schemeClr>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r>
                        <a:rPr kumimoji="1" lang="ja-JP" altLang="en-US" sz="1200" b="0" dirty="0">
                          <a:solidFill>
                            <a:schemeClr val="tx1">
                              <a:lumMod val="50000"/>
                            </a:schemeClr>
                          </a:solidFill>
                        </a:rPr>
                        <a:t>ツール名：</a:t>
                      </a:r>
                      <a:r>
                        <a:rPr kumimoji="1" lang="ja-JP" altLang="en-US" sz="1200" b="0" dirty="0">
                          <a:solidFill>
                            <a:schemeClr val="accent6"/>
                          </a:solidFill>
                        </a:rPr>
                        <a:t>　　　　　　　　　　</a:t>
                      </a:r>
                      <a:r>
                        <a:rPr kumimoji="1" lang="ja-JP" altLang="en-US" sz="1200" b="0" dirty="0">
                          <a:solidFill>
                            <a:schemeClr val="tx1">
                              <a:lumMod val="50000"/>
                            </a:schemeClr>
                          </a:solidFill>
                        </a:rPr>
                        <a:t>数：</a:t>
                      </a:r>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638132"/>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2">
                  <a:txBody>
                    <a:bodyPr/>
                    <a:lstStyle/>
                    <a:p>
                      <a:pPr algn="l" fontAlgn="base"/>
                      <a:r>
                        <a:rPr lang="ja-JP" altLang="en-US" sz="1200" dirty="0">
                          <a:effectLst/>
                          <a:latin typeface="+mn-ea"/>
                          <a:ea typeface="+mn-ea"/>
                        </a:rPr>
                        <a:t>医療文書の多言語整備状況</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r>
                        <a:rPr kumimoji="1" lang="ja-JP" altLang="en-US" sz="1200" b="0" dirty="0">
                          <a:solidFill>
                            <a:schemeClr val="tx1"/>
                          </a:solidFill>
                        </a:rPr>
                        <a:t>対応言語：　　　　　　　　　　　</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613247480"/>
                  </a:ext>
                </a:extLst>
              </a:tr>
              <a:tr h="365402">
                <a:tc vMerge="1">
                  <a:txBody>
                    <a:bodyPr/>
                    <a:lstStyle/>
                    <a:p>
                      <a:endParaRPr kumimoji="1" lang="ja-JP" altLang="en-US"/>
                    </a:p>
                  </a:txBody>
                  <a:tcPr/>
                </a:tc>
                <a:tc vMerge="1">
                  <a:txBody>
                    <a:bodyPr/>
                    <a:lstStyle/>
                    <a:p>
                      <a:endParaRPr kumimoji="1" lang="ja-JP" altLang="en-US"/>
                    </a:p>
                  </a:txBody>
                  <a:tcPr/>
                </a:tc>
                <a:tc gridSpan="2">
                  <a:txBody>
                    <a:bodyPr/>
                    <a:lstStyle/>
                    <a:p>
                      <a:r>
                        <a:rPr kumimoji="1" lang="ja-JP" altLang="en-US" sz="1200" b="0" dirty="0">
                          <a:solidFill>
                            <a:schemeClr val="tx1"/>
                          </a:solidFill>
                        </a:rPr>
                        <a:t>翻訳済の書類様式：</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724800006"/>
                  </a:ext>
                </a:extLst>
              </a:tr>
              <a:tr h="36540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院内の多言語表示状況</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r>
                        <a:rPr kumimoji="1" lang="ja-JP" altLang="en-US" sz="1200" b="0" dirty="0">
                          <a:solidFill>
                            <a:schemeClr val="tx1"/>
                          </a:solidFill>
                        </a:rPr>
                        <a:t>対応言語：</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7933459"/>
                  </a:ext>
                </a:extLst>
              </a:tr>
              <a:tr h="500812">
                <a:tc rowSpan="3">
                  <a:txBody>
                    <a:bodyPr/>
                    <a:lstStyle/>
                    <a:p>
                      <a:pPr algn="l" fontAlgn="base"/>
                      <a:r>
                        <a:rPr lang="zh-TW" altLang="en-US" sz="1200" dirty="0">
                          <a:effectLst/>
                          <a:latin typeface="+mn-ea"/>
                          <a:ea typeface="+mn-ea"/>
                        </a:rPr>
                        <a:t>医療渡航支援企業</a:t>
                      </a:r>
                      <a:r>
                        <a:rPr lang="ja-JP" altLang="en-US" sz="1200" dirty="0">
                          <a:effectLst/>
                          <a:latin typeface="+mn-ea"/>
                          <a:ea typeface="+mn-ea"/>
                        </a:rPr>
                        <a:t>・コーディネーター</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直近</a:t>
                      </a:r>
                      <a:r>
                        <a:rPr lang="en-US" altLang="ja-JP" sz="1200" dirty="0">
                          <a:effectLst/>
                          <a:latin typeface="+mn-ea"/>
                          <a:ea typeface="+mn-ea"/>
                        </a:rPr>
                        <a:t>2</a:t>
                      </a:r>
                      <a:r>
                        <a:rPr lang="ja-JP" altLang="en-US" sz="1200" dirty="0">
                          <a:effectLst/>
                          <a:latin typeface="+mn-ea"/>
                          <a:ea typeface="+mn-ea"/>
                        </a:rPr>
                        <a:t>年で紹介実績がある</a:t>
                      </a:r>
                      <a:r>
                        <a:rPr lang="zh-TW" altLang="en-US" sz="1200" dirty="0">
                          <a:effectLst/>
                          <a:latin typeface="+mn-ea"/>
                          <a:ea typeface="+mn-ea"/>
                        </a:rPr>
                        <a:t>医療渡航支援企業</a:t>
                      </a:r>
                      <a:r>
                        <a:rPr lang="ja-JP" altLang="en-US" sz="1200" dirty="0">
                          <a:effectLst/>
                          <a:latin typeface="+mn-ea"/>
                          <a:ea typeface="+mn-ea"/>
                        </a:rPr>
                        <a:t>数</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429997464"/>
                  </a:ext>
                </a:extLst>
              </a:tr>
              <a:tr h="365402">
                <a:tc vMerge="1">
                  <a:txBody>
                    <a:bodyPr/>
                    <a:lstStyle/>
                    <a:p>
                      <a:pPr algn="l" fontAlgn="base"/>
                      <a:endParaRPr lang="ja-JP" altLang="en-US" sz="100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zh-TW" altLang="en-US" sz="1200" dirty="0">
                          <a:effectLst/>
                          <a:latin typeface="+mn-ea"/>
                          <a:ea typeface="+mn-ea"/>
                        </a:rPr>
                        <a:t>医療渡航支援企業</a:t>
                      </a:r>
                      <a:r>
                        <a:rPr lang="ja-JP" altLang="en-US" sz="1200" dirty="0">
                          <a:effectLst/>
                          <a:latin typeface="+mn-ea"/>
                          <a:ea typeface="+mn-ea"/>
                        </a:rPr>
                        <a:t>の業務内容</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1"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167954789"/>
                  </a:ext>
                </a:extLst>
              </a:tr>
              <a:tr h="500812">
                <a:tc vMerge="1">
                  <a:txBody>
                    <a:bodyPr/>
                    <a:lstStyle/>
                    <a:p>
                      <a:pPr algn="l" fontAlgn="base"/>
                      <a:endParaRPr lang="ja-JP" altLang="en-US" sz="10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直近</a:t>
                      </a:r>
                      <a:r>
                        <a:rPr lang="en-US" altLang="ja-JP" sz="1200" dirty="0">
                          <a:effectLst/>
                          <a:latin typeface="+mn-ea"/>
                          <a:ea typeface="+mn-ea"/>
                        </a:rPr>
                        <a:t>2</a:t>
                      </a:r>
                      <a:r>
                        <a:rPr lang="ja-JP" altLang="en-US" sz="1200" dirty="0">
                          <a:effectLst/>
                          <a:latin typeface="+mn-ea"/>
                          <a:ea typeface="+mn-ea"/>
                        </a:rPr>
                        <a:t>年で</a:t>
                      </a:r>
                      <a:r>
                        <a:rPr lang="zh-TW" altLang="en-US" sz="1200" dirty="0">
                          <a:effectLst/>
                          <a:latin typeface="+mn-ea"/>
                          <a:ea typeface="+mn-ea"/>
                        </a:rPr>
                        <a:t>医療渡航支援企業</a:t>
                      </a:r>
                      <a:r>
                        <a:rPr lang="ja-JP" altLang="en-US" sz="1200" dirty="0">
                          <a:effectLst/>
                          <a:latin typeface="+mn-ea"/>
                          <a:ea typeface="+mn-ea"/>
                        </a:rPr>
                        <a:t>経由の紹介患者総数</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044767916"/>
                  </a:ext>
                </a:extLst>
              </a:tr>
              <a:tr h="500812">
                <a:tc rowSpan="2">
                  <a:txBody>
                    <a:bodyPr/>
                    <a:lstStyle/>
                    <a:p>
                      <a:pPr algn="l" fontAlgn="base"/>
                      <a:r>
                        <a:rPr lang="ja-JP" altLang="en-US" sz="1200" dirty="0">
                          <a:effectLst/>
                          <a:latin typeface="+mn-ea"/>
                          <a:ea typeface="+mn-ea"/>
                        </a:rPr>
                        <a:t>価格設定</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現在の医療渡航受診者に対する価格設定</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1381756"/>
                  </a:ext>
                </a:extLst>
              </a:tr>
              <a:tr h="500812">
                <a:tc vMerge="1">
                  <a:txBody>
                    <a:bodyPr/>
                    <a:lstStyle/>
                    <a:p>
                      <a:pPr algn="l" fontAlgn="base"/>
                      <a:endParaRPr lang="ja-JP" altLang="en-US" sz="1200" dirty="0">
                        <a:effectLst/>
                        <a:latin typeface="+mn-ea"/>
                        <a:ea typeface="+mn-ea"/>
                      </a:endParaRP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上記の価格設定にした理由</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592774444"/>
                  </a:ext>
                </a:extLst>
              </a:tr>
            </a:tbl>
          </a:graphicData>
        </a:graphic>
      </p:graphicFrame>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2" name="テキスト ボックス 1">
            <a:extLst>
              <a:ext uri="{FF2B5EF4-FFF2-40B4-BE49-F238E27FC236}">
                <a16:creationId xmlns:a16="http://schemas.microsoft.com/office/drawing/2014/main" id="{3D369A6B-3E38-3624-F99D-6C4F0A8F1489}"/>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なしの場合は「なし」とご記載ください。</a:t>
            </a:r>
            <a:endParaRPr lang="ja-JP" altLang="en-US" sz="1000" dirty="0">
              <a:effectLst/>
              <a:latin typeface="+mn-ea"/>
              <a:ea typeface="+mn-ea"/>
            </a:endParaRPr>
          </a:p>
        </p:txBody>
      </p:sp>
    </p:spTree>
    <p:extLst>
      <p:ext uri="{BB962C8B-B14F-4D97-AF65-F5344CB8AC3E}">
        <p14:creationId xmlns:p14="http://schemas.microsoft.com/office/powerpoint/2010/main" val="375056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zh-TW" altLang="en-US" dirty="0"/>
              <a:t>医療渡航受診者</a:t>
            </a:r>
            <a:r>
              <a:rPr kumimoji="1" lang="ja-JP" altLang="en-US" dirty="0"/>
              <a:t>受入れの流れ</a:t>
            </a:r>
            <a:br>
              <a:rPr kumimoji="1" lang="en-US" altLang="ja-JP" dirty="0"/>
            </a:br>
            <a:endParaRPr kumimoji="1" lang="ja-JP" altLang="en-US" dirty="0"/>
          </a:p>
        </p:txBody>
      </p:sp>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53" name="テキスト ボックス 52">
            <a:extLst>
              <a:ext uri="{FF2B5EF4-FFF2-40B4-BE49-F238E27FC236}">
                <a16:creationId xmlns:a16="http://schemas.microsoft.com/office/drawing/2014/main" id="{38CE9756-8E11-6BA9-BBD4-3DD722F4EB40}"/>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156" name="テキスト ボックス 155">
            <a:extLst>
              <a:ext uri="{FF2B5EF4-FFF2-40B4-BE49-F238E27FC236}">
                <a16:creationId xmlns:a16="http://schemas.microsoft.com/office/drawing/2014/main" id="{1D24B962-5F7E-CD81-4299-D5FE7414C131}"/>
              </a:ext>
            </a:extLst>
          </p:cNvPr>
          <p:cNvSpPr txBox="1"/>
          <p:nvPr/>
        </p:nvSpPr>
        <p:spPr bwMode="gray">
          <a:xfrm>
            <a:off x="472783" y="1125528"/>
            <a:ext cx="1613383" cy="246221"/>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600" b="1" i="0" u="none" strike="noStrike" kern="1200" cap="none" spc="0" normalizeH="0" baseline="0" noProof="0" dirty="0">
                <a:ln>
                  <a:noFill/>
                </a:ln>
                <a:solidFill>
                  <a:schemeClr val="accent6"/>
                </a:solidFill>
                <a:effectLst/>
                <a:uLnTx/>
                <a:uFillTx/>
                <a:latin typeface="+mn-lt"/>
                <a:ea typeface="+mn-ea"/>
                <a:cs typeface="+mn-cs"/>
              </a:rPr>
              <a:t>渡航前</a:t>
            </a:r>
          </a:p>
        </p:txBody>
      </p:sp>
    </p:spTree>
    <p:extLst>
      <p:ext uri="{BB962C8B-B14F-4D97-AF65-F5344CB8AC3E}">
        <p14:creationId xmlns:p14="http://schemas.microsoft.com/office/powerpoint/2010/main" val="2497600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zh-TW" altLang="en-US" dirty="0"/>
              <a:t>医療渡航受診者</a:t>
            </a:r>
            <a:r>
              <a:rPr kumimoji="1" lang="ja-JP" altLang="en-US" dirty="0"/>
              <a:t>受入れの流れ</a:t>
            </a:r>
            <a:br>
              <a:rPr kumimoji="1" lang="en-US" altLang="ja-JP" dirty="0"/>
            </a:br>
            <a:endParaRPr kumimoji="1" lang="ja-JP" altLang="en-US" dirty="0"/>
          </a:p>
        </p:txBody>
      </p:sp>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53" name="テキスト ボックス 52">
            <a:extLst>
              <a:ext uri="{FF2B5EF4-FFF2-40B4-BE49-F238E27FC236}">
                <a16:creationId xmlns:a16="http://schemas.microsoft.com/office/drawing/2014/main" id="{38CE9756-8E11-6BA9-BBD4-3DD722F4EB40}"/>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156" name="テキスト ボックス 155">
            <a:extLst>
              <a:ext uri="{FF2B5EF4-FFF2-40B4-BE49-F238E27FC236}">
                <a16:creationId xmlns:a16="http://schemas.microsoft.com/office/drawing/2014/main" id="{1D24B962-5F7E-CD81-4299-D5FE7414C131}"/>
              </a:ext>
            </a:extLst>
          </p:cNvPr>
          <p:cNvSpPr txBox="1"/>
          <p:nvPr/>
        </p:nvSpPr>
        <p:spPr bwMode="gray">
          <a:xfrm>
            <a:off x="472783" y="1125528"/>
            <a:ext cx="1613383" cy="246221"/>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600" b="1" i="0" u="none" strike="noStrike" kern="1200" cap="none" spc="0" normalizeH="0" baseline="0" noProof="0" dirty="0">
                <a:ln>
                  <a:noFill/>
                </a:ln>
                <a:solidFill>
                  <a:schemeClr val="accent6"/>
                </a:solidFill>
                <a:effectLst/>
                <a:uLnTx/>
                <a:uFillTx/>
                <a:latin typeface="+mn-lt"/>
                <a:ea typeface="+mn-ea"/>
                <a:cs typeface="+mn-cs"/>
              </a:rPr>
              <a:t>渡航中・帰国後</a:t>
            </a:r>
          </a:p>
        </p:txBody>
      </p:sp>
    </p:spTree>
    <p:extLst>
      <p:ext uri="{BB962C8B-B14F-4D97-AF65-F5344CB8AC3E}">
        <p14:creationId xmlns:p14="http://schemas.microsoft.com/office/powerpoint/2010/main" val="328177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ja-JP" dirty="0"/>
              <a:t>医療インバウンド推進体制</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111676631"/>
              </p:ext>
            </p:extLst>
          </p:nvPr>
        </p:nvGraphicFramePr>
        <p:xfrm>
          <a:off x="414850" y="1149825"/>
          <a:ext cx="9072000" cy="3287856"/>
        </p:xfrm>
        <a:graphic>
          <a:graphicData uri="http://schemas.openxmlformats.org/drawingml/2006/table">
            <a:tbl>
              <a:tblPr firstRow="1" bandRow="1">
                <a:tableStyleId>{5C22544A-7EE6-4342-B048-85BDC9FD1C3A}</a:tableStyleId>
              </a:tblPr>
              <a:tblGrid>
                <a:gridCol w="1058117">
                  <a:extLst>
                    <a:ext uri="{9D8B030D-6E8A-4147-A177-3AD203B41FA5}">
                      <a16:colId xmlns:a16="http://schemas.microsoft.com/office/drawing/2014/main" val="3362646784"/>
                    </a:ext>
                  </a:extLst>
                </a:gridCol>
                <a:gridCol w="2702988">
                  <a:extLst>
                    <a:ext uri="{9D8B030D-6E8A-4147-A177-3AD203B41FA5}">
                      <a16:colId xmlns:a16="http://schemas.microsoft.com/office/drawing/2014/main" val="3889764903"/>
                    </a:ext>
                  </a:extLst>
                </a:gridCol>
                <a:gridCol w="5310895">
                  <a:extLst>
                    <a:ext uri="{9D8B030D-6E8A-4147-A177-3AD203B41FA5}">
                      <a16:colId xmlns:a16="http://schemas.microsoft.com/office/drawing/2014/main" val="125173364"/>
                    </a:ext>
                  </a:extLst>
                </a:gridCol>
              </a:tblGrid>
              <a:tr h="277304">
                <a:tc>
                  <a:txBody>
                    <a:bodyPr/>
                    <a:lstStyle/>
                    <a:p>
                      <a:pPr algn="ctr"/>
                      <a:r>
                        <a:rPr kumimoji="1" lang="ja-JP" altLang="en-US" sz="1200" dirty="0"/>
                        <a:t>項目</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endParaRPr kumimoji="1" lang="ja-JP" altLang="en-US" sz="1200" dirty="0"/>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387457">
                <a:tc rowSpan="3">
                  <a:txBody>
                    <a:bodyPr/>
                    <a:lstStyle/>
                    <a:p>
                      <a:pPr algn="l" fontAlgn="base"/>
                      <a:r>
                        <a:rPr lang="ja-JP" altLang="en-US" sz="1200" dirty="0">
                          <a:effectLst/>
                          <a:latin typeface="+mn-ea"/>
                          <a:ea typeface="+mn-ea"/>
                        </a:rPr>
                        <a:t>プロモーション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ホームページ対応言語</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b="1"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57649682"/>
                  </a:ext>
                </a:extLst>
              </a:tr>
              <a:tr h="360194">
                <a:tc vMerge="1">
                  <a:txBody>
                    <a:bodyPr/>
                    <a:lstStyle/>
                    <a:p>
                      <a:pPr algn="l" fontAlgn="base"/>
                      <a:endParaRPr lang="ja-JP" altLang="en-US" sz="12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kumimoji="1" lang="ja-JP" altLang="en-US" sz="1200" dirty="0">
                          <a:solidFill>
                            <a:prstClr val="black"/>
                          </a:solidFill>
                          <a:latin typeface="+mn-lt"/>
                          <a:cs typeface="+mn-cs"/>
                        </a:rPr>
                        <a:t>医療渡航目的の受診者向けの専用ページの</a:t>
                      </a:r>
                      <a:r>
                        <a:rPr kumimoji="1" lang="en-US" altLang="ja-JP" sz="1200" dirty="0">
                          <a:solidFill>
                            <a:prstClr val="black"/>
                          </a:solidFill>
                          <a:latin typeface="+mn-lt"/>
                          <a:cs typeface="+mn-cs"/>
                        </a:rPr>
                        <a:t>URL</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b="0" dirty="0">
                        <a:solidFill>
                          <a:schemeClr val="accent6"/>
                        </a:solidFill>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2247119">
                <a:tc vMerge="1">
                  <a:txBody>
                    <a:bodyPr/>
                    <a:lstStyle/>
                    <a:p>
                      <a:pPr algn="l" fontAlgn="base"/>
                      <a:endParaRPr lang="ja-JP" altLang="en-US" sz="1200" dirty="0">
                        <a:effectLst/>
                        <a:latin typeface="+mn-ea"/>
                        <a:ea typeface="+mn-ea"/>
                      </a:endParaRPr>
                    </a:p>
                  </a:txBody>
                  <a:tcPr marL="10216" marR="10216"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ase"/>
                      <a:r>
                        <a:rPr lang="ja-JP" altLang="en-US" sz="1200" dirty="0">
                          <a:effectLst/>
                          <a:latin typeface="+mn-ea"/>
                          <a:ea typeface="+mn-ea"/>
                        </a:rPr>
                        <a:t>その他プロモーション</a:t>
                      </a:r>
                    </a:p>
                  </a:txBody>
                  <a:tcPr marL="72000" marR="72000" marT="5108" marB="510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endParaRPr kumimoji="1" lang="ja-JP" altLang="en-US" sz="1200" b="0" kern="1200" dirty="0">
                        <a:solidFill>
                          <a:schemeClr val="accent6"/>
                        </a:solidFill>
                        <a:latin typeface="+mn-lt"/>
                        <a:ea typeface="+mn-ea"/>
                        <a:cs typeface="+mn-cs"/>
                      </a:endParaRPr>
                    </a:p>
                  </a:txBody>
                  <a:tcPr marL="72000" marR="72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bl>
          </a:graphicData>
        </a:graphic>
      </p:graphicFrame>
      <p:sp>
        <p:nvSpPr>
          <p:cNvPr id="11" name="Rectangle 3">
            <a:extLst>
              <a:ext uri="{FF2B5EF4-FFF2-40B4-BE49-F238E27FC236}">
                <a16:creationId xmlns:a16="http://schemas.microsoft.com/office/drawing/2014/main" id="{8C7F145C-333D-9B3C-782A-7C230E3F781F}"/>
              </a:ext>
            </a:extLst>
          </p:cNvPr>
          <p:cNvSpPr>
            <a:spLocks noChangeArrowheads="1"/>
          </p:cNvSpPr>
          <p:nvPr/>
        </p:nvSpPr>
        <p:spPr bwMode="auto">
          <a:xfrm>
            <a:off x="4646613" y="1949450"/>
            <a:ext cx="9906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0" rIns="0" bIns="476100" numCol="1" anchor="ctr" anchorCtr="0" compatLnSpc="1">
            <a:prstTxWarp prst="textNoShape">
              <a:avLst/>
            </a:prstTxWarp>
            <a:spAutoFit/>
          </a:bodyPr>
          <a:lstStyle/>
          <a:p>
            <a:endParaRPr lang="ja-JP" altLang="en-US"/>
          </a:p>
        </p:txBody>
      </p:sp>
      <p:sp>
        <p:nvSpPr>
          <p:cNvPr id="2" name="テキスト ボックス 1">
            <a:extLst>
              <a:ext uri="{FF2B5EF4-FFF2-40B4-BE49-F238E27FC236}">
                <a16:creationId xmlns:a16="http://schemas.microsoft.com/office/drawing/2014/main" id="{3D369A6B-3E38-3624-F99D-6C4F0A8F1489}"/>
              </a:ext>
            </a:extLst>
          </p:cNvPr>
          <p:cNvSpPr txBox="1"/>
          <p:nvPr/>
        </p:nvSpPr>
        <p:spPr bwMode="gray">
          <a:xfrm>
            <a:off x="414850" y="561381"/>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なしの場合は「なし」とご記載ください。</a:t>
            </a:r>
            <a:endParaRPr kumimoji="1" lang="en-US" altLang="ja-JP" sz="1000" dirty="0">
              <a:solidFill>
                <a:prstClr val="black"/>
              </a:solidFill>
              <a:effectLst/>
              <a:latin typeface="+mn-lt"/>
              <a:ea typeface="+mn-ea"/>
              <a:cs typeface="+mn-cs"/>
            </a:endParaRPr>
          </a:p>
          <a:p>
            <a:pPr marL="171450" indent="-171450">
              <a:buFont typeface="Arial" panose="020B0604020202020204" pitchFamily="34" charset="0"/>
              <a:buChar char="•"/>
            </a:pPr>
            <a:r>
              <a:rPr kumimoji="1" lang="ja-JP" altLang="en-US" sz="1000" dirty="0">
                <a:solidFill>
                  <a:prstClr val="black"/>
                </a:solidFill>
                <a:effectLst/>
                <a:latin typeface="+mn-lt"/>
                <a:ea typeface="+mn-ea"/>
                <a:cs typeface="+mn-cs"/>
              </a:rPr>
              <a:t>プロモーションのマテリアルや写真等がある場合、追記してください。</a:t>
            </a:r>
            <a:endParaRPr lang="ja-JP" altLang="en-US" sz="1000" dirty="0">
              <a:effectLst/>
              <a:latin typeface="+mn-ea"/>
              <a:ea typeface="+mn-ea"/>
            </a:endParaRPr>
          </a:p>
        </p:txBody>
      </p:sp>
    </p:spTree>
    <p:extLst>
      <p:ext uri="{BB962C8B-B14F-4D97-AF65-F5344CB8AC3E}">
        <p14:creationId xmlns:p14="http://schemas.microsoft.com/office/powerpoint/2010/main" val="1705050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医療インバウンドの推進に向けた戦略</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2144729482"/>
              </p:ext>
            </p:extLst>
          </p:nvPr>
        </p:nvGraphicFramePr>
        <p:xfrm>
          <a:off x="412002" y="1017422"/>
          <a:ext cx="9079255" cy="4506159"/>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7481337">
                  <a:extLst>
                    <a:ext uri="{9D8B030D-6E8A-4147-A177-3AD203B41FA5}">
                      <a16:colId xmlns:a16="http://schemas.microsoft.com/office/drawing/2014/main" val="125173364"/>
                    </a:ext>
                  </a:extLst>
                </a:gridCol>
              </a:tblGrid>
              <a:tr h="299934">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1258456">
                <a:tc>
                  <a:txBody>
                    <a:bodyPr/>
                    <a:lstStyle/>
                    <a:p>
                      <a:pPr marL="0" indent="0">
                        <a:buFont typeface="Arial" panose="020B0604020202020204" pitchFamily="34" charset="0"/>
                        <a:buNone/>
                      </a:pPr>
                      <a:r>
                        <a:rPr kumimoji="1" lang="ja-JP" altLang="en-US" sz="1200" kern="1200" dirty="0">
                          <a:solidFill>
                            <a:schemeClr val="dk1"/>
                          </a:solidFill>
                          <a:latin typeface="+mn-lt"/>
                          <a:ea typeface="+mn-ea"/>
                          <a:cs typeface="+mn-cs"/>
                        </a:rPr>
                        <a:t>取組の背景</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buFont typeface="Arial" panose="020B0604020202020204" pitchFamily="34" charset="0"/>
                        <a:buNone/>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1403662"/>
                  </a:ext>
                </a:extLst>
              </a:tr>
              <a:tr h="1124577">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医療インバウンドの強みとする、または推進に力を入れたい診療科目</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spcBef>
                          <a:spcPts val="600"/>
                        </a:spcBef>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8111781"/>
                  </a:ext>
                </a:extLst>
              </a:tr>
              <a:tr h="319948">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t>年間受入れ目標人数</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spcBef>
                          <a:spcPts val="600"/>
                        </a:spcBef>
                      </a:pPr>
                      <a:endParaRPr kumimoji="1" lang="en-US" altLang="ja-JP"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40720132"/>
                  </a:ext>
                </a:extLst>
              </a:tr>
              <a:tr h="751622">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ターゲット国とその理由</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161545722"/>
                  </a:ext>
                </a:extLst>
              </a:tr>
              <a:tr h="751622">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kern="1200" dirty="0">
                          <a:solidFill>
                            <a:schemeClr val="dk1"/>
                          </a:solidFill>
                          <a:latin typeface="+mn-lt"/>
                          <a:ea typeface="+mn-ea"/>
                          <a:cs typeface="+mn-cs"/>
                        </a:rPr>
                        <a:t>ターゲット層とその理由</a:t>
                      </a:r>
                      <a:endParaRPr kumimoji="1" lang="en-US" altLang="ja-JP" sz="1200" kern="1200" dirty="0">
                        <a:solidFill>
                          <a:schemeClr val="dk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b="0" dirty="0">
                        <a:solidFill>
                          <a:schemeClr val="accent6"/>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14318313"/>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30791911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plate_A4">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1" id="{DB217D53-6507-41CE-B425-3B6F904DD1B4}" vid="{9E419937-C6F2-4E36-899A-0ECCDE47FDC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f6ff588-74c6-42cc-8a7e-2865dbd05aee">
      <Terms xmlns="http://schemas.microsoft.com/office/infopath/2007/PartnerControls"/>
    </lcf76f155ced4ddcb4097134ff3c332f>
    <Owner xmlns="7f6ff588-74c6-42cc-8a7e-2865dbd05aee">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92381DECF95014B9F406BCF8E035E0B" ma:contentTypeVersion="15" ma:contentTypeDescription="新しいドキュメントを作成します。" ma:contentTypeScope="" ma:versionID="dfc7914cf5579bfb1e86faf177da7642">
  <xsd:schema xmlns:xsd="http://www.w3.org/2001/XMLSchema" xmlns:xs="http://www.w3.org/2001/XMLSchema" xmlns:p="http://schemas.microsoft.com/office/2006/metadata/properties" xmlns:ns2="7f6ff588-74c6-42cc-8a7e-2865dbd05aee" xmlns:ns3="85e6e18b-26c1-4122-9e79-e6c53ac26d53" targetNamespace="http://schemas.microsoft.com/office/2006/metadata/properties" ma:root="true" ma:fieldsID="955125960cb5d18b6156251b85d92bb8" ns2:_="" ns3:_="">
    <xsd:import namespace="7f6ff588-74c6-42cc-8a7e-2865dbd05aee"/>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6ff588-74c6-42cc-8a7e-2865dbd05ae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f76524-e03a-41e2-8704-fbedc04eb70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21B286-A395-480F-812B-D3810D1663A3}">
  <ds:schemaRefs>
    <ds:schemaRef ds:uri="49846136-0b0d-4429-9e2a-7113e5a06a57"/>
    <ds:schemaRef ds:uri="c633123c-0806-488e-8416-d21386cce06b"/>
    <ds:schemaRef ds:uri="http://schemas.microsoft.com/office/2006/documentManagement/types"/>
    <ds:schemaRef ds:uri="http://purl.org/dc/term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3E2430DF-52BA-417C-B475-1B1C1AA09D3E}"/>
</file>

<file path=customXml/itemProps3.xml><?xml version="1.0" encoding="utf-8"?>
<ds:datastoreItem xmlns:ds="http://schemas.openxmlformats.org/officeDocument/2006/customXml" ds:itemID="{A2ABD554-E719-43E3-8F05-488851E53FE8}"/>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DTテンプレート　【A4版／印刷用】</Template>
  <Words>808</Words>
  <PresentationFormat>A4 210 x 297 mm</PresentationFormat>
  <Paragraphs>144</Paragraphs>
  <Slides>12</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9" baseType="lpstr">
      <vt:lpstr>Yu Gothic UI</vt:lpstr>
      <vt:lpstr>Arial</vt:lpstr>
      <vt:lpstr>Calibri</vt:lpstr>
      <vt:lpstr>Verdana</vt:lpstr>
      <vt:lpstr>Wingdings</vt:lpstr>
      <vt:lpstr>Template_A4</vt:lpstr>
      <vt:lpstr>think-cell スライド</vt:lpstr>
      <vt:lpstr>令和7年度医療インバウンドに係る調査・実証事業 実証事業医療機関　応募企画書</vt:lpstr>
      <vt:lpstr>医療機関の概要 </vt:lpstr>
      <vt:lpstr>事業推進体制 </vt:lpstr>
      <vt:lpstr>医療機関での医療渡航受診者受入れ実績 </vt:lpstr>
      <vt:lpstr>医療インバウンド推進体制 </vt:lpstr>
      <vt:lpstr>医療渡航受診者受入れの流れ </vt:lpstr>
      <vt:lpstr>医療渡航受診者受入れの流れ </vt:lpstr>
      <vt:lpstr>医療インバウンド推進体制 </vt:lpstr>
      <vt:lpstr>医療インバウンドの推進に向けた戦略 </vt:lpstr>
      <vt:lpstr>医療インバウンドの推進に向けた戦略 </vt:lpstr>
      <vt:lpstr>事業計画案 </vt:lpstr>
      <vt:lpstr>経費計画 </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